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36"/>
  </p:notesMasterIdLst>
  <p:handoutMasterIdLst>
    <p:handoutMasterId r:id="rId37"/>
  </p:handoutMasterIdLst>
  <p:sldIdLst>
    <p:sldId id="256" r:id="rId3"/>
    <p:sldId id="257" r:id="rId4"/>
    <p:sldId id="261" r:id="rId5"/>
    <p:sldId id="370" r:id="rId6"/>
    <p:sldId id="371" r:id="rId7"/>
    <p:sldId id="372" r:id="rId8"/>
    <p:sldId id="373" r:id="rId9"/>
    <p:sldId id="374" r:id="rId10"/>
    <p:sldId id="375" r:id="rId11"/>
    <p:sldId id="376" r:id="rId12"/>
    <p:sldId id="377"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93" r:id="rId28"/>
    <p:sldId id="395" r:id="rId29"/>
    <p:sldId id="396" r:id="rId30"/>
    <p:sldId id="397" r:id="rId31"/>
    <p:sldId id="398" r:id="rId32"/>
    <p:sldId id="399" r:id="rId33"/>
    <p:sldId id="400" r:id="rId34"/>
    <p:sldId id="321" r:id="rId3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E0576CEA-C043-40FA-A3DF-F5FF796FCD1C}">
          <p14:sldIdLst>
            <p14:sldId id="256"/>
            <p14:sldId id="257"/>
            <p14:sldId id="261"/>
            <p14:sldId id="370"/>
            <p14:sldId id="371"/>
            <p14:sldId id="372"/>
            <p14:sldId id="373"/>
            <p14:sldId id="374"/>
            <p14:sldId id="375"/>
            <p14:sldId id="376"/>
            <p14:sldId id="377"/>
            <p14:sldId id="379"/>
            <p14:sldId id="380"/>
            <p14:sldId id="381"/>
            <p14:sldId id="382"/>
            <p14:sldId id="383"/>
            <p14:sldId id="384"/>
            <p14:sldId id="385"/>
            <p14:sldId id="386"/>
            <p14:sldId id="387"/>
            <p14:sldId id="388"/>
            <p14:sldId id="389"/>
            <p14:sldId id="390"/>
            <p14:sldId id="391"/>
            <p14:sldId id="392"/>
            <p14:sldId id="393"/>
            <p14:sldId id="395"/>
            <p14:sldId id="396"/>
            <p14:sldId id="397"/>
            <p14:sldId id="398"/>
            <p14:sldId id="399"/>
            <p14:sldId id="400"/>
          </p14:sldIdLst>
        </p14:section>
        <p14:section name="Closing" id="{528240FF-048A-43A1-831D-FB43F98673B5}">
          <p14:sldIdLst>
            <p14:sldId id="3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48BCA"/>
    <a:srgbClr val="96C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8" autoAdjust="0"/>
    <p:restoredTop sz="92260" autoAdjust="0"/>
  </p:normalViewPr>
  <p:slideViewPr>
    <p:cSldViewPr snapToGrid="0">
      <p:cViewPr varScale="1">
        <p:scale>
          <a:sx n="77" d="100"/>
          <a:sy n="77" d="100"/>
        </p:scale>
        <p:origin x="43" y="-245"/>
      </p:cViewPr>
      <p:guideLst/>
    </p:cSldViewPr>
  </p:slideViewPr>
  <p:notesTextViewPr>
    <p:cViewPr>
      <p:scale>
        <a:sx n="1" d="1"/>
        <a:sy n="1" d="1"/>
      </p:scale>
      <p:origin x="0" y="0"/>
    </p:cViewPr>
  </p:notesTextViewPr>
  <p:notesViewPr>
    <p:cSldViewPr snapToGrid="0">
      <p:cViewPr varScale="1">
        <p:scale>
          <a:sx n="68" d="100"/>
          <a:sy n="68" d="100"/>
        </p:scale>
        <p:origin x="224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B03E94-679C-4C03-AF71-0EAEB9FA31BB}" type="datetimeFigureOut">
              <a:rPr lang="it-IT" smtClean="0"/>
              <a:t>12/12/2018</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F969EA-268B-474A-A167-CA21817EF3B8}" type="slidenum">
              <a:rPr lang="it-IT" smtClean="0"/>
              <a:t>‹N›</a:t>
            </a:fld>
            <a:endParaRPr lang="it-IT"/>
          </a:p>
        </p:txBody>
      </p:sp>
    </p:spTree>
    <p:extLst>
      <p:ext uri="{BB962C8B-B14F-4D97-AF65-F5344CB8AC3E}">
        <p14:creationId xmlns:p14="http://schemas.microsoft.com/office/powerpoint/2010/main" val="1901336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537EC8-B23B-48B4-929F-1B31E4237B1C}" type="datetimeFigureOut">
              <a:rPr lang="it-IT" smtClean="0"/>
              <a:t>12/12/2018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52439-7775-4112-93B2-189AB5F0DF45}" type="slidenum">
              <a:rPr lang="it-IT" smtClean="0"/>
              <a:t>‹N›</a:t>
            </a:fld>
            <a:endParaRPr lang="it-IT"/>
          </a:p>
        </p:txBody>
      </p:sp>
    </p:spTree>
    <p:extLst>
      <p:ext uri="{BB962C8B-B14F-4D97-AF65-F5344CB8AC3E}">
        <p14:creationId xmlns:p14="http://schemas.microsoft.com/office/powerpoint/2010/main" val="2347434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7F52439-7775-4112-93B2-189AB5F0DF45}" type="slidenum">
              <a:rPr lang="it-IT" smtClean="0"/>
              <a:t>1</a:t>
            </a:fld>
            <a:endParaRPr lang="it-IT"/>
          </a:p>
        </p:txBody>
      </p:sp>
    </p:spTree>
    <p:extLst>
      <p:ext uri="{BB962C8B-B14F-4D97-AF65-F5344CB8AC3E}">
        <p14:creationId xmlns:p14="http://schemas.microsoft.com/office/powerpoint/2010/main" val="126284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07F52439-7775-4112-93B2-189AB5F0DF45}" type="slidenum">
              <a:rPr lang="it-IT" smtClean="0"/>
              <a:t>31</a:t>
            </a:fld>
            <a:endParaRPr lang="it-IT"/>
          </a:p>
        </p:txBody>
      </p:sp>
    </p:spTree>
    <p:extLst>
      <p:ext uri="{BB962C8B-B14F-4D97-AF65-F5344CB8AC3E}">
        <p14:creationId xmlns:p14="http://schemas.microsoft.com/office/powerpoint/2010/main" val="2599994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700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fault solo titolo">
    <p:bg>
      <p:bgPr>
        <a:blipFill dpi="0" rotWithShape="1">
          <a:blip r:embed="rId2">
            <a:alphaModFix amt="4000"/>
            <a:lum/>
          </a:blip>
          <a:srcRect/>
          <a:stretch>
            <a:fillRect t="-6000" b="-6000"/>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336000" y="180000"/>
            <a:ext cx="11520000" cy="828000"/>
          </a:xfrm>
          <a:prstGeom prst="rect">
            <a:avLst/>
          </a:prstGeom>
        </p:spPr>
        <p:txBody>
          <a:bodyPr/>
          <a:lstStyle>
            <a:lvl1pPr>
              <a:defRPr>
                <a:solidFill>
                  <a:schemeClr val="tx2"/>
                </a:solidFill>
              </a:defRPr>
            </a:lvl1pPr>
          </a:lstStyle>
          <a:p>
            <a:r>
              <a:rPr lang="it-IT" smtClean="0"/>
              <a:t>Fare clic per modificare lo stile del titolo</a:t>
            </a:r>
            <a:endParaRPr lang="it-IT"/>
          </a:p>
        </p:txBody>
      </p:sp>
    </p:spTree>
    <p:extLst>
      <p:ext uri="{BB962C8B-B14F-4D97-AF65-F5344CB8AC3E}">
        <p14:creationId xmlns:p14="http://schemas.microsoft.com/office/powerpoint/2010/main" val="5661841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CasellaDiTesto 2"/>
          <p:cNvSpPr txBox="1"/>
          <p:nvPr userDrawn="1"/>
        </p:nvSpPr>
        <p:spPr>
          <a:xfrm>
            <a:off x="336000" y="2709000"/>
            <a:ext cx="11520000" cy="1440000"/>
          </a:xfrm>
          <a:prstGeom prst="rect">
            <a:avLst/>
          </a:prstGeom>
        </p:spPr>
        <p:txBody>
          <a:bodyPr vert="horz" lIns="91440" tIns="45720" rIns="91440" bIns="45720" rtlCol="0" anchor="ctr">
            <a:noAutofit/>
          </a:bodyPr>
          <a:lstStyle>
            <a:lvl1pPr>
              <a:lnSpc>
                <a:spcPct val="90000"/>
              </a:lnSpc>
              <a:spcBef>
                <a:spcPct val="0"/>
              </a:spcBef>
              <a:buNone/>
              <a:defRPr sz="5400" b="1">
                <a:solidFill>
                  <a:schemeClr val="bg1"/>
                </a:solidFill>
                <a:latin typeface="+mj-lt"/>
                <a:ea typeface="+mj-ea"/>
                <a:cs typeface="+mj-cs"/>
              </a:defRPr>
            </a:lvl1pPr>
          </a:lstStyle>
          <a:p>
            <a:pPr lvl="0" algn="l"/>
            <a:r>
              <a:rPr lang="it-IT" sz="8000" dirty="0" smtClean="0">
                <a:solidFill>
                  <a:srgbClr val="448BCA"/>
                </a:solidFill>
              </a:rPr>
              <a:t>DEMO</a:t>
            </a:r>
            <a:endParaRPr lang="it-IT" sz="8000" dirty="0">
              <a:solidFill>
                <a:srgbClr val="448BCA"/>
              </a:solidFill>
            </a:endParaRPr>
          </a:p>
        </p:txBody>
      </p:sp>
      <p:sp>
        <p:nvSpPr>
          <p:cNvPr id="4" name="Segnaposto testo 5"/>
          <p:cNvSpPr>
            <a:spLocks noGrp="1"/>
          </p:cNvSpPr>
          <p:nvPr>
            <p:ph type="body" sz="quarter" idx="10" hasCustomPrompt="1"/>
          </p:nvPr>
        </p:nvSpPr>
        <p:spPr>
          <a:xfrm>
            <a:off x="336000" y="4149000"/>
            <a:ext cx="11520000" cy="720000"/>
          </a:xfrm>
        </p:spPr>
        <p:txBody>
          <a:bodyPr>
            <a:normAutofit/>
          </a:bodyPr>
          <a:lstStyle>
            <a:lvl1pPr marL="0" indent="0">
              <a:buNone/>
              <a:defRPr sz="3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smtClean="0"/>
              <a:t>Titolo Demo</a:t>
            </a:r>
            <a:endParaRPr lang="it-IT" dirty="0"/>
          </a:p>
        </p:txBody>
      </p:sp>
    </p:spTree>
    <p:extLst>
      <p:ext uri="{BB962C8B-B14F-4D97-AF65-F5344CB8AC3E}">
        <p14:creationId xmlns:p14="http://schemas.microsoft.com/office/powerpoint/2010/main" val="29598984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ICTPow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Segnaposto testo 5"/>
          <p:cNvSpPr>
            <a:spLocks noGrp="1"/>
          </p:cNvSpPr>
          <p:nvPr>
            <p:ph type="body" sz="quarter" idx="10" hasCustomPrompt="1"/>
          </p:nvPr>
        </p:nvSpPr>
        <p:spPr>
          <a:xfrm>
            <a:off x="336000" y="4149000"/>
            <a:ext cx="11520000" cy="720000"/>
          </a:xfrm>
        </p:spPr>
        <p:txBody>
          <a:bodyPr anchor="ctr" anchorCtr="0">
            <a:normAutofit/>
          </a:bodyPr>
          <a:lstStyle>
            <a:lvl1pPr marL="0" indent="0">
              <a:buNone/>
              <a:defRPr sz="3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smtClean="0"/>
              <a:t>Titolo Demo</a:t>
            </a:r>
            <a:endParaRPr lang="it-IT" dirty="0"/>
          </a:p>
        </p:txBody>
      </p:sp>
      <p:grpSp>
        <p:nvGrpSpPr>
          <p:cNvPr id="2" name="Gruppo 1"/>
          <p:cNvGrpSpPr/>
          <p:nvPr userDrawn="1"/>
        </p:nvGrpSpPr>
        <p:grpSpPr>
          <a:xfrm>
            <a:off x="0" y="2889000"/>
            <a:ext cx="12192000" cy="1080000"/>
            <a:chOff x="0" y="2363901"/>
            <a:chExt cx="12192000" cy="1080000"/>
          </a:xfrm>
        </p:grpSpPr>
        <p:sp>
          <p:nvSpPr>
            <p:cNvPr id="5" name="CasellaDiTesto 4"/>
            <p:cNvSpPr txBox="1"/>
            <p:nvPr userDrawn="1"/>
          </p:nvSpPr>
          <p:spPr>
            <a:xfrm>
              <a:off x="0" y="2363901"/>
              <a:ext cx="12192000" cy="1080000"/>
            </a:xfrm>
            <a:prstGeom prst="rect">
              <a:avLst/>
            </a:prstGeom>
            <a:solidFill>
              <a:srgbClr val="448BCA"/>
            </a:solidFill>
            <a:effectLst>
              <a:innerShdw blurRad="63500" dist="50800" dir="5400000">
                <a:prstClr val="black">
                  <a:alpha val="50000"/>
                </a:prstClr>
              </a:innerShdw>
            </a:effectLst>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lvl="0"/>
              <a:r>
                <a:rPr lang="it-IT" sz="5400" dirty="0" smtClean="0"/>
                <a:t>Demo</a:t>
              </a:r>
              <a:endParaRPr lang="it-IT" sz="5400" dirty="0"/>
            </a:p>
          </p:txBody>
        </p:sp>
        <p:pic>
          <p:nvPicPr>
            <p:cNvPr id="6" name="Immagin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93817" y="2515329"/>
              <a:ext cx="4876190" cy="777143"/>
            </a:xfrm>
            <a:prstGeom prst="rect">
              <a:avLst/>
            </a:prstGeom>
          </p:spPr>
        </p:pic>
      </p:grpSp>
    </p:spTree>
    <p:extLst>
      <p:ext uri="{BB962C8B-B14F-4D97-AF65-F5344CB8AC3E}">
        <p14:creationId xmlns:p14="http://schemas.microsoft.com/office/powerpoint/2010/main" val="36668602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amp; Answ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CasellaDiTesto 2"/>
          <p:cNvSpPr txBox="1"/>
          <p:nvPr userDrawn="1"/>
        </p:nvSpPr>
        <p:spPr>
          <a:xfrm>
            <a:off x="336000" y="2709000"/>
            <a:ext cx="11520000" cy="1440000"/>
          </a:xfrm>
          <a:prstGeom prst="rect">
            <a:avLst/>
          </a:prstGeom>
        </p:spPr>
        <p:txBody>
          <a:bodyPr vert="horz" lIns="91440" tIns="45720" rIns="91440" bIns="45720" rtlCol="0" anchor="ctr">
            <a:noAutofit/>
          </a:bodyPr>
          <a:lstStyle>
            <a:lvl1pPr>
              <a:lnSpc>
                <a:spcPct val="90000"/>
              </a:lnSpc>
              <a:spcBef>
                <a:spcPct val="0"/>
              </a:spcBef>
              <a:buNone/>
              <a:defRPr sz="5400" b="1">
                <a:solidFill>
                  <a:schemeClr val="bg1"/>
                </a:solidFill>
                <a:latin typeface="+mj-lt"/>
                <a:ea typeface="+mj-ea"/>
                <a:cs typeface="+mj-cs"/>
              </a:defRPr>
            </a:lvl1pPr>
          </a:lstStyle>
          <a:p>
            <a:pPr lvl="0" algn="l"/>
            <a:r>
              <a:rPr lang="it-IT" sz="8000" dirty="0" err="1" smtClean="0">
                <a:solidFill>
                  <a:srgbClr val="448BCA"/>
                </a:solidFill>
              </a:rPr>
              <a:t>Question</a:t>
            </a:r>
            <a:r>
              <a:rPr lang="it-IT" sz="8000" dirty="0" smtClean="0">
                <a:solidFill>
                  <a:srgbClr val="448BCA"/>
                </a:solidFill>
              </a:rPr>
              <a:t> &amp; </a:t>
            </a:r>
            <a:r>
              <a:rPr lang="it-IT" sz="8000" dirty="0" err="1" smtClean="0">
                <a:solidFill>
                  <a:srgbClr val="448BCA"/>
                </a:solidFill>
              </a:rPr>
              <a:t>Answer</a:t>
            </a:r>
            <a:endParaRPr lang="it-IT" sz="8000" dirty="0">
              <a:solidFill>
                <a:srgbClr val="448BCA"/>
              </a:solidFill>
            </a:endParaRPr>
          </a:p>
        </p:txBody>
      </p:sp>
    </p:spTree>
    <p:extLst>
      <p:ext uri="{BB962C8B-B14F-4D97-AF65-F5344CB8AC3E}">
        <p14:creationId xmlns:p14="http://schemas.microsoft.com/office/powerpoint/2010/main" val="184759717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anali Social">
    <p:spTree>
      <p:nvGrpSpPr>
        <p:cNvPr id="1" name=""/>
        <p:cNvGrpSpPr/>
        <p:nvPr/>
      </p:nvGrpSpPr>
      <p:grpSpPr>
        <a:xfrm>
          <a:off x="0" y="0"/>
          <a:ext cx="0" cy="0"/>
          <a:chOff x="0" y="0"/>
          <a:chExt cx="0" cy="0"/>
        </a:xfrm>
      </p:grpSpPr>
      <p:sp>
        <p:nvSpPr>
          <p:cNvPr id="12" name="CasellaDiTesto 11"/>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r>
              <a:rPr lang="it-IT" dirty="0" smtClean="0">
                <a:solidFill>
                  <a:prstClr val="white"/>
                </a:solidFill>
              </a:rPr>
              <a:t>Dove seguirci</a:t>
            </a:r>
            <a:endParaRPr lang="it-IT" dirty="0">
              <a:solidFill>
                <a:prstClr val="white"/>
              </a:solidFill>
            </a:endParaRPr>
          </a:p>
        </p:txBody>
      </p:sp>
      <p:pic>
        <p:nvPicPr>
          <p:cNvPr id="3" name="Immagin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7" y="385432"/>
            <a:ext cx="4876191" cy="777143"/>
          </a:xfrm>
          <a:prstGeom prst="rect">
            <a:avLst/>
          </a:prstGeom>
        </p:spPr>
      </p:pic>
      <p:grpSp>
        <p:nvGrpSpPr>
          <p:cNvPr id="4" name="Gruppo 3"/>
          <p:cNvGrpSpPr/>
          <p:nvPr userDrawn="1"/>
        </p:nvGrpSpPr>
        <p:grpSpPr>
          <a:xfrm>
            <a:off x="447476" y="1809000"/>
            <a:ext cx="11297051" cy="3240000"/>
            <a:chOff x="447474" y="2107155"/>
            <a:chExt cx="11297050" cy="3240000"/>
          </a:xfrm>
        </p:grpSpPr>
        <p:pic>
          <p:nvPicPr>
            <p:cNvPr id="1026" name="Picture 2" descr="facebook, social, social media ico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7474" y="2107155"/>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kedin, social icon"/>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76000" y="2107155"/>
              <a:ext cx="3239999"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cial, social media, tweet, twitter icon"/>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04525" y="2107155"/>
              <a:ext cx="3239999" cy="32400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ttangolo 4"/>
          <p:cNvSpPr/>
          <p:nvPr userDrawn="1"/>
        </p:nvSpPr>
        <p:spPr>
          <a:xfrm>
            <a:off x="1159407" y="5202646"/>
            <a:ext cx="1816138" cy="584775"/>
          </a:xfrm>
          <a:prstGeom prst="rect">
            <a:avLst/>
          </a:prstGeom>
        </p:spPr>
        <p:txBody>
          <a:bodyPr wrap="none">
            <a:spAutoFit/>
          </a:bodyPr>
          <a:lstStyle/>
          <a:p>
            <a:r>
              <a:rPr lang="it-IT" sz="3200" dirty="0" smtClean="0">
                <a:solidFill>
                  <a:srgbClr val="448BCA"/>
                </a:solidFill>
              </a:rPr>
              <a:t>/ictpower</a:t>
            </a:r>
            <a:endParaRPr lang="it-IT" sz="3200" dirty="0">
              <a:solidFill>
                <a:srgbClr val="448BCA"/>
              </a:solidFill>
            </a:endParaRPr>
          </a:p>
        </p:txBody>
      </p:sp>
      <p:sp>
        <p:nvSpPr>
          <p:cNvPr id="6" name="Rettangolo 5"/>
          <p:cNvSpPr/>
          <p:nvPr userDrawn="1"/>
        </p:nvSpPr>
        <p:spPr>
          <a:xfrm>
            <a:off x="4288263" y="5202646"/>
            <a:ext cx="3615477" cy="584775"/>
          </a:xfrm>
          <a:prstGeom prst="rect">
            <a:avLst/>
          </a:prstGeom>
        </p:spPr>
        <p:txBody>
          <a:bodyPr wrap="none">
            <a:spAutoFit/>
          </a:bodyPr>
          <a:lstStyle/>
          <a:p>
            <a:r>
              <a:rPr lang="it-IT" sz="3200" dirty="0" smtClean="0">
                <a:solidFill>
                  <a:srgbClr val="448BCA"/>
                </a:solidFill>
              </a:rPr>
              <a:t>/company/ict-power</a:t>
            </a:r>
            <a:endParaRPr lang="it-IT" sz="3200" dirty="0">
              <a:solidFill>
                <a:srgbClr val="448BCA"/>
              </a:solidFill>
            </a:endParaRPr>
          </a:p>
        </p:txBody>
      </p:sp>
      <p:sp>
        <p:nvSpPr>
          <p:cNvPr id="7" name="Rettangolo 6"/>
          <p:cNvSpPr/>
          <p:nvPr userDrawn="1"/>
        </p:nvSpPr>
        <p:spPr>
          <a:xfrm>
            <a:off x="8893454" y="5202646"/>
            <a:ext cx="2462149" cy="584775"/>
          </a:xfrm>
          <a:prstGeom prst="rect">
            <a:avLst/>
          </a:prstGeom>
        </p:spPr>
        <p:txBody>
          <a:bodyPr wrap="none">
            <a:spAutoFit/>
          </a:bodyPr>
          <a:lstStyle/>
          <a:p>
            <a:r>
              <a:rPr lang="it-IT" sz="3200" dirty="0" smtClean="0">
                <a:solidFill>
                  <a:srgbClr val="448BCA"/>
                </a:solidFill>
              </a:rPr>
              <a:t>@</a:t>
            </a:r>
            <a:r>
              <a:rPr lang="it-IT" sz="3200" dirty="0" err="1" smtClean="0">
                <a:solidFill>
                  <a:srgbClr val="448BCA"/>
                </a:solidFill>
              </a:rPr>
              <a:t>ictpower_it</a:t>
            </a:r>
            <a:endParaRPr lang="it-IT" sz="3200" dirty="0">
              <a:solidFill>
                <a:srgbClr val="448BCA"/>
              </a:solidFill>
            </a:endParaRPr>
          </a:p>
        </p:txBody>
      </p:sp>
    </p:spTree>
    <p:extLst>
      <p:ext uri="{BB962C8B-B14F-4D97-AF65-F5344CB8AC3E}">
        <p14:creationId xmlns:p14="http://schemas.microsoft.com/office/powerpoint/2010/main" val="2370964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ro singolo speaker">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543972"/>
            <a:ext cx="11520000" cy="1325563"/>
          </a:xfrm>
          <a:prstGeom prst="rect">
            <a:avLst/>
          </a:prstGeom>
        </p:spPr>
        <p:txBody>
          <a:bodyPr>
            <a:normAutofit/>
          </a:bodyPr>
          <a:lstStyle>
            <a:lvl1pPr>
              <a:defRPr sz="7200" b="1" baseline="0">
                <a:solidFill>
                  <a:schemeClr val="bg1"/>
                </a:solidFill>
              </a:defRPr>
            </a:lvl1pPr>
          </a:lstStyle>
          <a:p>
            <a:r>
              <a:rPr lang="it-IT" dirty="0" smtClean="0"/>
              <a:t>Titolo Evento</a:t>
            </a:r>
            <a:endParaRPr lang="it-IT" dirty="0"/>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1" y="293586"/>
            <a:ext cx="4876191" cy="777143"/>
          </a:xfrm>
          <a:prstGeom prst="rect">
            <a:avLst/>
          </a:prstGeom>
        </p:spPr>
      </p:pic>
      <p:sp>
        <p:nvSpPr>
          <p:cNvPr id="21" name="Segnaposto testo 20"/>
          <p:cNvSpPr>
            <a:spLocks noGrp="1"/>
          </p:cNvSpPr>
          <p:nvPr>
            <p:ph type="body" sz="quarter" idx="10" hasCustomPrompt="1"/>
          </p:nvPr>
        </p:nvSpPr>
        <p:spPr>
          <a:xfrm>
            <a:off x="336000" y="2898843"/>
            <a:ext cx="11520000" cy="914400"/>
          </a:xfrm>
          <a:prstGeom prst="rect">
            <a:avLst/>
          </a:prstGeom>
        </p:spPr>
        <p:txBody>
          <a:bodyPr/>
          <a:lstStyle>
            <a:lvl1pPr marL="0" indent="0" algn="l" defTabSz="914377" rtl="0" eaLnBrk="1" latinLnBrk="0" hangingPunct="1">
              <a:lnSpc>
                <a:spcPct val="90000"/>
              </a:lnSpc>
              <a:spcBef>
                <a:spcPct val="0"/>
              </a:spcBef>
              <a:buNone/>
              <a:defRPr lang="it-IT" sz="5400" b="0" kern="1200" baseline="0" dirty="0">
                <a:solidFill>
                  <a:schemeClr val="bg1"/>
                </a:solidFill>
                <a:latin typeface="+mj-lt"/>
                <a:ea typeface="+mj-ea"/>
                <a:cs typeface="+mj-cs"/>
              </a:defRPr>
            </a:lvl1pPr>
          </a:lstStyle>
          <a:p>
            <a:pPr lvl="0"/>
            <a:r>
              <a:rPr lang="it-IT" dirty="0" smtClean="0"/>
              <a:t>Titolo Presentazione</a:t>
            </a:r>
            <a:endParaRPr lang="it-IT" dirty="0"/>
          </a:p>
        </p:txBody>
      </p:sp>
      <p:sp>
        <p:nvSpPr>
          <p:cNvPr id="28" name="Segnaposto testo 27"/>
          <p:cNvSpPr>
            <a:spLocks noGrp="1"/>
          </p:cNvSpPr>
          <p:nvPr>
            <p:ph type="body" sz="quarter" idx="15" hasCustomPrompt="1"/>
          </p:nvPr>
        </p:nvSpPr>
        <p:spPr>
          <a:xfrm>
            <a:off x="336000" y="4813829"/>
            <a:ext cx="5400000" cy="424732"/>
          </a:xfrm>
          <a:prstGeom prst="rect">
            <a:avLst/>
          </a:prstGeom>
        </p:spPr>
        <p:txBody>
          <a:bodyPr>
            <a:spAutoFit/>
          </a:bodyPr>
          <a:lstStyle>
            <a:lvl1pPr marL="0" indent="0">
              <a:buNone/>
              <a:defRPr sz="2400" b="1">
                <a:solidFill>
                  <a:schemeClr val="bg1"/>
                </a:solidFill>
              </a:defRPr>
            </a:lvl1pPr>
          </a:lstStyle>
          <a:p>
            <a:pPr lvl="0"/>
            <a:r>
              <a:rPr lang="it-IT" dirty="0" smtClean="0"/>
              <a:t>Nome Speaker</a:t>
            </a:r>
            <a:endParaRPr lang="it-IT" dirty="0"/>
          </a:p>
        </p:txBody>
      </p:sp>
      <p:sp>
        <p:nvSpPr>
          <p:cNvPr id="10" name="Segnaposto testo 27"/>
          <p:cNvSpPr>
            <a:spLocks noGrp="1"/>
          </p:cNvSpPr>
          <p:nvPr>
            <p:ph type="body" sz="quarter" idx="16" hasCustomPrompt="1"/>
          </p:nvPr>
        </p:nvSpPr>
        <p:spPr>
          <a:xfrm>
            <a:off x="336000" y="5268938"/>
            <a:ext cx="5400000" cy="313932"/>
          </a:xfrm>
          <a:prstGeom prst="rect">
            <a:avLst/>
          </a:prstGeom>
        </p:spPr>
        <p:txBody>
          <a:bodyPr wrap="square">
            <a:spAutoFit/>
          </a:bodyPr>
          <a:lstStyle>
            <a:lvl1pPr marL="0" indent="0">
              <a:buNone/>
              <a:defRPr sz="1600" b="0" i="1" baseline="0">
                <a:solidFill>
                  <a:schemeClr val="bg1"/>
                </a:solidFill>
              </a:defRPr>
            </a:lvl1pPr>
          </a:lstStyle>
          <a:p>
            <a:pPr lvl="0"/>
            <a:r>
              <a:rPr lang="it-IT" dirty="0" smtClean="0"/>
              <a:t>Qualifica Speaker</a:t>
            </a:r>
            <a:endParaRPr lang="it-IT" dirty="0"/>
          </a:p>
        </p:txBody>
      </p:sp>
      <p:sp>
        <p:nvSpPr>
          <p:cNvPr id="11" name="Segnaposto testo 27"/>
          <p:cNvSpPr>
            <a:spLocks noGrp="1"/>
          </p:cNvSpPr>
          <p:nvPr>
            <p:ph type="body" sz="quarter" idx="17" hasCustomPrompt="1"/>
          </p:nvPr>
        </p:nvSpPr>
        <p:spPr>
          <a:xfrm>
            <a:off x="336000" y="5613248"/>
            <a:ext cx="5400000" cy="341632"/>
          </a:xfrm>
          <a:prstGeom prst="rect">
            <a:avLst/>
          </a:prstGeom>
        </p:spPr>
        <p:txBody>
          <a:bodyPr wrap="square">
            <a:spAutoFit/>
          </a:bodyPr>
          <a:lstStyle>
            <a:lvl1pPr marL="0" indent="0">
              <a:buNone/>
              <a:defRPr sz="1800" b="0" i="0" baseline="0">
                <a:solidFill>
                  <a:schemeClr val="bg1"/>
                </a:solidFill>
              </a:defRPr>
            </a:lvl1pPr>
          </a:lstStyle>
          <a:p>
            <a:pPr lvl="0"/>
            <a:r>
              <a:rPr lang="it-IT" dirty="0" smtClean="0"/>
              <a:t>Email o </a:t>
            </a:r>
            <a:r>
              <a:rPr lang="it-IT" dirty="0" err="1" smtClean="0"/>
              <a:t>Twitter</a:t>
            </a:r>
            <a:r>
              <a:rPr lang="it-IT" dirty="0" smtClean="0"/>
              <a:t>  Speaker</a:t>
            </a:r>
            <a:endParaRPr lang="it-IT" dirty="0"/>
          </a:p>
        </p:txBody>
      </p:sp>
      <p:sp>
        <p:nvSpPr>
          <p:cNvPr id="12" name="Segnaposto testo 27"/>
          <p:cNvSpPr>
            <a:spLocks noGrp="1"/>
          </p:cNvSpPr>
          <p:nvPr>
            <p:ph type="body" sz="quarter" idx="18" hasCustomPrompt="1"/>
          </p:nvPr>
        </p:nvSpPr>
        <p:spPr>
          <a:xfrm>
            <a:off x="336000" y="5985257"/>
            <a:ext cx="5400000" cy="341632"/>
          </a:xfrm>
          <a:prstGeom prst="rect">
            <a:avLst/>
          </a:prstGeom>
        </p:spPr>
        <p:txBody>
          <a:bodyPr wrap="square">
            <a:spAutoFit/>
          </a:bodyPr>
          <a:lstStyle>
            <a:lvl1pPr marL="0" indent="0">
              <a:buNone/>
              <a:defRPr sz="1800" b="0" i="0" baseline="0">
                <a:solidFill>
                  <a:schemeClr val="bg1"/>
                </a:solidFill>
              </a:defRPr>
            </a:lvl1pPr>
          </a:lstStyle>
          <a:p>
            <a:pPr lvl="0"/>
            <a:r>
              <a:rPr lang="it-IT" dirty="0" smtClean="0"/>
              <a:t>Blog o Sito Speaker</a:t>
            </a:r>
            <a:endParaRPr lang="it-IT" dirty="0"/>
          </a:p>
        </p:txBody>
      </p:sp>
    </p:spTree>
    <p:extLst>
      <p:ext uri="{BB962C8B-B14F-4D97-AF65-F5344CB8AC3E}">
        <p14:creationId xmlns:p14="http://schemas.microsoft.com/office/powerpoint/2010/main" val="2010951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doppio speaker">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543972"/>
            <a:ext cx="11520000" cy="1325563"/>
          </a:xfrm>
          <a:prstGeom prst="rect">
            <a:avLst/>
          </a:prstGeom>
        </p:spPr>
        <p:txBody>
          <a:bodyPr>
            <a:normAutofit/>
          </a:bodyPr>
          <a:lstStyle>
            <a:lvl1pPr>
              <a:defRPr sz="7200" b="1" baseline="0">
                <a:solidFill>
                  <a:schemeClr val="bg1"/>
                </a:solidFill>
              </a:defRPr>
            </a:lvl1pPr>
          </a:lstStyle>
          <a:p>
            <a:r>
              <a:rPr lang="it-IT" dirty="0" smtClean="0"/>
              <a:t>Titolo Evento</a:t>
            </a:r>
            <a:endParaRPr lang="it-IT" dirty="0"/>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1" y="293586"/>
            <a:ext cx="4876191" cy="777143"/>
          </a:xfrm>
          <a:prstGeom prst="rect">
            <a:avLst/>
          </a:prstGeom>
        </p:spPr>
      </p:pic>
      <p:sp>
        <p:nvSpPr>
          <p:cNvPr id="21" name="Segnaposto testo 20"/>
          <p:cNvSpPr>
            <a:spLocks noGrp="1"/>
          </p:cNvSpPr>
          <p:nvPr>
            <p:ph type="body" sz="quarter" idx="10" hasCustomPrompt="1"/>
          </p:nvPr>
        </p:nvSpPr>
        <p:spPr>
          <a:xfrm>
            <a:off x="336000" y="2898843"/>
            <a:ext cx="11520000" cy="914400"/>
          </a:xfrm>
          <a:prstGeom prst="rect">
            <a:avLst/>
          </a:prstGeom>
        </p:spPr>
        <p:txBody>
          <a:bodyPr/>
          <a:lstStyle>
            <a:lvl1pPr marL="0" indent="0" algn="l" defTabSz="914377" rtl="0" eaLnBrk="1" latinLnBrk="0" hangingPunct="1">
              <a:lnSpc>
                <a:spcPct val="90000"/>
              </a:lnSpc>
              <a:spcBef>
                <a:spcPct val="0"/>
              </a:spcBef>
              <a:buNone/>
              <a:defRPr lang="it-IT" sz="5400" b="0" kern="1200" baseline="0" dirty="0">
                <a:solidFill>
                  <a:schemeClr val="bg1"/>
                </a:solidFill>
                <a:latin typeface="+mj-lt"/>
                <a:ea typeface="+mj-ea"/>
                <a:cs typeface="+mj-cs"/>
              </a:defRPr>
            </a:lvl1pPr>
          </a:lstStyle>
          <a:p>
            <a:pPr lvl="0"/>
            <a:r>
              <a:rPr lang="it-IT" dirty="0" smtClean="0"/>
              <a:t>Titolo Presentazione</a:t>
            </a:r>
            <a:endParaRPr lang="it-IT" dirty="0"/>
          </a:p>
        </p:txBody>
      </p:sp>
      <p:sp>
        <p:nvSpPr>
          <p:cNvPr id="28" name="Segnaposto testo 27"/>
          <p:cNvSpPr>
            <a:spLocks noGrp="1"/>
          </p:cNvSpPr>
          <p:nvPr>
            <p:ph type="body" sz="quarter" idx="15" hasCustomPrompt="1"/>
          </p:nvPr>
        </p:nvSpPr>
        <p:spPr>
          <a:xfrm>
            <a:off x="336000" y="4813829"/>
            <a:ext cx="5400000" cy="424732"/>
          </a:xfrm>
          <a:prstGeom prst="rect">
            <a:avLst/>
          </a:prstGeom>
        </p:spPr>
        <p:txBody>
          <a:bodyPr>
            <a:spAutoFit/>
          </a:bodyPr>
          <a:lstStyle>
            <a:lvl1pPr marL="0" indent="0">
              <a:buNone/>
              <a:defRPr sz="2400" b="1">
                <a:solidFill>
                  <a:schemeClr val="bg1"/>
                </a:solidFill>
              </a:defRPr>
            </a:lvl1pPr>
          </a:lstStyle>
          <a:p>
            <a:pPr lvl="0"/>
            <a:r>
              <a:rPr lang="it-IT" dirty="0" smtClean="0"/>
              <a:t>Nome Speaker</a:t>
            </a:r>
            <a:endParaRPr lang="it-IT" dirty="0"/>
          </a:p>
        </p:txBody>
      </p:sp>
      <p:sp>
        <p:nvSpPr>
          <p:cNvPr id="10" name="Segnaposto testo 27"/>
          <p:cNvSpPr>
            <a:spLocks noGrp="1"/>
          </p:cNvSpPr>
          <p:nvPr>
            <p:ph type="body" sz="quarter" idx="16" hasCustomPrompt="1"/>
          </p:nvPr>
        </p:nvSpPr>
        <p:spPr>
          <a:xfrm>
            <a:off x="336000" y="5268938"/>
            <a:ext cx="5400000" cy="313932"/>
          </a:xfrm>
          <a:prstGeom prst="rect">
            <a:avLst/>
          </a:prstGeom>
        </p:spPr>
        <p:txBody>
          <a:bodyPr wrap="square">
            <a:spAutoFit/>
          </a:bodyPr>
          <a:lstStyle>
            <a:lvl1pPr marL="0" indent="0">
              <a:buNone/>
              <a:defRPr sz="1600" b="0" i="1" baseline="0">
                <a:solidFill>
                  <a:schemeClr val="bg1"/>
                </a:solidFill>
              </a:defRPr>
            </a:lvl1pPr>
          </a:lstStyle>
          <a:p>
            <a:pPr lvl="0"/>
            <a:r>
              <a:rPr lang="it-IT" dirty="0" smtClean="0"/>
              <a:t>Qualifica Speaker</a:t>
            </a:r>
            <a:endParaRPr lang="it-IT" dirty="0"/>
          </a:p>
        </p:txBody>
      </p:sp>
      <p:sp>
        <p:nvSpPr>
          <p:cNvPr id="11" name="Segnaposto testo 27"/>
          <p:cNvSpPr>
            <a:spLocks noGrp="1"/>
          </p:cNvSpPr>
          <p:nvPr>
            <p:ph type="body" sz="quarter" idx="17" hasCustomPrompt="1"/>
          </p:nvPr>
        </p:nvSpPr>
        <p:spPr>
          <a:xfrm>
            <a:off x="336000" y="5613248"/>
            <a:ext cx="5400000" cy="341632"/>
          </a:xfrm>
          <a:prstGeom prst="rect">
            <a:avLst/>
          </a:prstGeom>
        </p:spPr>
        <p:txBody>
          <a:bodyPr wrap="square">
            <a:spAutoFit/>
          </a:bodyPr>
          <a:lstStyle>
            <a:lvl1pPr marL="0" indent="0">
              <a:buNone/>
              <a:defRPr sz="1800" b="0" i="0" baseline="0">
                <a:solidFill>
                  <a:schemeClr val="bg1"/>
                </a:solidFill>
              </a:defRPr>
            </a:lvl1pPr>
          </a:lstStyle>
          <a:p>
            <a:pPr lvl="0"/>
            <a:r>
              <a:rPr lang="it-IT" dirty="0" smtClean="0"/>
              <a:t>Email o </a:t>
            </a:r>
            <a:r>
              <a:rPr lang="it-IT" dirty="0" err="1" smtClean="0"/>
              <a:t>Twitter</a:t>
            </a:r>
            <a:r>
              <a:rPr lang="it-IT" dirty="0" smtClean="0"/>
              <a:t>  Speaker</a:t>
            </a:r>
            <a:endParaRPr lang="it-IT" dirty="0"/>
          </a:p>
        </p:txBody>
      </p:sp>
      <p:sp>
        <p:nvSpPr>
          <p:cNvPr id="12" name="Segnaposto testo 27"/>
          <p:cNvSpPr>
            <a:spLocks noGrp="1"/>
          </p:cNvSpPr>
          <p:nvPr>
            <p:ph type="body" sz="quarter" idx="18" hasCustomPrompt="1"/>
          </p:nvPr>
        </p:nvSpPr>
        <p:spPr>
          <a:xfrm>
            <a:off x="336000" y="5985257"/>
            <a:ext cx="5400000" cy="341632"/>
          </a:xfrm>
          <a:prstGeom prst="rect">
            <a:avLst/>
          </a:prstGeom>
        </p:spPr>
        <p:txBody>
          <a:bodyPr wrap="square">
            <a:spAutoFit/>
          </a:bodyPr>
          <a:lstStyle>
            <a:lvl1pPr marL="0" indent="0">
              <a:buNone/>
              <a:defRPr sz="1800" b="0" i="0" baseline="0">
                <a:solidFill>
                  <a:schemeClr val="bg1"/>
                </a:solidFill>
              </a:defRPr>
            </a:lvl1pPr>
          </a:lstStyle>
          <a:p>
            <a:pPr lvl="0"/>
            <a:r>
              <a:rPr lang="it-IT" dirty="0" smtClean="0"/>
              <a:t>Blog o Sito Speaker</a:t>
            </a:r>
            <a:endParaRPr lang="it-IT" dirty="0"/>
          </a:p>
        </p:txBody>
      </p:sp>
      <p:sp>
        <p:nvSpPr>
          <p:cNvPr id="4" name="Segnaposto testo 3"/>
          <p:cNvSpPr>
            <a:spLocks noGrp="1"/>
          </p:cNvSpPr>
          <p:nvPr>
            <p:ph type="body" sz="quarter" idx="19" hasCustomPrompt="1"/>
          </p:nvPr>
        </p:nvSpPr>
        <p:spPr>
          <a:xfrm>
            <a:off x="6456000" y="4808008"/>
            <a:ext cx="5400000" cy="424732"/>
          </a:xfrm>
        </p:spPr>
        <p:txBody>
          <a:bodyPr vert="horz" lIns="91440" tIns="45720" rIns="91440" bIns="45720" rtlCol="0">
            <a:spAutoFit/>
          </a:bodyPr>
          <a:lstStyle>
            <a:lvl1pPr marL="0" indent="0">
              <a:buNone/>
              <a:defRPr sz="2400" b="1" baseline="0">
                <a:solidFill>
                  <a:schemeClr val="bg1"/>
                </a:solidFill>
              </a:defRPr>
            </a:lvl1pPr>
            <a:lvl5pPr marL="1828755" indent="0" algn="l">
              <a:buNone/>
              <a:defRPr lang="it-IT" sz="2400" b="1" dirty="0">
                <a:solidFill>
                  <a:schemeClr val="bg1"/>
                </a:solidFill>
              </a:defRPr>
            </a:lvl5pPr>
          </a:lstStyle>
          <a:p>
            <a:pPr lvl="0"/>
            <a:r>
              <a:rPr lang="it-IT" dirty="0" smtClean="0"/>
              <a:t>Nome Speaker</a:t>
            </a:r>
            <a:endParaRPr lang="it-IT" dirty="0"/>
          </a:p>
        </p:txBody>
      </p:sp>
      <p:sp>
        <p:nvSpPr>
          <p:cNvPr id="6" name="Segnaposto testo 5"/>
          <p:cNvSpPr>
            <a:spLocks noGrp="1"/>
          </p:cNvSpPr>
          <p:nvPr>
            <p:ph type="body" sz="quarter" idx="20" hasCustomPrompt="1"/>
          </p:nvPr>
        </p:nvSpPr>
        <p:spPr>
          <a:xfrm>
            <a:off x="6456000" y="5268938"/>
            <a:ext cx="5400000" cy="313200"/>
          </a:xfrm>
        </p:spPr>
        <p:txBody>
          <a:bodyPr>
            <a:noAutofit/>
          </a:bodyPr>
          <a:lstStyle>
            <a:lvl1pPr marL="0" indent="0">
              <a:buNone/>
              <a:defRPr sz="16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smtClean="0"/>
              <a:t>Qualifica Speaker</a:t>
            </a:r>
            <a:endParaRPr lang="it-IT" dirty="0"/>
          </a:p>
        </p:txBody>
      </p:sp>
      <p:sp>
        <p:nvSpPr>
          <p:cNvPr id="9" name="Segnaposto testo 8"/>
          <p:cNvSpPr>
            <a:spLocks noGrp="1"/>
          </p:cNvSpPr>
          <p:nvPr>
            <p:ph type="body" sz="quarter" idx="21" hasCustomPrompt="1"/>
          </p:nvPr>
        </p:nvSpPr>
        <p:spPr>
          <a:xfrm>
            <a:off x="6456000" y="5613248"/>
            <a:ext cx="5400000" cy="341632"/>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smtClean="0"/>
              <a:t>Email o </a:t>
            </a:r>
            <a:r>
              <a:rPr lang="it-IT" dirty="0" err="1" smtClean="0"/>
              <a:t>Twitter</a:t>
            </a:r>
            <a:r>
              <a:rPr lang="it-IT" dirty="0" smtClean="0"/>
              <a:t>  Speaker</a:t>
            </a:r>
          </a:p>
        </p:txBody>
      </p:sp>
      <p:sp>
        <p:nvSpPr>
          <p:cNvPr id="14" name="Segnaposto testo 13"/>
          <p:cNvSpPr>
            <a:spLocks noGrp="1"/>
          </p:cNvSpPr>
          <p:nvPr>
            <p:ph type="body" sz="quarter" idx="22" hasCustomPrompt="1"/>
          </p:nvPr>
        </p:nvSpPr>
        <p:spPr>
          <a:xfrm>
            <a:off x="6456000" y="5985257"/>
            <a:ext cx="5400000" cy="341632"/>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vl2pPr marL="457189" indent="0">
              <a:buNone/>
              <a:defRPr>
                <a:solidFill>
                  <a:schemeClr val="bg1"/>
                </a:solidFill>
              </a:defRPr>
            </a:lvl2pPr>
            <a:lvl3pPr marL="914377" indent="0">
              <a:buNone/>
              <a:defRPr>
                <a:solidFill>
                  <a:schemeClr val="bg1"/>
                </a:solidFill>
              </a:defRPr>
            </a:lvl3pPr>
            <a:lvl4pPr marL="1371566" indent="0">
              <a:buNone/>
              <a:defRPr>
                <a:solidFill>
                  <a:schemeClr val="bg1"/>
                </a:solidFill>
              </a:defRPr>
            </a:lvl4pPr>
            <a:lvl5pPr marL="1828755" indent="0">
              <a:buNone/>
              <a:defRPr>
                <a:solidFill>
                  <a:schemeClr val="bg1"/>
                </a:solidFill>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smtClean="0"/>
              <a:t>Blog o Sito Speaker</a:t>
            </a:r>
          </a:p>
        </p:txBody>
      </p:sp>
    </p:spTree>
    <p:extLst>
      <p:ext uri="{BB962C8B-B14F-4D97-AF65-F5344CB8AC3E}">
        <p14:creationId xmlns:p14="http://schemas.microsoft.com/office/powerpoint/2010/main" val="1693287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i sono">
    <p:spTree>
      <p:nvGrpSpPr>
        <p:cNvPr id="1" name=""/>
        <p:cNvGrpSpPr/>
        <p:nvPr/>
      </p:nvGrpSpPr>
      <p:grpSpPr>
        <a:xfrm>
          <a:off x="0" y="0"/>
          <a:ext cx="0" cy="0"/>
          <a:chOff x="0" y="0"/>
          <a:chExt cx="0" cy="0"/>
        </a:xfrm>
      </p:grpSpPr>
      <p:grpSp>
        <p:nvGrpSpPr>
          <p:cNvPr id="2" name="Gruppo 1"/>
          <p:cNvGrpSpPr/>
          <p:nvPr userDrawn="1"/>
        </p:nvGrpSpPr>
        <p:grpSpPr>
          <a:xfrm>
            <a:off x="0" y="180000"/>
            <a:ext cx="12192000" cy="828000"/>
            <a:chOff x="0" y="359999"/>
            <a:chExt cx="12192000" cy="828000"/>
          </a:xfrm>
        </p:grpSpPr>
        <p:sp>
          <p:nvSpPr>
            <p:cNvPr id="7" name="CasellaDiTesto 6"/>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r>
                <a:rPr lang="it-IT" dirty="0" smtClean="0">
                  <a:solidFill>
                    <a:prstClr val="white"/>
                  </a:solidFill>
                </a:rPr>
                <a:t>Chi sono</a:t>
              </a:r>
              <a:endParaRPr lang="it-IT" dirty="0">
                <a:solidFill>
                  <a:prstClr val="white"/>
                </a:solidFill>
              </a:endParaRPr>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7" y="385432"/>
              <a:ext cx="4876191" cy="777143"/>
            </a:xfrm>
            <a:prstGeom prst="rect">
              <a:avLst/>
            </a:prstGeom>
          </p:spPr>
        </p:pic>
      </p:grpSp>
      <p:sp>
        <p:nvSpPr>
          <p:cNvPr id="5" name="Segnaposto testo 3"/>
          <p:cNvSpPr>
            <a:spLocks noGrp="1"/>
          </p:cNvSpPr>
          <p:nvPr>
            <p:ph type="body" sz="quarter" idx="10"/>
          </p:nvPr>
        </p:nvSpPr>
        <p:spPr>
          <a:xfrm>
            <a:off x="336000" y="1224000"/>
            <a:ext cx="11520000" cy="540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smtClean="0"/>
              <a:t>Fare clic per modificare stili del testo dello schema</a:t>
            </a:r>
            <a:endParaRPr lang="it-IT" dirty="0"/>
          </a:p>
        </p:txBody>
      </p:sp>
    </p:spTree>
    <p:extLst>
      <p:ext uri="{BB962C8B-B14F-4D97-AF65-F5344CB8AC3E}">
        <p14:creationId xmlns:p14="http://schemas.microsoft.com/office/powerpoint/2010/main" val="3880330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i siamo">
    <p:spTree>
      <p:nvGrpSpPr>
        <p:cNvPr id="1" name=""/>
        <p:cNvGrpSpPr/>
        <p:nvPr/>
      </p:nvGrpSpPr>
      <p:grpSpPr>
        <a:xfrm>
          <a:off x="0" y="0"/>
          <a:ext cx="0" cy="0"/>
          <a:chOff x="0" y="0"/>
          <a:chExt cx="0" cy="0"/>
        </a:xfrm>
      </p:grpSpPr>
      <p:grpSp>
        <p:nvGrpSpPr>
          <p:cNvPr id="2" name="Gruppo 1"/>
          <p:cNvGrpSpPr/>
          <p:nvPr userDrawn="1"/>
        </p:nvGrpSpPr>
        <p:grpSpPr>
          <a:xfrm>
            <a:off x="0" y="180000"/>
            <a:ext cx="12192000" cy="828000"/>
            <a:chOff x="0" y="359999"/>
            <a:chExt cx="12192000" cy="828000"/>
          </a:xfrm>
        </p:grpSpPr>
        <p:sp>
          <p:nvSpPr>
            <p:cNvPr id="8" name="CasellaDiTesto 7"/>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r>
                <a:rPr lang="it-IT" dirty="0" smtClean="0">
                  <a:solidFill>
                    <a:prstClr val="white"/>
                  </a:solidFill>
                </a:rPr>
                <a:t>Chi siamo</a:t>
              </a:r>
              <a:endParaRPr lang="it-IT" dirty="0">
                <a:solidFill>
                  <a:prstClr val="white"/>
                </a:solidFill>
              </a:endParaRPr>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7" y="385432"/>
              <a:ext cx="4876191" cy="777143"/>
            </a:xfrm>
            <a:prstGeom prst="rect">
              <a:avLst/>
            </a:prstGeom>
          </p:spPr>
        </p:pic>
      </p:grpSp>
      <p:sp>
        <p:nvSpPr>
          <p:cNvPr id="5" name="Segnaposto testo 3"/>
          <p:cNvSpPr>
            <a:spLocks noGrp="1"/>
          </p:cNvSpPr>
          <p:nvPr>
            <p:ph type="body" sz="quarter" idx="10"/>
          </p:nvPr>
        </p:nvSpPr>
        <p:spPr>
          <a:xfrm>
            <a:off x="336000" y="1224000"/>
            <a:ext cx="5580000" cy="540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smtClean="0"/>
              <a:t>Fare clic per modificare stili del testo dello schema</a:t>
            </a:r>
            <a:endParaRPr lang="it-IT" dirty="0"/>
          </a:p>
        </p:txBody>
      </p:sp>
      <p:sp>
        <p:nvSpPr>
          <p:cNvPr id="7" name="Segnaposto testo 3"/>
          <p:cNvSpPr>
            <a:spLocks noGrp="1"/>
          </p:cNvSpPr>
          <p:nvPr>
            <p:ph type="body" sz="quarter" idx="11"/>
          </p:nvPr>
        </p:nvSpPr>
        <p:spPr>
          <a:xfrm>
            <a:off x="6274800" y="1224000"/>
            <a:ext cx="5580000" cy="540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smtClean="0"/>
              <a:t>Fare clic per modificare stili del testo dello schema</a:t>
            </a:r>
            <a:endParaRPr lang="it-IT" dirty="0"/>
          </a:p>
        </p:txBody>
      </p:sp>
    </p:spTree>
    <p:extLst>
      <p:ext uri="{BB962C8B-B14F-4D97-AF65-F5344CB8AC3E}">
        <p14:creationId xmlns:p14="http://schemas.microsoft.com/office/powerpoint/2010/main" val="758458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3" name="Gruppo 2"/>
          <p:cNvGrpSpPr/>
          <p:nvPr userDrawn="1"/>
        </p:nvGrpSpPr>
        <p:grpSpPr>
          <a:xfrm>
            <a:off x="0" y="180000"/>
            <a:ext cx="12192000" cy="828000"/>
            <a:chOff x="0" y="359999"/>
            <a:chExt cx="12192000" cy="828000"/>
          </a:xfrm>
        </p:grpSpPr>
        <p:sp>
          <p:nvSpPr>
            <p:cNvPr id="2" name="CasellaDiTesto 1"/>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r>
                <a:rPr lang="it-IT" dirty="0" smtClean="0">
                  <a:solidFill>
                    <a:prstClr val="white"/>
                  </a:solidFill>
                </a:rPr>
                <a:t>Agenda</a:t>
              </a:r>
              <a:endParaRPr lang="it-IT" dirty="0">
                <a:solidFill>
                  <a:prstClr val="white"/>
                </a:solidFill>
              </a:endParaRPr>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7" y="385432"/>
              <a:ext cx="4876191" cy="777143"/>
            </a:xfrm>
            <a:prstGeom prst="rect">
              <a:avLst/>
            </a:prstGeom>
          </p:spPr>
        </p:pic>
      </p:grpSp>
      <p:sp>
        <p:nvSpPr>
          <p:cNvPr id="5" name="Segnaposto testo 3"/>
          <p:cNvSpPr>
            <a:spLocks noGrp="1"/>
          </p:cNvSpPr>
          <p:nvPr>
            <p:ph type="body" sz="quarter" idx="10"/>
          </p:nvPr>
        </p:nvSpPr>
        <p:spPr>
          <a:xfrm>
            <a:off x="336000" y="1188000"/>
            <a:ext cx="11520000" cy="540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smtClean="0"/>
              <a:t>Fare clic per modificare stili del testo dello schema</a:t>
            </a:r>
            <a:endParaRPr lang="it-IT" dirty="0"/>
          </a:p>
        </p:txBody>
      </p:sp>
    </p:spTree>
    <p:extLst>
      <p:ext uri="{BB962C8B-B14F-4D97-AF65-F5344CB8AC3E}">
        <p14:creationId xmlns:p14="http://schemas.microsoft.com/office/powerpoint/2010/main" val="2024227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nali Social">
    <p:spTree>
      <p:nvGrpSpPr>
        <p:cNvPr id="1" name=""/>
        <p:cNvGrpSpPr/>
        <p:nvPr/>
      </p:nvGrpSpPr>
      <p:grpSpPr>
        <a:xfrm>
          <a:off x="0" y="0"/>
          <a:ext cx="0" cy="0"/>
          <a:chOff x="0" y="0"/>
          <a:chExt cx="0" cy="0"/>
        </a:xfrm>
      </p:grpSpPr>
      <p:sp>
        <p:nvSpPr>
          <p:cNvPr id="12" name="CasellaDiTesto 11"/>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lvl="0"/>
            <a:r>
              <a:rPr lang="it-IT" dirty="0" smtClean="0"/>
              <a:t>Dove seguirci</a:t>
            </a:r>
            <a:endParaRPr lang="it-IT" dirty="0"/>
          </a:p>
        </p:txBody>
      </p:sp>
      <p:pic>
        <p:nvPicPr>
          <p:cNvPr id="3" name="Immagin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5" y="385428"/>
            <a:ext cx="4876190" cy="777143"/>
          </a:xfrm>
          <a:prstGeom prst="rect">
            <a:avLst/>
          </a:prstGeom>
        </p:spPr>
      </p:pic>
      <p:grpSp>
        <p:nvGrpSpPr>
          <p:cNvPr id="4" name="Gruppo 3"/>
          <p:cNvGrpSpPr/>
          <p:nvPr userDrawn="1"/>
        </p:nvGrpSpPr>
        <p:grpSpPr>
          <a:xfrm>
            <a:off x="447475" y="1809000"/>
            <a:ext cx="11297050" cy="3240000"/>
            <a:chOff x="447474" y="2107155"/>
            <a:chExt cx="11297050" cy="3240000"/>
          </a:xfrm>
        </p:grpSpPr>
        <p:pic>
          <p:nvPicPr>
            <p:cNvPr id="1026" name="Picture 2" descr="facebook, social, social media ico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7474" y="2107155"/>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kedin, social icon"/>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76000" y="2107155"/>
              <a:ext cx="3239999"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cial, social media, tweet, twitter icon"/>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04525" y="2107155"/>
              <a:ext cx="3239999" cy="32400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ttangolo 4"/>
          <p:cNvSpPr/>
          <p:nvPr userDrawn="1"/>
        </p:nvSpPr>
        <p:spPr>
          <a:xfrm>
            <a:off x="1159406" y="5202642"/>
            <a:ext cx="1816138" cy="584775"/>
          </a:xfrm>
          <a:prstGeom prst="rect">
            <a:avLst/>
          </a:prstGeom>
        </p:spPr>
        <p:txBody>
          <a:bodyPr wrap="none">
            <a:spAutoFit/>
          </a:bodyPr>
          <a:lstStyle/>
          <a:p>
            <a:r>
              <a:rPr lang="it-IT" sz="3200" b="0" dirty="0" smtClean="0">
                <a:solidFill>
                  <a:srgbClr val="448BCA"/>
                </a:solidFill>
              </a:rPr>
              <a:t>/ictpower</a:t>
            </a:r>
            <a:endParaRPr lang="it-IT" sz="3200" b="0" dirty="0">
              <a:solidFill>
                <a:srgbClr val="448BCA"/>
              </a:solidFill>
            </a:endParaRPr>
          </a:p>
        </p:txBody>
      </p:sp>
      <p:sp>
        <p:nvSpPr>
          <p:cNvPr id="6" name="Rettangolo 5"/>
          <p:cNvSpPr/>
          <p:nvPr userDrawn="1"/>
        </p:nvSpPr>
        <p:spPr>
          <a:xfrm>
            <a:off x="4288261" y="5202642"/>
            <a:ext cx="3615477" cy="584775"/>
          </a:xfrm>
          <a:prstGeom prst="rect">
            <a:avLst/>
          </a:prstGeom>
        </p:spPr>
        <p:txBody>
          <a:bodyPr wrap="none">
            <a:spAutoFit/>
          </a:bodyPr>
          <a:lstStyle/>
          <a:p>
            <a:r>
              <a:rPr lang="it-IT" sz="3200" dirty="0" smtClean="0">
                <a:solidFill>
                  <a:srgbClr val="448BCA"/>
                </a:solidFill>
              </a:rPr>
              <a:t>/company/ict-power</a:t>
            </a:r>
            <a:endParaRPr lang="it-IT" sz="3200" dirty="0">
              <a:solidFill>
                <a:srgbClr val="448BCA"/>
              </a:solidFill>
            </a:endParaRPr>
          </a:p>
        </p:txBody>
      </p:sp>
      <p:sp>
        <p:nvSpPr>
          <p:cNvPr id="7" name="Rettangolo 6"/>
          <p:cNvSpPr/>
          <p:nvPr userDrawn="1"/>
        </p:nvSpPr>
        <p:spPr>
          <a:xfrm>
            <a:off x="8893450" y="5202642"/>
            <a:ext cx="2462149" cy="584775"/>
          </a:xfrm>
          <a:prstGeom prst="rect">
            <a:avLst/>
          </a:prstGeom>
        </p:spPr>
        <p:txBody>
          <a:bodyPr wrap="none">
            <a:spAutoFit/>
          </a:bodyPr>
          <a:lstStyle/>
          <a:p>
            <a:r>
              <a:rPr lang="it-IT" sz="3200" dirty="0" smtClean="0">
                <a:solidFill>
                  <a:srgbClr val="448BCA"/>
                </a:solidFill>
              </a:rPr>
              <a:t>@</a:t>
            </a:r>
            <a:r>
              <a:rPr lang="it-IT" sz="3200" dirty="0" err="1" smtClean="0">
                <a:solidFill>
                  <a:srgbClr val="448BCA"/>
                </a:solidFill>
              </a:rPr>
              <a:t>ictpower_it</a:t>
            </a:r>
            <a:endParaRPr lang="it-IT" sz="3200" dirty="0">
              <a:solidFill>
                <a:srgbClr val="448BCA"/>
              </a:solidFill>
            </a:endParaRPr>
          </a:p>
        </p:txBody>
      </p:sp>
    </p:spTree>
    <p:extLst>
      <p:ext uri="{BB962C8B-B14F-4D97-AF65-F5344CB8AC3E}">
        <p14:creationId xmlns:p14="http://schemas.microsoft.com/office/powerpoint/2010/main" val="1756685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zione">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980000"/>
            <a:ext cx="11520000" cy="1440000"/>
          </a:xfrm>
        </p:spPr>
        <p:txBody>
          <a:bodyPr>
            <a:noAutofit/>
          </a:bodyPr>
          <a:lstStyle>
            <a:lvl1pPr>
              <a:defRPr sz="6000">
                <a:solidFill>
                  <a:schemeClr val="bg1"/>
                </a:solidFill>
              </a:defRPr>
            </a:lvl1pPr>
          </a:lstStyle>
          <a:p>
            <a:r>
              <a:rPr lang="it-IT" dirty="0" smtClean="0"/>
              <a:t>Titolo Argomento</a:t>
            </a:r>
            <a:endParaRPr lang="it-IT" dirty="0"/>
          </a:p>
        </p:txBody>
      </p:sp>
      <p:pic>
        <p:nvPicPr>
          <p:cNvPr id="3" name="Immagin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1" y="293586"/>
            <a:ext cx="4876191" cy="777143"/>
          </a:xfrm>
          <a:prstGeom prst="rect">
            <a:avLst/>
          </a:prstGeom>
        </p:spPr>
      </p:pic>
      <p:sp>
        <p:nvSpPr>
          <p:cNvPr id="6" name="Segnaposto testo 5"/>
          <p:cNvSpPr>
            <a:spLocks noGrp="1"/>
          </p:cNvSpPr>
          <p:nvPr>
            <p:ph type="body" sz="quarter" idx="10" hasCustomPrompt="1"/>
          </p:nvPr>
        </p:nvSpPr>
        <p:spPr>
          <a:xfrm>
            <a:off x="336000" y="3420000"/>
            <a:ext cx="11520000" cy="720000"/>
          </a:xfrm>
        </p:spPr>
        <p:txBody>
          <a:bodyPr>
            <a:normAutofit/>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smtClean="0"/>
              <a:t>Sottotitolo Argomento</a:t>
            </a:r>
            <a:endParaRPr lang="it-IT" dirty="0"/>
          </a:p>
        </p:txBody>
      </p:sp>
    </p:spTree>
    <p:extLst>
      <p:ext uri="{BB962C8B-B14F-4D97-AF65-F5344CB8AC3E}">
        <p14:creationId xmlns:p14="http://schemas.microsoft.com/office/powerpoint/2010/main" val="2981344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fault">
    <p:bg>
      <p:bgPr>
        <a:blipFill dpi="0" rotWithShape="1">
          <a:blip r:embed="rId2">
            <a:alphaModFix amt="5000"/>
            <a:lum/>
          </a:blip>
          <a:srcRect/>
          <a:stretch>
            <a:fillRect t="-6000" b="-6000"/>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336000" y="180000"/>
            <a:ext cx="11520000" cy="828000"/>
          </a:xfrm>
          <a:prstGeom prst="rect">
            <a:avLst/>
          </a:prstGeom>
        </p:spPr>
        <p:txBody>
          <a:bodyPr/>
          <a:lstStyle>
            <a:lvl1pPr>
              <a:defRPr b="0">
                <a:solidFill>
                  <a:srgbClr val="002060"/>
                </a:solidFill>
                <a:latin typeface="Segoe UI Light" panose="020B0502040204020203" pitchFamily="34" charset="0"/>
                <a:cs typeface="Segoe UI Light" panose="020B0502040204020203" pitchFamily="34" charset="0"/>
              </a:defRPr>
            </a:lvl1pPr>
          </a:lstStyle>
          <a:p>
            <a:r>
              <a:rPr lang="it-IT" dirty="0" smtClean="0"/>
              <a:t>Fare clic per modificare lo stile del titolo</a:t>
            </a:r>
            <a:endParaRPr lang="it-IT" dirty="0"/>
          </a:p>
        </p:txBody>
      </p:sp>
      <p:sp>
        <p:nvSpPr>
          <p:cNvPr id="4" name="Segnaposto testo 3"/>
          <p:cNvSpPr>
            <a:spLocks noGrp="1"/>
          </p:cNvSpPr>
          <p:nvPr>
            <p:ph type="body" sz="quarter" idx="10"/>
          </p:nvPr>
        </p:nvSpPr>
        <p:spPr>
          <a:xfrm>
            <a:off x="336000" y="1188000"/>
            <a:ext cx="11520000" cy="5400000"/>
          </a:xfrm>
          <a:prstGeom prst="rect">
            <a:avLst/>
          </a:prstGeom>
        </p:spPr>
        <p:txBody>
          <a:bodyPr/>
          <a:lstStyle>
            <a:lvl1pPr>
              <a:defRPr>
                <a:solidFill>
                  <a:srgbClr val="448BCA"/>
                </a:solidFill>
                <a:latin typeface="Segoe UI Light" panose="020B0502040204020203" pitchFamily="34" charset="0"/>
                <a:cs typeface="Segoe UI Light" panose="020B0502040204020203" pitchFamily="34" charset="0"/>
              </a:defRPr>
            </a:lvl1pPr>
            <a:lvl2pPr>
              <a:defRPr>
                <a:solidFill>
                  <a:srgbClr val="448BCA"/>
                </a:solidFill>
                <a:latin typeface="Segoe UI Light" panose="020B0502040204020203" pitchFamily="34" charset="0"/>
                <a:cs typeface="Segoe UI Light" panose="020B0502040204020203" pitchFamily="34" charset="0"/>
              </a:defRPr>
            </a:lvl2pPr>
            <a:lvl3pPr>
              <a:defRPr>
                <a:solidFill>
                  <a:srgbClr val="448BCA"/>
                </a:solidFill>
                <a:latin typeface="Segoe UI Light" panose="020B0502040204020203" pitchFamily="34" charset="0"/>
                <a:cs typeface="Segoe UI Light" panose="020B0502040204020203" pitchFamily="34" charset="0"/>
              </a:defRPr>
            </a:lvl3pPr>
            <a:lvl4pPr>
              <a:defRPr>
                <a:solidFill>
                  <a:srgbClr val="448BCA"/>
                </a:solidFill>
                <a:latin typeface="Segoe UI Light" panose="020B0502040204020203" pitchFamily="34" charset="0"/>
                <a:cs typeface="Segoe UI Light" panose="020B0502040204020203" pitchFamily="34" charset="0"/>
              </a:defRPr>
            </a:lvl4pPr>
            <a:lvl5pPr>
              <a:defRPr>
                <a:solidFill>
                  <a:srgbClr val="448BCA"/>
                </a:solidFill>
                <a:latin typeface="Segoe UI Light" panose="020B0502040204020203" pitchFamily="34" charset="0"/>
                <a:cs typeface="Segoe UI Light" panose="020B0502040204020203" pitchFamily="34" charset="0"/>
              </a:defRPr>
            </a:lvl5pPr>
          </a:lstStyle>
          <a:p>
            <a:pPr lvl="0"/>
            <a:r>
              <a:rPr lang="it-IT" dirty="0" smtClean="0"/>
              <a:t>Fare clic per modificare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it-IT" dirty="0"/>
          </a:p>
        </p:txBody>
      </p:sp>
    </p:spTree>
    <p:extLst>
      <p:ext uri="{BB962C8B-B14F-4D97-AF65-F5344CB8AC3E}">
        <p14:creationId xmlns:p14="http://schemas.microsoft.com/office/powerpoint/2010/main" val="1576054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fault solo titolo">
    <p:bg>
      <p:bgPr>
        <a:blipFill dpi="0" rotWithShape="1">
          <a:blip r:embed="rId2">
            <a:alphaModFix amt="5000"/>
            <a:lum/>
          </a:blip>
          <a:srcRect/>
          <a:stretch>
            <a:fillRect t="-6000" b="-6000"/>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336000" y="180000"/>
            <a:ext cx="11520000" cy="828000"/>
          </a:xfrm>
          <a:prstGeom prst="rect">
            <a:avLst/>
          </a:prstGeom>
        </p:spPr>
        <p:txBody>
          <a:bodyPr/>
          <a:lstStyle>
            <a:lvl1pPr>
              <a:defRPr b="0">
                <a:solidFill>
                  <a:srgbClr val="002060"/>
                </a:solidFill>
                <a:latin typeface="Segoe UI Light" panose="020B0502040204020203" pitchFamily="34" charset="0"/>
                <a:cs typeface="Segoe UI Light" panose="020B0502040204020203" pitchFamily="34" charset="0"/>
              </a:defRPr>
            </a:lvl1pPr>
          </a:lstStyle>
          <a:p>
            <a:r>
              <a:rPr lang="it-IT" dirty="0" smtClean="0"/>
              <a:t>Fare clic per modificare lo stile del titolo</a:t>
            </a:r>
            <a:endParaRPr lang="it-IT" dirty="0"/>
          </a:p>
        </p:txBody>
      </p:sp>
    </p:spTree>
    <p:extLst>
      <p:ext uri="{BB962C8B-B14F-4D97-AF65-F5344CB8AC3E}">
        <p14:creationId xmlns:p14="http://schemas.microsoft.com/office/powerpoint/2010/main" val="1441954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Segnaposto testo 5"/>
          <p:cNvSpPr>
            <a:spLocks noGrp="1"/>
          </p:cNvSpPr>
          <p:nvPr>
            <p:ph type="body" sz="quarter" idx="10" hasCustomPrompt="1"/>
          </p:nvPr>
        </p:nvSpPr>
        <p:spPr>
          <a:xfrm>
            <a:off x="336000" y="4149000"/>
            <a:ext cx="11520000" cy="720000"/>
          </a:xfrm>
        </p:spPr>
        <p:txBody>
          <a:bodyPr anchor="ctr" anchorCtr="0">
            <a:normAutofit/>
          </a:bodyPr>
          <a:lstStyle>
            <a:lvl1pPr marL="0" indent="0">
              <a:buNone/>
              <a:defRPr sz="3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smtClean="0"/>
              <a:t>Titolo Demo</a:t>
            </a:r>
            <a:endParaRPr lang="it-IT" dirty="0"/>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2650" y="540000"/>
            <a:ext cx="7886700" cy="3000375"/>
          </a:xfrm>
          <a:prstGeom prst="rect">
            <a:avLst/>
          </a:prstGeom>
        </p:spPr>
      </p:pic>
      <p:sp>
        <p:nvSpPr>
          <p:cNvPr id="5" name="CasellaDiTesto 4"/>
          <p:cNvSpPr txBox="1"/>
          <p:nvPr userDrawn="1"/>
        </p:nvSpPr>
        <p:spPr>
          <a:xfrm>
            <a:off x="0" y="2979000"/>
            <a:ext cx="12192000" cy="900000"/>
          </a:xfrm>
          <a:prstGeom prst="rect">
            <a:avLst/>
          </a:prstGeom>
          <a:solidFill>
            <a:srgbClr val="448BCA"/>
          </a:solidFill>
          <a:effectLst>
            <a:innerShdw blurRad="63500" dist="50800" dir="5400000">
              <a:prstClr val="black">
                <a:alpha val="50000"/>
              </a:prstClr>
            </a:innerShdw>
          </a:effectLst>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r>
              <a:rPr lang="it-IT" sz="5400" dirty="0" smtClean="0">
                <a:solidFill>
                  <a:prstClr val="white"/>
                </a:solidFill>
              </a:rPr>
              <a:t>Demo</a:t>
            </a:r>
            <a:endParaRPr lang="it-IT" sz="5400" dirty="0">
              <a:solidFill>
                <a:prstClr val="white"/>
              </a:solidFill>
            </a:endParaRPr>
          </a:p>
        </p:txBody>
      </p:sp>
    </p:spTree>
    <p:extLst>
      <p:ext uri="{BB962C8B-B14F-4D97-AF65-F5344CB8AC3E}">
        <p14:creationId xmlns:p14="http://schemas.microsoft.com/office/powerpoint/2010/main" val="4102626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 &amp; Answ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2650" y="540000"/>
            <a:ext cx="7886700" cy="3000375"/>
          </a:xfrm>
          <a:prstGeom prst="rect">
            <a:avLst/>
          </a:prstGeom>
        </p:spPr>
      </p:pic>
      <p:sp>
        <p:nvSpPr>
          <p:cNvPr id="5" name="CasellaDiTesto 4"/>
          <p:cNvSpPr txBox="1"/>
          <p:nvPr userDrawn="1"/>
        </p:nvSpPr>
        <p:spPr>
          <a:xfrm>
            <a:off x="0" y="2979000"/>
            <a:ext cx="12192000" cy="900000"/>
          </a:xfrm>
          <a:prstGeom prst="rect">
            <a:avLst/>
          </a:prstGeom>
          <a:solidFill>
            <a:srgbClr val="448BCA"/>
          </a:solidFill>
          <a:effectLst>
            <a:innerShdw blurRad="63500" dist="50800" dir="5400000">
              <a:prstClr val="black">
                <a:alpha val="50000"/>
              </a:prstClr>
            </a:innerShdw>
          </a:effectLst>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algn="ctr"/>
            <a:r>
              <a:rPr lang="it-IT" sz="5400" dirty="0" err="1" smtClean="0">
                <a:solidFill>
                  <a:prstClr val="white"/>
                </a:solidFill>
              </a:rPr>
              <a:t>Question</a:t>
            </a:r>
            <a:r>
              <a:rPr lang="it-IT" sz="5400" dirty="0" smtClean="0">
                <a:solidFill>
                  <a:prstClr val="white"/>
                </a:solidFill>
              </a:rPr>
              <a:t> &amp; </a:t>
            </a:r>
            <a:r>
              <a:rPr lang="it-IT" sz="5400" dirty="0" err="1" smtClean="0">
                <a:solidFill>
                  <a:prstClr val="white"/>
                </a:solidFill>
              </a:rPr>
              <a:t>Answer</a:t>
            </a:r>
            <a:endParaRPr lang="it-IT" sz="5400" dirty="0">
              <a:solidFill>
                <a:prstClr val="white"/>
              </a:solidFill>
            </a:endParaRPr>
          </a:p>
        </p:txBody>
      </p:sp>
    </p:spTree>
    <p:extLst>
      <p:ext uri="{BB962C8B-B14F-4D97-AF65-F5344CB8AC3E}">
        <p14:creationId xmlns:p14="http://schemas.microsoft.com/office/powerpoint/2010/main" val="10163603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873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singolo speaker">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543968"/>
            <a:ext cx="11520000" cy="1325563"/>
          </a:xfrm>
          <a:prstGeom prst="rect">
            <a:avLst/>
          </a:prstGeom>
        </p:spPr>
        <p:txBody>
          <a:bodyPr>
            <a:normAutofit/>
          </a:bodyPr>
          <a:lstStyle>
            <a:lvl1pPr>
              <a:defRPr sz="7200" b="1" baseline="0">
                <a:solidFill>
                  <a:schemeClr val="bg1"/>
                </a:solidFill>
              </a:defRPr>
            </a:lvl1pPr>
          </a:lstStyle>
          <a:p>
            <a:r>
              <a:rPr lang="it-IT" dirty="0" smtClean="0"/>
              <a:t>Titolo Evento</a:t>
            </a:r>
            <a:endParaRPr lang="it-IT" dirty="0"/>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0" y="293582"/>
            <a:ext cx="4876190" cy="777143"/>
          </a:xfrm>
          <a:prstGeom prst="rect">
            <a:avLst/>
          </a:prstGeom>
        </p:spPr>
      </p:pic>
      <p:sp>
        <p:nvSpPr>
          <p:cNvPr id="21" name="Segnaposto testo 20"/>
          <p:cNvSpPr>
            <a:spLocks noGrp="1"/>
          </p:cNvSpPr>
          <p:nvPr>
            <p:ph type="body" sz="quarter" idx="10" hasCustomPrompt="1"/>
          </p:nvPr>
        </p:nvSpPr>
        <p:spPr>
          <a:xfrm>
            <a:off x="336000" y="2898843"/>
            <a:ext cx="11520000" cy="914400"/>
          </a:xfrm>
          <a:prstGeom prst="rect">
            <a:avLst/>
          </a:prstGeom>
        </p:spPr>
        <p:txBody>
          <a:bodyPr/>
          <a:lstStyle>
            <a:lvl1pPr marL="0" indent="0" algn="l" defTabSz="914400" rtl="0" eaLnBrk="1" latinLnBrk="0" hangingPunct="1">
              <a:lnSpc>
                <a:spcPct val="90000"/>
              </a:lnSpc>
              <a:spcBef>
                <a:spcPct val="0"/>
              </a:spcBef>
              <a:buNone/>
              <a:defRPr lang="it-IT" sz="5400" b="0" kern="1200" baseline="0" dirty="0">
                <a:solidFill>
                  <a:schemeClr val="bg1"/>
                </a:solidFill>
                <a:latin typeface="+mj-lt"/>
                <a:ea typeface="+mj-ea"/>
                <a:cs typeface="+mj-cs"/>
              </a:defRPr>
            </a:lvl1pPr>
          </a:lstStyle>
          <a:p>
            <a:pPr lvl="0"/>
            <a:r>
              <a:rPr lang="it-IT" dirty="0" smtClean="0"/>
              <a:t>Titolo Presentazione</a:t>
            </a:r>
            <a:endParaRPr lang="it-IT" dirty="0"/>
          </a:p>
        </p:txBody>
      </p:sp>
      <p:sp>
        <p:nvSpPr>
          <p:cNvPr id="28" name="Segnaposto testo 27"/>
          <p:cNvSpPr>
            <a:spLocks noGrp="1"/>
          </p:cNvSpPr>
          <p:nvPr>
            <p:ph type="body" sz="quarter" idx="15" hasCustomPrompt="1"/>
          </p:nvPr>
        </p:nvSpPr>
        <p:spPr>
          <a:xfrm>
            <a:off x="336000" y="4813829"/>
            <a:ext cx="5400000" cy="424732"/>
          </a:xfrm>
          <a:prstGeom prst="rect">
            <a:avLst/>
          </a:prstGeom>
        </p:spPr>
        <p:txBody>
          <a:bodyPr>
            <a:spAutoFit/>
          </a:bodyPr>
          <a:lstStyle>
            <a:lvl1pPr marL="0" indent="0">
              <a:buNone/>
              <a:defRPr sz="2400" b="1">
                <a:solidFill>
                  <a:schemeClr val="bg1"/>
                </a:solidFill>
              </a:defRPr>
            </a:lvl1pPr>
          </a:lstStyle>
          <a:p>
            <a:pPr lvl="0"/>
            <a:r>
              <a:rPr lang="it-IT" dirty="0" smtClean="0"/>
              <a:t>Nome Speaker</a:t>
            </a:r>
            <a:endParaRPr lang="it-IT" dirty="0"/>
          </a:p>
        </p:txBody>
      </p:sp>
      <p:sp>
        <p:nvSpPr>
          <p:cNvPr id="10" name="Segnaposto testo 27"/>
          <p:cNvSpPr>
            <a:spLocks noGrp="1"/>
          </p:cNvSpPr>
          <p:nvPr>
            <p:ph type="body" sz="quarter" idx="16" hasCustomPrompt="1"/>
          </p:nvPr>
        </p:nvSpPr>
        <p:spPr>
          <a:xfrm>
            <a:off x="336000" y="5268938"/>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smtClean="0"/>
              <a:t>Qualifica Speaker</a:t>
            </a:r>
            <a:endParaRPr lang="it-IT" dirty="0"/>
          </a:p>
        </p:txBody>
      </p:sp>
      <p:sp>
        <p:nvSpPr>
          <p:cNvPr id="11" name="Segnaposto testo 27"/>
          <p:cNvSpPr>
            <a:spLocks noGrp="1"/>
          </p:cNvSpPr>
          <p:nvPr>
            <p:ph type="body" sz="quarter" idx="17" hasCustomPrompt="1"/>
          </p:nvPr>
        </p:nvSpPr>
        <p:spPr>
          <a:xfrm>
            <a:off x="336000" y="5668647"/>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smtClean="0"/>
              <a:t>Email o </a:t>
            </a:r>
            <a:r>
              <a:rPr lang="it-IT" dirty="0" err="1" smtClean="0"/>
              <a:t>Twitter</a:t>
            </a:r>
            <a:r>
              <a:rPr lang="it-IT" dirty="0" smtClean="0"/>
              <a:t>  Speaker</a:t>
            </a:r>
            <a:endParaRPr lang="it-IT" dirty="0"/>
          </a:p>
        </p:txBody>
      </p:sp>
      <p:sp>
        <p:nvSpPr>
          <p:cNvPr id="12" name="Segnaposto testo 27"/>
          <p:cNvSpPr>
            <a:spLocks noGrp="1"/>
          </p:cNvSpPr>
          <p:nvPr>
            <p:ph type="body" sz="quarter" idx="18" hasCustomPrompt="1"/>
          </p:nvPr>
        </p:nvSpPr>
        <p:spPr>
          <a:xfrm>
            <a:off x="336000" y="6096603"/>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smtClean="0"/>
              <a:t>Blog o Sito Speaker</a:t>
            </a:r>
            <a:endParaRPr lang="it-IT" dirty="0"/>
          </a:p>
        </p:txBody>
      </p:sp>
    </p:spTree>
    <p:extLst>
      <p:ext uri="{BB962C8B-B14F-4D97-AF65-F5344CB8AC3E}">
        <p14:creationId xmlns:p14="http://schemas.microsoft.com/office/powerpoint/2010/main" val="4175550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doppio speaker">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543968"/>
            <a:ext cx="11520000" cy="1325563"/>
          </a:xfrm>
          <a:prstGeom prst="rect">
            <a:avLst/>
          </a:prstGeom>
        </p:spPr>
        <p:txBody>
          <a:bodyPr>
            <a:normAutofit/>
          </a:bodyPr>
          <a:lstStyle>
            <a:lvl1pPr>
              <a:defRPr sz="7200" baseline="0">
                <a:solidFill>
                  <a:schemeClr val="bg1"/>
                </a:solidFill>
              </a:defRPr>
            </a:lvl1pPr>
          </a:lstStyle>
          <a:p>
            <a:r>
              <a:rPr lang="it-IT" dirty="0" smtClean="0"/>
              <a:t>Titolo Evento</a:t>
            </a:r>
            <a:endParaRPr lang="it-IT" dirty="0"/>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0" y="293582"/>
            <a:ext cx="4876190" cy="777143"/>
          </a:xfrm>
          <a:prstGeom prst="rect">
            <a:avLst/>
          </a:prstGeom>
        </p:spPr>
      </p:pic>
      <p:sp>
        <p:nvSpPr>
          <p:cNvPr id="21" name="Segnaposto testo 20"/>
          <p:cNvSpPr>
            <a:spLocks noGrp="1"/>
          </p:cNvSpPr>
          <p:nvPr>
            <p:ph type="body" sz="quarter" idx="10" hasCustomPrompt="1"/>
          </p:nvPr>
        </p:nvSpPr>
        <p:spPr>
          <a:xfrm>
            <a:off x="336000" y="2898843"/>
            <a:ext cx="11520000" cy="914400"/>
          </a:xfrm>
          <a:prstGeom prst="rect">
            <a:avLst/>
          </a:prstGeom>
        </p:spPr>
        <p:txBody>
          <a:bodyPr/>
          <a:lstStyle>
            <a:lvl1pPr marL="0" indent="0" algn="l" defTabSz="914400" rtl="0" eaLnBrk="1" latinLnBrk="0" hangingPunct="1">
              <a:lnSpc>
                <a:spcPct val="90000"/>
              </a:lnSpc>
              <a:spcBef>
                <a:spcPct val="0"/>
              </a:spcBef>
              <a:buNone/>
              <a:defRPr lang="it-IT" sz="5400" kern="1200" baseline="0" dirty="0">
                <a:solidFill>
                  <a:schemeClr val="bg1"/>
                </a:solidFill>
                <a:latin typeface="+mj-lt"/>
                <a:ea typeface="+mj-ea"/>
                <a:cs typeface="+mj-cs"/>
              </a:defRPr>
            </a:lvl1pPr>
          </a:lstStyle>
          <a:p>
            <a:pPr lvl="0"/>
            <a:r>
              <a:rPr lang="it-IT" dirty="0" smtClean="0"/>
              <a:t>Titolo Presentazione</a:t>
            </a:r>
            <a:endParaRPr lang="it-IT" dirty="0"/>
          </a:p>
        </p:txBody>
      </p:sp>
      <p:sp>
        <p:nvSpPr>
          <p:cNvPr id="28" name="Segnaposto testo 27"/>
          <p:cNvSpPr>
            <a:spLocks noGrp="1"/>
          </p:cNvSpPr>
          <p:nvPr>
            <p:ph type="body" sz="quarter" idx="15" hasCustomPrompt="1"/>
          </p:nvPr>
        </p:nvSpPr>
        <p:spPr>
          <a:xfrm>
            <a:off x="336000" y="4813829"/>
            <a:ext cx="5400000" cy="424732"/>
          </a:xfrm>
          <a:prstGeom prst="rect">
            <a:avLst/>
          </a:prstGeom>
        </p:spPr>
        <p:txBody>
          <a:bodyPr>
            <a:spAutoFit/>
          </a:bodyPr>
          <a:lstStyle>
            <a:lvl1pPr marL="0" indent="0">
              <a:buNone/>
              <a:defRPr sz="2400" b="1">
                <a:solidFill>
                  <a:schemeClr val="bg1"/>
                </a:solidFill>
              </a:defRPr>
            </a:lvl1pPr>
          </a:lstStyle>
          <a:p>
            <a:pPr lvl="0"/>
            <a:r>
              <a:rPr lang="it-IT" dirty="0" smtClean="0"/>
              <a:t>Nome Speaker</a:t>
            </a:r>
            <a:endParaRPr lang="it-IT" dirty="0"/>
          </a:p>
        </p:txBody>
      </p:sp>
      <p:sp>
        <p:nvSpPr>
          <p:cNvPr id="10" name="Segnaposto testo 27"/>
          <p:cNvSpPr>
            <a:spLocks noGrp="1"/>
          </p:cNvSpPr>
          <p:nvPr>
            <p:ph type="body" sz="quarter" idx="16" hasCustomPrompt="1"/>
          </p:nvPr>
        </p:nvSpPr>
        <p:spPr>
          <a:xfrm>
            <a:off x="336000" y="5268938"/>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smtClean="0"/>
              <a:t>Qualifica Speaker</a:t>
            </a:r>
            <a:endParaRPr lang="it-IT" dirty="0"/>
          </a:p>
        </p:txBody>
      </p:sp>
      <p:sp>
        <p:nvSpPr>
          <p:cNvPr id="11" name="Segnaposto testo 27"/>
          <p:cNvSpPr>
            <a:spLocks noGrp="1"/>
          </p:cNvSpPr>
          <p:nvPr>
            <p:ph type="body" sz="quarter" idx="17" hasCustomPrompt="1"/>
          </p:nvPr>
        </p:nvSpPr>
        <p:spPr>
          <a:xfrm>
            <a:off x="336000" y="5668647"/>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smtClean="0"/>
              <a:t>Email o </a:t>
            </a:r>
            <a:r>
              <a:rPr lang="it-IT" dirty="0" err="1" smtClean="0"/>
              <a:t>Twitter</a:t>
            </a:r>
            <a:r>
              <a:rPr lang="it-IT" dirty="0" smtClean="0"/>
              <a:t>  Speaker</a:t>
            </a:r>
            <a:endParaRPr lang="it-IT" dirty="0"/>
          </a:p>
        </p:txBody>
      </p:sp>
      <p:sp>
        <p:nvSpPr>
          <p:cNvPr id="12" name="Segnaposto testo 27"/>
          <p:cNvSpPr>
            <a:spLocks noGrp="1"/>
          </p:cNvSpPr>
          <p:nvPr>
            <p:ph type="body" sz="quarter" idx="18" hasCustomPrompt="1"/>
          </p:nvPr>
        </p:nvSpPr>
        <p:spPr>
          <a:xfrm>
            <a:off x="336000" y="6096603"/>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smtClean="0"/>
              <a:t>Blog o Sito Speaker</a:t>
            </a:r>
            <a:endParaRPr lang="it-IT" dirty="0"/>
          </a:p>
        </p:txBody>
      </p:sp>
      <p:sp>
        <p:nvSpPr>
          <p:cNvPr id="9" name="Segnaposto testo 27"/>
          <p:cNvSpPr>
            <a:spLocks noGrp="1"/>
          </p:cNvSpPr>
          <p:nvPr>
            <p:ph type="body" sz="quarter" idx="19" hasCustomPrompt="1"/>
          </p:nvPr>
        </p:nvSpPr>
        <p:spPr>
          <a:xfrm>
            <a:off x="6456000" y="4813829"/>
            <a:ext cx="5400000" cy="424732"/>
          </a:xfrm>
          <a:prstGeom prst="rect">
            <a:avLst/>
          </a:prstGeom>
        </p:spPr>
        <p:txBody>
          <a:bodyPr>
            <a:spAutoFit/>
          </a:bodyPr>
          <a:lstStyle>
            <a:lvl1pPr marL="0" indent="0">
              <a:buNone/>
              <a:defRPr sz="2400" b="1">
                <a:solidFill>
                  <a:schemeClr val="bg1"/>
                </a:solidFill>
              </a:defRPr>
            </a:lvl1pPr>
          </a:lstStyle>
          <a:p>
            <a:pPr lvl="0"/>
            <a:r>
              <a:rPr lang="it-IT" dirty="0" smtClean="0"/>
              <a:t>Nome Speaker</a:t>
            </a:r>
            <a:endParaRPr lang="it-IT" dirty="0"/>
          </a:p>
        </p:txBody>
      </p:sp>
      <p:sp>
        <p:nvSpPr>
          <p:cNvPr id="13" name="Segnaposto testo 27"/>
          <p:cNvSpPr>
            <a:spLocks noGrp="1"/>
          </p:cNvSpPr>
          <p:nvPr>
            <p:ph type="body" sz="quarter" idx="20" hasCustomPrompt="1"/>
          </p:nvPr>
        </p:nvSpPr>
        <p:spPr>
          <a:xfrm>
            <a:off x="6456000" y="5268938"/>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smtClean="0"/>
              <a:t>Qualifica Speaker</a:t>
            </a:r>
            <a:endParaRPr lang="it-IT" dirty="0"/>
          </a:p>
        </p:txBody>
      </p:sp>
      <p:sp>
        <p:nvSpPr>
          <p:cNvPr id="14" name="Segnaposto testo 27"/>
          <p:cNvSpPr>
            <a:spLocks noGrp="1"/>
          </p:cNvSpPr>
          <p:nvPr>
            <p:ph type="body" sz="quarter" idx="21" hasCustomPrompt="1"/>
          </p:nvPr>
        </p:nvSpPr>
        <p:spPr>
          <a:xfrm>
            <a:off x="6456000" y="5668647"/>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smtClean="0"/>
              <a:t>Email o </a:t>
            </a:r>
            <a:r>
              <a:rPr lang="it-IT" dirty="0" err="1" smtClean="0"/>
              <a:t>Twitter</a:t>
            </a:r>
            <a:r>
              <a:rPr lang="it-IT" dirty="0" smtClean="0"/>
              <a:t>  Speaker</a:t>
            </a:r>
            <a:endParaRPr lang="it-IT" dirty="0"/>
          </a:p>
        </p:txBody>
      </p:sp>
      <p:sp>
        <p:nvSpPr>
          <p:cNvPr id="15" name="Segnaposto testo 27"/>
          <p:cNvSpPr>
            <a:spLocks noGrp="1"/>
          </p:cNvSpPr>
          <p:nvPr>
            <p:ph type="body" sz="quarter" idx="22" hasCustomPrompt="1"/>
          </p:nvPr>
        </p:nvSpPr>
        <p:spPr>
          <a:xfrm>
            <a:off x="6456000" y="6096603"/>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smtClean="0"/>
              <a:t>Blog o Sito Speaker</a:t>
            </a:r>
            <a:endParaRPr lang="it-IT" dirty="0"/>
          </a:p>
        </p:txBody>
      </p:sp>
    </p:spTree>
    <p:extLst>
      <p:ext uri="{BB962C8B-B14F-4D97-AF65-F5344CB8AC3E}">
        <p14:creationId xmlns:p14="http://schemas.microsoft.com/office/powerpoint/2010/main" val="178615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 sono">
    <p:spTree>
      <p:nvGrpSpPr>
        <p:cNvPr id="1" name=""/>
        <p:cNvGrpSpPr/>
        <p:nvPr/>
      </p:nvGrpSpPr>
      <p:grpSpPr>
        <a:xfrm>
          <a:off x="0" y="0"/>
          <a:ext cx="0" cy="0"/>
          <a:chOff x="0" y="0"/>
          <a:chExt cx="0" cy="0"/>
        </a:xfrm>
      </p:grpSpPr>
      <p:sp>
        <p:nvSpPr>
          <p:cNvPr id="7" name="CasellaDiTesto 6"/>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lvl="0"/>
            <a:r>
              <a:rPr lang="it-IT" dirty="0" smtClean="0"/>
              <a:t>Chi sono</a:t>
            </a:r>
            <a:endParaRPr lang="it-IT" dirty="0"/>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5" y="385428"/>
            <a:ext cx="4876190" cy="777143"/>
          </a:xfrm>
          <a:prstGeom prst="rect">
            <a:avLst/>
          </a:prstGeom>
        </p:spPr>
      </p:pic>
      <p:sp>
        <p:nvSpPr>
          <p:cNvPr id="5" name="Segnaposto testo 3"/>
          <p:cNvSpPr>
            <a:spLocks noGrp="1"/>
          </p:cNvSpPr>
          <p:nvPr>
            <p:ph type="body" sz="quarter" idx="10"/>
          </p:nvPr>
        </p:nvSpPr>
        <p:spPr>
          <a:xfrm>
            <a:off x="336000" y="1332689"/>
            <a:ext cx="11520000" cy="522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smtClean="0"/>
              <a:t>Fare clic per modificare stili del testo dello schema</a:t>
            </a:r>
            <a:endParaRPr lang="it-IT" dirty="0"/>
          </a:p>
        </p:txBody>
      </p:sp>
    </p:spTree>
    <p:extLst>
      <p:ext uri="{BB962C8B-B14F-4D97-AF65-F5344CB8AC3E}">
        <p14:creationId xmlns:p14="http://schemas.microsoft.com/office/powerpoint/2010/main" val="2106502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i siamo">
    <p:spTree>
      <p:nvGrpSpPr>
        <p:cNvPr id="1" name=""/>
        <p:cNvGrpSpPr/>
        <p:nvPr/>
      </p:nvGrpSpPr>
      <p:grpSpPr>
        <a:xfrm>
          <a:off x="0" y="0"/>
          <a:ext cx="0" cy="0"/>
          <a:chOff x="0" y="0"/>
          <a:chExt cx="0" cy="0"/>
        </a:xfrm>
      </p:grpSpPr>
      <p:sp>
        <p:nvSpPr>
          <p:cNvPr id="8" name="CasellaDiTesto 7"/>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lvl="0"/>
            <a:r>
              <a:rPr lang="it-IT" dirty="0" smtClean="0"/>
              <a:t>Chi siamo</a:t>
            </a:r>
            <a:endParaRPr lang="it-IT" dirty="0"/>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5" y="385428"/>
            <a:ext cx="4876190" cy="777143"/>
          </a:xfrm>
          <a:prstGeom prst="rect">
            <a:avLst/>
          </a:prstGeom>
        </p:spPr>
      </p:pic>
      <p:sp>
        <p:nvSpPr>
          <p:cNvPr id="5" name="Segnaposto testo 3"/>
          <p:cNvSpPr>
            <a:spLocks noGrp="1"/>
          </p:cNvSpPr>
          <p:nvPr>
            <p:ph type="body" sz="quarter" idx="10"/>
          </p:nvPr>
        </p:nvSpPr>
        <p:spPr>
          <a:xfrm>
            <a:off x="336000" y="1332689"/>
            <a:ext cx="5580000" cy="522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smtClean="0"/>
              <a:t>Fare clic per modificare stili del testo dello schema</a:t>
            </a:r>
            <a:endParaRPr lang="it-IT" dirty="0"/>
          </a:p>
        </p:txBody>
      </p:sp>
      <p:sp>
        <p:nvSpPr>
          <p:cNvPr id="7" name="Segnaposto testo 3"/>
          <p:cNvSpPr>
            <a:spLocks noGrp="1"/>
          </p:cNvSpPr>
          <p:nvPr>
            <p:ph type="body" sz="quarter" idx="11"/>
          </p:nvPr>
        </p:nvSpPr>
        <p:spPr>
          <a:xfrm>
            <a:off x="6274800" y="1332689"/>
            <a:ext cx="5580000" cy="522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smtClean="0"/>
              <a:t>Fare clic per modificare stili del testo dello schema</a:t>
            </a:r>
            <a:endParaRPr lang="it-IT" dirty="0"/>
          </a:p>
        </p:txBody>
      </p:sp>
    </p:spTree>
    <p:extLst>
      <p:ext uri="{BB962C8B-B14F-4D97-AF65-F5344CB8AC3E}">
        <p14:creationId xmlns:p14="http://schemas.microsoft.com/office/powerpoint/2010/main" val="268102454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CasellaDiTesto 1"/>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lvl="0"/>
            <a:r>
              <a:rPr lang="it-IT" dirty="0" smtClean="0"/>
              <a:t>Agenda</a:t>
            </a:r>
            <a:endParaRPr lang="it-IT" dirty="0"/>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5" y="385428"/>
            <a:ext cx="4876190" cy="777143"/>
          </a:xfrm>
          <a:prstGeom prst="rect">
            <a:avLst/>
          </a:prstGeom>
        </p:spPr>
      </p:pic>
      <p:sp>
        <p:nvSpPr>
          <p:cNvPr id="5" name="Segnaposto testo 3"/>
          <p:cNvSpPr>
            <a:spLocks noGrp="1"/>
          </p:cNvSpPr>
          <p:nvPr>
            <p:ph type="body" sz="quarter" idx="10"/>
          </p:nvPr>
        </p:nvSpPr>
        <p:spPr>
          <a:xfrm>
            <a:off x="336000" y="1332689"/>
            <a:ext cx="11520000" cy="522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smtClean="0"/>
              <a:t>Fare clic per modificare stili del testo dello schema</a:t>
            </a:r>
            <a:endParaRPr lang="it-IT" dirty="0"/>
          </a:p>
        </p:txBody>
      </p:sp>
    </p:spTree>
    <p:extLst>
      <p:ext uri="{BB962C8B-B14F-4D97-AF65-F5344CB8AC3E}">
        <p14:creationId xmlns:p14="http://schemas.microsoft.com/office/powerpoint/2010/main" val="796999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zione">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980000"/>
            <a:ext cx="11520000" cy="1440000"/>
          </a:xfrm>
        </p:spPr>
        <p:txBody>
          <a:bodyPr>
            <a:noAutofit/>
          </a:bodyPr>
          <a:lstStyle>
            <a:lvl1pPr>
              <a:defRPr sz="6000">
                <a:solidFill>
                  <a:schemeClr val="bg1"/>
                </a:solidFill>
              </a:defRPr>
            </a:lvl1pPr>
          </a:lstStyle>
          <a:p>
            <a:r>
              <a:rPr lang="it-IT" dirty="0" smtClean="0"/>
              <a:t>Titolo Argomento</a:t>
            </a:r>
            <a:endParaRPr lang="it-IT" dirty="0"/>
          </a:p>
        </p:txBody>
      </p:sp>
      <p:pic>
        <p:nvPicPr>
          <p:cNvPr id="3" name="Immagin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0" y="293582"/>
            <a:ext cx="4876190" cy="777143"/>
          </a:xfrm>
          <a:prstGeom prst="rect">
            <a:avLst/>
          </a:prstGeom>
        </p:spPr>
      </p:pic>
      <p:sp>
        <p:nvSpPr>
          <p:cNvPr id="6" name="Segnaposto testo 5"/>
          <p:cNvSpPr>
            <a:spLocks noGrp="1"/>
          </p:cNvSpPr>
          <p:nvPr>
            <p:ph type="body" sz="quarter" idx="10" hasCustomPrompt="1"/>
          </p:nvPr>
        </p:nvSpPr>
        <p:spPr>
          <a:xfrm>
            <a:off x="336000" y="3420000"/>
            <a:ext cx="11520000" cy="720000"/>
          </a:xfrm>
        </p:spPr>
        <p:txBody>
          <a:bodyPr>
            <a:normAutofit/>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smtClean="0"/>
              <a:t>Sottotitolo Argomento</a:t>
            </a:r>
            <a:endParaRPr lang="it-IT" dirty="0"/>
          </a:p>
        </p:txBody>
      </p:sp>
    </p:spTree>
    <p:extLst>
      <p:ext uri="{BB962C8B-B14F-4D97-AF65-F5344CB8AC3E}">
        <p14:creationId xmlns:p14="http://schemas.microsoft.com/office/powerpoint/2010/main" val="8810447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fault">
    <p:bg>
      <p:bgPr>
        <a:blipFill dpi="0" rotWithShape="1">
          <a:blip r:embed="rId2">
            <a:alphaModFix amt="4000"/>
            <a:lum/>
          </a:blip>
          <a:srcRect/>
          <a:stretch>
            <a:fillRect t="-6000" b="-6000"/>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336000" y="180000"/>
            <a:ext cx="11520000" cy="828000"/>
          </a:xfrm>
          <a:prstGeom prst="rect">
            <a:avLst/>
          </a:prstGeom>
        </p:spPr>
        <p:txBody>
          <a:bodyPr/>
          <a:lstStyle>
            <a:lvl1pPr>
              <a:defRPr>
                <a:solidFill>
                  <a:schemeClr val="tx2"/>
                </a:solidFill>
              </a:defRPr>
            </a:lvl1pPr>
          </a:lstStyle>
          <a:p>
            <a:r>
              <a:rPr lang="it-IT" smtClean="0"/>
              <a:t>Fare clic per modificare lo stile del titolo</a:t>
            </a:r>
            <a:endParaRPr lang="it-IT"/>
          </a:p>
        </p:txBody>
      </p:sp>
      <p:sp>
        <p:nvSpPr>
          <p:cNvPr id="4" name="Segnaposto testo 3"/>
          <p:cNvSpPr>
            <a:spLocks noGrp="1"/>
          </p:cNvSpPr>
          <p:nvPr>
            <p:ph type="body" sz="quarter" idx="10"/>
          </p:nvPr>
        </p:nvSpPr>
        <p:spPr>
          <a:xfrm>
            <a:off x="336000" y="1189703"/>
            <a:ext cx="11520000" cy="540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smtClean="0"/>
              <a:t>Fare clic per modificare stili del testo dello schema</a:t>
            </a:r>
          </a:p>
          <a:p>
            <a:pPr lvl="1"/>
            <a:r>
              <a:rPr lang="it-IT" dirty="0" smtClean="0"/>
              <a:t>Secondo livello</a:t>
            </a:r>
          </a:p>
          <a:p>
            <a:pPr lvl="2"/>
            <a:r>
              <a:rPr lang="it-IT" dirty="0" smtClean="0"/>
              <a:t>Terzo livello</a:t>
            </a:r>
          </a:p>
          <a:p>
            <a:pPr lvl="3"/>
            <a:r>
              <a:rPr lang="it-IT" dirty="0" smtClean="0"/>
              <a:t>Quarto livello</a:t>
            </a:r>
          </a:p>
          <a:p>
            <a:pPr lvl="4"/>
            <a:r>
              <a:rPr lang="it-IT" dirty="0" smtClean="0"/>
              <a:t>Quinto livello</a:t>
            </a:r>
            <a:endParaRPr lang="it-IT" dirty="0"/>
          </a:p>
        </p:txBody>
      </p:sp>
    </p:spTree>
    <p:extLst>
      <p:ext uri="{BB962C8B-B14F-4D97-AF65-F5344CB8AC3E}">
        <p14:creationId xmlns:p14="http://schemas.microsoft.com/office/powerpoint/2010/main" val="5186258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36000" y="360000"/>
            <a:ext cx="11520000" cy="828000"/>
          </a:xfrm>
          <a:prstGeom prst="rect">
            <a:avLst/>
          </a:prstGeom>
        </p:spPr>
        <p:txBody>
          <a:bodyPr vert="horz" lIns="91440" tIns="45720" rIns="91440" bIns="45720" rtlCol="0" anchor="ctr">
            <a:normAutofit/>
          </a:bodyPr>
          <a:lstStyle/>
          <a:p>
            <a:r>
              <a:rPr lang="it-IT" dirty="0" smtClean="0"/>
              <a:t>Fare clic per modificare lo stile del titolo</a:t>
            </a:r>
            <a:endParaRPr lang="it-IT" dirty="0"/>
          </a:p>
        </p:txBody>
      </p:sp>
      <p:sp>
        <p:nvSpPr>
          <p:cNvPr id="3" name="Segnaposto testo 2"/>
          <p:cNvSpPr>
            <a:spLocks noGrp="1"/>
          </p:cNvSpPr>
          <p:nvPr>
            <p:ph type="body" idx="1"/>
          </p:nvPr>
        </p:nvSpPr>
        <p:spPr>
          <a:xfrm>
            <a:off x="336000" y="1332000"/>
            <a:ext cx="11520000" cy="52200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2399269953"/>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1" r:id="rId3"/>
    <p:sldLayoutId id="2147483663" r:id="rId4"/>
    <p:sldLayoutId id="2147483669" r:id="rId5"/>
    <p:sldLayoutId id="2147483670" r:id="rId6"/>
    <p:sldLayoutId id="2147483671" r:id="rId7"/>
    <p:sldLayoutId id="2147483666" r:id="rId8"/>
    <p:sldLayoutId id="2147483664" r:id="rId9"/>
    <p:sldLayoutId id="2147483665" r:id="rId10"/>
    <p:sldLayoutId id="2147483667" r:id="rId11"/>
    <p:sldLayoutId id="2147483672" r:id="rId12"/>
    <p:sldLayoutId id="2147483673" r:id="rId13"/>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48BCA"/>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48BC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48BCA"/>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48BC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48BC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36000" y="360000"/>
            <a:ext cx="11520000" cy="828000"/>
          </a:xfrm>
          <a:prstGeom prst="rect">
            <a:avLst/>
          </a:prstGeom>
        </p:spPr>
        <p:txBody>
          <a:bodyPr vert="horz" lIns="91440" tIns="45720" rIns="91440" bIns="45720" rtlCol="0" anchor="ctr">
            <a:normAutofit/>
          </a:bodyPr>
          <a:lstStyle/>
          <a:p>
            <a:r>
              <a:rPr lang="it-IT" dirty="0" smtClean="0"/>
              <a:t>Fare clic per modificare lo stile del titolo</a:t>
            </a:r>
            <a:endParaRPr lang="it-IT" dirty="0"/>
          </a:p>
        </p:txBody>
      </p:sp>
      <p:sp>
        <p:nvSpPr>
          <p:cNvPr id="3" name="Segnaposto testo 2"/>
          <p:cNvSpPr>
            <a:spLocks noGrp="1"/>
          </p:cNvSpPr>
          <p:nvPr>
            <p:ph type="body" idx="1"/>
          </p:nvPr>
        </p:nvSpPr>
        <p:spPr>
          <a:xfrm>
            <a:off x="336000" y="1332000"/>
            <a:ext cx="11520000" cy="52200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175703500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377" rtl="0" eaLnBrk="1" latinLnBrk="0" hangingPunct="1">
        <a:lnSpc>
          <a:spcPct val="90000"/>
        </a:lnSpc>
        <a:spcBef>
          <a:spcPct val="0"/>
        </a:spcBef>
        <a:buNone/>
        <a:defRPr sz="4400" b="1"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448BCA"/>
          </a:solidFill>
          <a:latin typeface="Segoe UI Light" panose="020B0502040204020203" pitchFamily="34" charset="0"/>
          <a:ea typeface="+mn-ea"/>
          <a:cs typeface="Segoe UI Light"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448BCA"/>
          </a:solidFill>
          <a:latin typeface="Segoe UI Light" panose="020B0502040204020203" pitchFamily="34" charset="0"/>
          <a:ea typeface="+mn-ea"/>
          <a:cs typeface="Segoe UI Light"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448BCA"/>
          </a:solidFill>
          <a:latin typeface="Segoe UI Light" panose="020B0502040204020203" pitchFamily="34" charset="0"/>
          <a:ea typeface="+mn-ea"/>
          <a:cs typeface="Segoe UI Light"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448BCA"/>
          </a:solidFill>
          <a:latin typeface="Segoe UI Light" panose="020B0502040204020203" pitchFamily="34" charset="0"/>
          <a:ea typeface="+mn-ea"/>
          <a:cs typeface="Segoe UI Light"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448BCA"/>
          </a:solidFill>
          <a:latin typeface="Segoe UI Light" panose="020B0502040204020203" pitchFamily="34" charset="0"/>
          <a:ea typeface="+mn-ea"/>
          <a:cs typeface="Segoe UI Light"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ictpower.it/sistemi-operativi/deploy-pki-in-windows-server-2016-parte-1-architettura-di-una-pki-two-tier.htm" TargetMode="Externa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hyperlink" Target="https://www.ictpower.it/sistemi-operativi/deploy-pki-in-windows-server-2016-parte-2-installazione-e-configurazione-di-una-root-ca-offline.htm" TargetMode="Externa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ctpower.it/sistemi-operativi/deploy-pki-in-windows-server-2016-parte-2-installazione-e-configurazione-di-una-root-ca-offline.htm" TargetMode="Externa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12.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www.ictpower.it/sistemi-operativi/deploy-pki-in-windows-server-2016-parte-2-installazione-e-configurazione-di-una-root-ca-offline.htm" TargetMode="External"/><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hyperlink" Target="https://www.ictpower.it/sistemi-operativi/deploy-pki-in-windows-server-2016-parte-3-installazione-subordinate-ca.htm" TargetMode="Externa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hyperlink" Target="https://www.ictpower.it/sistemi-operativi/deploy-pki-in-windows-server-2016-parte-3-installazione-subordinate-ca.htm" TargetMode="External"/><Relationship Id="rId5" Type="http://schemas.openxmlformats.org/officeDocument/2006/relationships/image" Target="../media/image2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www.ictpower.it/sistemi-operativi/deploy-pki-in-windows-server-2016-parte-3-installazione-subordinate-ca.htm" TargetMode="External"/><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hyperlink" Target="https://technet.microsoft.com/en-us/library/hh848387(v=wps.620).aspx" TargetMode="External"/><Relationship Id="rId3" Type="http://schemas.openxmlformats.org/officeDocument/2006/relationships/image" Target="../media/image26.png"/><Relationship Id="rId7" Type="http://schemas.openxmlformats.org/officeDocument/2006/relationships/hyperlink" Target="https://technet.microsoft.com/en-us/library/hh848636(v=wps.620).aspx" TargetMode="External"/><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hyperlink" Target="https://technet.microsoft.com/en-us/library/hh848365(v=wps.630).aspx" TargetMode="External"/><Relationship Id="rId5" Type="http://schemas.openxmlformats.org/officeDocument/2006/relationships/hyperlink" Target="https://technet.microsoft.com/en-us/library/dn535774(v=ws.11).aspx" TargetMode="External"/><Relationship Id="rId4" Type="http://schemas.openxmlformats.org/officeDocument/2006/relationships/hyperlink" Target="https://blogs.technet.microsoft.com/poshchap/2016/01/01/powershell-and-certutil-exe/"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hyperlink" Target="https://letsencrypt.org/docs/rate-limits/" TargetMode="External"/><Relationship Id="rId21" Type="http://schemas.openxmlformats.org/officeDocument/2006/relationships/image" Target="../media/image42.png"/><Relationship Id="rId7" Type="http://schemas.openxmlformats.org/officeDocument/2006/relationships/hyperlink" Target="https://letsencrypt.status.io/" TargetMode="External"/><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8.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0.xml"/><Relationship Id="rId6" Type="http://schemas.openxmlformats.org/officeDocument/2006/relationships/hyperlink" Target="https://crt.sh/" TargetMode="External"/><Relationship Id="rId11" Type="http://schemas.openxmlformats.org/officeDocument/2006/relationships/image" Target="../media/image32.png"/><Relationship Id="rId5" Type="http://schemas.openxmlformats.org/officeDocument/2006/relationships/hyperlink" Target="https://letsencrypt.org/docs/certificate-compatibility" TargetMode="External"/><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hyperlink" Target="https://letsencrypt.org/stats/" TargetMode="External"/><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hyperlink" Target="https://letsencrypt.org/certificat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5" Type="http://schemas.openxmlformats.org/officeDocument/2006/relationships/hyperlink" Target="https://letsencrypt.org/docs/faq/" TargetMode="External"/><Relationship Id="rId4" Type="http://schemas.openxmlformats.org/officeDocument/2006/relationships/hyperlink" Target="https://letsencrypt.org/how-it-work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 Id="rId4" Type="http://schemas.openxmlformats.org/officeDocument/2006/relationships/hyperlink" Target="https://letsencrypt.org/how-it-work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letsencrypt.org/2017/06/14/acme-v2-api.html" TargetMode="External"/><Relationship Id="rId2" Type="http://schemas.openxmlformats.org/officeDocument/2006/relationships/hyperlink" Target="https://tools.ietf.org/html/draft-ietf-acme-acme-02" TargetMode="Externa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hyperlink" Target="https://letsencrypt.org/docs/staging-environment/" TargetMode="External"/><Relationship Id="rId3" Type="http://schemas.microsoft.com/office/2007/relationships/hdphoto" Target="../media/hdphoto2.wdp"/><Relationship Id="rId7" Type="http://schemas.openxmlformats.org/officeDocument/2006/relationships/hyperlink" Target="https://letsencrypt.org/docs/client-options/" TargetMode="External"/><Relationship Id="rId2" Type="http://schemas.openxmlformats.org/officeDocument/2006/relationships/image" Target="../media/image49.png"/><Relationship Id="rId1" Type="http://schemas.openxmlformats.org/officeDocument/2006/relationships/slideLayout" Target="../slideLayouts/slideLayout10.xml"/><Relationship Id="rId6" Type="http://schemas.openxmlformats.org/officeDocument/2006/relationships/hyperlink" Target="https://letsencrypt.org/docs/acme-protocol-updates/" TargetMode="External"/><Relationship Id="rId5" Type="http://schemas.openxmlformats.org/officeDocument/2006/relationships/hyperlink" Target="https://community.letsencrypt.org/t/web-hosting-who-support-lets-encrypt/6920" TargetMode="Externa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hyperlink" Target="http://certify.webprofusion.com/" TargetMode="External"/><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hyperlink" Target="https://allthingscloud.info/2018/08/01/lets-encrypt-certificates-on-the-azure-application-gateway/" TargetMode="External"/><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hyperlink" Target="https://www.troyhunt.com/everything-you-need-to-know-about-loading-a-free-lets-encrypt-certificate-into-an-azure-website/"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hyperlink" Target="http://www.fhtino.it/blog/showpost.aspx?id=4ec32bde08304ba6a8f332bef671973b" TargetMode="External"/><Relationship Id="rId10" Type="http://schemas.openxmlformats.org/officeDocument/2006/relationships/image" Target="../media/image12.png"/><Relationship Id="rId4" Type="http://schemas.openxmlformats.org/officeDocument/2006/relationships/hyperlink" Target="https://blogs.msdn.microsoft.com/mihansen/2018/01/25/azure-web-app-with-lets-encrypt-certificate-powershell-automation/" TargetMode="External"/><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hyperlink" Target="https://www.devadmin.it/2017/11/27/dns-caa-resource-record/" TargetMode="External"/><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technet.microsoft.com/en-us/library/hh831574(v=ws.11).aspx" TargetMode="External"/><Relationship Id="rId2" Type="http://schemas.openxmlformats.org/officeDocument/2006/relationships/image" Target="../media/image11.pn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echnet.microsoft.com/en-us/library/dn786436(v=ws.11).aspx" TargetMode="Externa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echnet.microsoft.com/en-us/library/dn786436(v=ws.11).aspx" TargetMode="Externa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technet.microsoft.com/en-us/library/dn786436(v=ws.11).aspx" TargetMode="Externa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technet.microsoft.com/en-us/library/dn786443(v=ws.11).aspx" TargetMode="External"/><Relationship Id="rId2" Type="http://schemas.openxmlformats.org/officeDocument/2006/relationships/hyperlink" Target="http://social.technet.microsoft.com/wiki/contents/articles/2901.pki-design-guidance.aspx"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r>
              <a:rPr lang="it-IT" dirty="0"/>
              <a:t>Incontro </a:t>
            </a:r>
            <a:r>
              <a:rPr lang="it-IT"/>
              <a:t>TTG </a:t>
            </a:r>
            <a:r>
              <a:rPr lang="it-IT" smtClean="0"/>
              <a:t>13 </a:t>
            </a:r>
            <a:r>
              <a:rPr lang="it-IT" dirty="0" smtClean="0"/>
              <a:t>dicembre 2018</a:t>
            </a:r>
            <a:endParaRPr lang="it-IT" dirty="0"/>
          </a:p>
        </p:txBody>
      </p:sp>
      <p:sp>
        <p:nvSpPr>
          <p:cNvPr id="15" name="Segnaposto testo 14"/>
          <p:cNvSpPr>
            <a:spLocks noGrp="1"/>
          </p:cNvSpPr>
          <p:nvPr>
            <p:ph type="body" sz="quarter" idx="10"/>
          </p:nvPr>
        </p:nvSpPr>
        <p:spPr/>
        <p:txBody>
          <a:bodyPr>
            <a:normAutofit fontScale="77500" lnSpcReduction="20000"/>
          </a:bodyPr>
          <a:lstStyle/>
          <a:p>
            <a:r>
              <a:rPr lang="it-IT" dirty="0" smtClean="0"/>
              <a:t>Public </a:t>
            </a:r>
            <a:r>
              <a:rPr lang="it-IT" dirty="0" err="1" smtClean="0"/>
              <a:t>Key</a:t>
            </a:r>
            <a:r>
              <a:rPr lang="it-IT" dirty="0" smtClean="0"/>
              <a:t> </a:t>
            </a:r>
            <a:r>
              <a:rPr lang="it-IT" dirty="0" err="1" smtClean="0"/>
              <a:t>Infrastructure</a:t>
            </a:r>
            <a:r>
              <a:rPr lang="it-IT" dirty="0" smtClean="0"/>
              <a:t> Windows </a:t>
            </a:r>
            <a:r>
              <a:rPr lang="it-IT" dirty="0"/>
              <a:t>e </a:t>
            </a:r>
            <a:r>
              <a:rPr lang="it-IT" dirty="0" err="1" smtClean="0"/>
              <a:t>Let's</a:t>
            </a:r>
            <a:r>
              <a:rPr lang="it-IT" dirty="0" smtClean="0"/>
              <a:t> </a:t>
            </a:r>
            <a:r>
              <a:rPr lang="it-IT" dirty="0" err="1"/>
              <a:t>Encrypt</a:t>
            </a:r>
            <a:endParaRPr lang="it-IT" dirty="0"/>
          </a:p>
        </p:txBody>
      </p:sp>
      <p:sp>
        <p:nvSpPr>
          <p:cNvPr id="3" name="Segnaposto testo 2"/>
          <p:cNvSpPr>
            <a:spLocks noGrp="1"/>
          </p:cNvSpPr>
          <p:nvPr>
            <p:ph type="body" sz="quarter" idx="15"/>
          </p:nvPr>
        </p:nvSpPr>
        <p:spPr/>
        <p:txBody>
          <a:bodyPr/>
          <a:lstStyle/>
          <a:p>
            <a:r>
              <a:rPr lang="it-IT" dirty="0" smtClean="0"/>
              <a:t>Ermanno Goletto</a:t>
            </a:r>
            <a:endParaRPr lang="it-IT" dirty="0"/>
          </a:p>
        </p:txBody>
      </p:sp>
      <p:sp>
        <p:nvSpPr>
          <p:cNvPr id="4" name="Segnaposto testo 3"/>
          <p:cNvSpPr>
            <a:spLocks noGrp="1"/>
          </p:cNvSpPr>
          <p:nvPr>
            <p:ph type="body" sz="quarter" idx="16"/>
          </p:nvPr>
        </p:nvSpPr>
        <p:spPr>
          <a:xfrm>
            <a:off x="336000" y="5268938"/>
            <a:ext cx="5400000" cy="774571"/>
          </a:xfrm>
        </p:spPr>
        <p:txBody>
          <a:bodyPr/>
          <a:lstStyle/>
          <a:p>
            <a:r>
              <a:rPr lang="en-US" dirty="0"/>
              <a:t>MVP Cloud and Datacenter Management</a:t>
            </a:r>
          </a:p>
          <a:p>
            <a:endParaRPr lang="it-IT" dirty="0"/>
          </a:p>
        </p:txBody>
      </p:sp>
      <p:sp>
        <p:nvSpPr>
          <p:cNvPr id="5" name="Segnaposto testo 4"/>
          <p:cNvSpPr>
            <a:spLocks noGrp="1"/>
          </p:cNvSpPr>
          <p:nvPr>
            <p:ph type="body" sz="quarter" idx="17"/>
          </p:nvPr>
        </p:nvSpPr>
        <p:spPr>
          <a:xfrm>
            <a:off x="336000" y="5668647"/>
            <a:ext cx="5400000" cy="774571"/>
          </a:xfrm>
        </p:spPr>
        <p:txBody>
          <a:bodyPr/>
          <a:lstStyle/>
          <a:p>
            <a:r>
              <a:rPr lang="it-IT" dirty="0"/>
              <a:t>@</a:t>
            </a:r>
            <a:r>
              <a:rPr lang="it-IT" dirty="0" err="1"/>
              <a:t>ermannog</a:t>
            </a:r>
            <a:endParaRPr lang="it-IT" dirty="0"/>
          </a:p>
          <a:p>
            <a:endParaRPr lang="it-IT" dirty="0"/>
          </a:p>
        </p:txBody>
      </p:sp>
      <p:sp>
        <p:nvSpPr>
          <p:cNvPr id="6" name="Segnaposto testo 5"/>
          <p:cNvSpPr>
            <a:spLocks noGrp="1"/>
          </p:cNvSpPr>
          <p:nvPr>
            <p:ph type="body" sz="quarter" idx="18"/>
          </p:nvPr>
        </p:nvSpPr>
        <p:spPr/>
        <p:txBody>
          <a:bodyPr/>
          <a:lstStyle/>
          <a:p>
            <a:r>
              <a:rPr lang="it-IT" dirty="0" smtClean="0"/>
              <a:t>www.devadmin.it</a:t>
            </a:r>
            <a:endParaRPr lang="it-IT" dirty="0"/>
          </a:p>
        </p:txBody>
      </p:sp>
      <p:sp>
        <p:nvSpPr>
          <p:cNvPr id="7" name="Segnaposto testo 6"/>
          <p:cNvSpPr>
            <a:spLocks noGrp="1"/>
          </p:cNvSpPr>
          <p:nvPr>
            <p:ph type="body" sz="quarter" idx="19"/>
          </p:nvPr>
        </p:nvSpPr>
        <p:spPr/>
        <p:txBody>
          <a:bodyPr/>
          <a:lstStyle/>
          <a:p>
            <a:r>
              <a:rPr lang="it-IT" dirty="0" smtClean="0"/>
              <a:t>Roberto Massa</a:t>
            </a:r>
            <a:endParaRPr lang="it-IT" dirty="0"/>
          </a:p>
        </p:txBody>
      </p:sp>
      <p:sp>
        <p:nvSpPr>
          <p:cNvPr id="8" name="Segnaposto testo 7"/>
          <p:cNvSpPr>
            <a:spLocks noGrp="1"/>
          </p:cNvSpPr>
          <p:nvPr>
            <p:ph type="body" sz="quarter" idx="20"/>
          </p:nvPr>
        </p:nvSpPr>
        <p:spPr>
          <a:xfrm>
            <a:off x="6456000" y="5268938"/>
            <a:ext cx="5400000" cy="774571"/>
          </a:xfrm>
        </p:spPr>
        <p:txBody>
          <a:bodyPr/>
          <a:lstStyle/>
          <a:p>
            <a:r>
              <a:rPr lang="en-US" dirty="0"/>
              <a:t>MVP Cloud and Datacenter Management</a:t>
            </a:r>
          </a:p>
          <a:p>
            <a:endParaRPr lang="it-IT" dirty="0"/>
          </a:p>
        </p:txBody>
      </p:sp>
      <p:sp>
        <p:nvSpPr>
          <p:cNvPr id="9" name="Segnaposto testo 8"/>
          <p:cNvSpPr>
            <a:spLocks noGrp="1"/>
          </p:cNvSpPr>
          <p:nvPr>
            <p:ph type="body" sz="quarter" idx="21"/>
          </p:nvPr>
        </p:nvSpPr>
        <p:spPr>
          <a:xfrm>
            <a:off x="6456000" y="5668647"/>
            <a:ext cx="5400000" cy="774571"/>
          </a:xfrm>
        </p:spPr>
        <p:txBody>
          <a:bodyPr/>
          <a:lstStyle/>
          <a:p>
            <a:r>
              <a:rPr lang="it-IT" dirty="0"/>
              <a:t>@</a:t>
            </a:r>
            <a:r>
              <a:rPr lang="it-IT" dirty="0" err="1"/>
              <a:t>robi_massa</a:t>
            </a:r>
            <a:endParaRPr lang="it-IT" dirty="0"/>
          </a:p>
          <a:p>
            <a:endParaRPr lang="it-IT" dirty="0"/>
          </a:p>
        </p:txBody>
      </p:sp>
      <p:sp>
        <p:nvSpPr>
          <p:cNvPr id="10" name="Segnaposto testo 9"/>
          <p:cNvSpPr>
            <a:spLocks noGrp="1"/>
          </p:cNvSpPr>
          <p:nvPr>
            <p:ph type="body" sz="quarter" idx="22"/>
          </p:nvPr>
        </p:nvSpPr>
        <p:spPr/>
        <p:txBody>
          <a:bodyPr/>
          <a:lstStyle/>
          <a:p>
            <a:r>
              <a:rPr lang="it-IT" dirty="0" smtClean="0"/>
              <a:t>massarobi.wordpress.com</a:t>
            </a:r>
            <a:endParaRPr lang="it-IT" dirty="0"/>
          </a:p>
        </p:txBody>
      </p:sp>
      <p:pic>
        <p:nvPicPr>
          <p:cNvPr id="12" name="Immagin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00" y="88277"/>
            <a:ext cx="3486315" cy="1080000"/>
          </a:xfrm>
          <a:prstGeom prst="rect">
            <a:avLst/>
          </a:prstGeom>
        </p:spPr>
      </p:pic>
    </p:spTree>
    <p:extLst>
      <p:ext uri="{BB962C8B-B14F-4D97-AF65-F5344CB8AC3E}">
        <p14:creationId xmlns:p14="http://schemas.microsoft.com/office/powerpoint/2010/main" val="3300834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Architettura di una PKI a due livelli</a:t>
            </a:r>
          </a:p>
        </p:txBody>
      </p:sp>
      <p:grpSp>
        <p:nvGrpSpPr>
          <p:cNvPr id="3" name="Gruppo 2"/>
          <p:cNvGrpSpPr/>
          <p:nvPr/>
        </p:nvGrpSpPr>
        <p:grpSpPr>
          <a:xfrm>
            <a:off x="1777291" y="1539827"/>
            <a:ext cx="8637418" cy="4281656"/>
            <a:chOff x="1741696" y="1988399"/>
            <a:chExt cx="8637418" cy="4281656"/>
          </a:xfrm>
        </p:grpSpPr>
        <p:cxnSp>
          <p:nvCxnSpPr>
            <p:cNvPr id="4" name="Connettore 4 3"/>
            <p:cNvCxnSpPr/>
            <p:nvPr/>
          </p:nvCxnSpPr>
          <p:spPr>
            <a:xfrm>
              <a:off x="4438285" y="3101630"/>
              <a:ext cx="1909347" cy="758876"/>
            </a:xfrm>
            <a:prstGeom prst="bentConnector2">
              <a:avLst/>
            </a:prstGeom>
            <a:noFill/>
            <a:ln w="19050" cap="flat" cmpd="sng" algn="ctr">
              <a:solidFill>
                <a:sysClr val="windowText" lastClr="000000"/>
              </a:solidFill>
              <a:prstDash val="solid"/>
              <a:miter lim="800000"/>
              <a:tailEnd type="triangle"/>
            </a:ln>
            <a:effectLst/>
          </p:spPr>
        </p:cxnSp>
        <p:cxnSp>
          <p:nvCxnSpPr>
            <p:cNvPr id="5" name="Connettore 4 4"/>
            <p:cNvCxnSpPr>
              <a:stCxn id="26" idx="0"/>
              <a:endCxn id="12" idx="1"/>
            </p:cNvCxnSpPr>
            <p:nvPr/>
          </p:nvCxnSpPr>
          <p:spPr>
            <a:xfrm rot="5400000" flipH="1" flipV="1">
              <a:off x="5982685" y="137286"/>
              <a:ext cx="360000" cy="4842518"/>
            </a:xfrm>
            <a:prstGeom prst="bentConnector2">
              <a:avLst/>
            </a:prstGeom>
            <a:noFill/>
            <a:ln w="19050" cap="flat" cmpd="sng" algn="ctr">
              <a:solidFill>
                <a:sysClr val="windowText" lastClr="000000"/>
              </a:solidFill>
              <a:prstDash val="sysDot"/>
              <a:miter lim="800000"/>
              <a:tailEnd type="triangle"/>
            </a:ln>
            <a:effectLst/>
          </p:spPr>
        </p:cxnSp>
        <p:cxnSp>
          <p:nvCxnSpPr>
            <p:cNvPr id="6" name="Connettore 4 5"/>
            <p:cNvCxnSpPr/>
            <p:nvPr/>
          </p:nvCxnSpPr>
          <p:spPr>
            <a:xfrm flipV="1">
              <a:off x="7563892" y="3503410"/>
              <a:ext cx="1440000" cy="1127607"/>
            </a:xfrm>
            <a:prstGeom prst="bentConnector2">
              <a:avLst/>
            </a:prstGeom>
            <a:noFill/>
            <a:ln w="19050" cap="flat" cmpd="sng" algn="ctr">
              <a:solidFill>
                <a:sysClr val="windowText" lastClr="000000"/>
              </a:solidFill>
              <a:prstDash val="sysDot"/>
              <a:miter lim="800000"/>
              <a:tailEnd type="triangle"/>
            </a:ln>
            <a:effectLst/>
          </p:spPr>
        </p:cxnSp>
        <p:cxnSp>
          <p:nvCxnSpPr>
            <p:cNvPr id="7" name="Connettore 4 6"/>
            <p:cNvCxnSpPr>
              <a:stCxn id="15" idx="2"/>
            </p:cNvCxnSpPr>
            <p:nvPr/>
          </p:nvCxnSpPr>
          <p:spPr>
            <a:xfrm rot="16200000" flipH="1">
              <a:off x="7455834" y="4853955"/>
              <a:ext cx="233830" cy="1818078"/>
            </a:xfrm>
            <a:prstGeom prst="bentConnector2">
              <a:avLst/>
            </a:prstGeom>
            <a:noFill/>
            <a:ln w="19050" cap="flat" cmpd="sng" algn="ctr">
              <a:solidFill>
                <a:srgbClr val="A5A5A5"/>
              </a:solidFill>
              <a:prstDash val="solid"/>
              <a:miter lim="800000"/>
              <a:headEnd type="triangle"/>
              <a:tailEnd type="triangle"/>
            </a:ln>
            <a:effectLst/>
          </p:spPr>
        </p:cxnSp>
        <p:grpSp>
          <p:nvGrpSpPr>
            <p:cNvPr id="8" name="Gruppo 7"/>
            <p:cNvGrpSpPr/>
            <p:nvPr/>
          </p:nvGrpSpPr>
          <p:grpSpPr>
            <a:xfrm>
              <a:off x="1741696" y="2555327"/>
              <a:ext cx="2801108" cy="1706959"/>
              <a:chOff x="1154035" y="2444495"/>
              <a:chExt cx="2801108" cy="1706959"/>
            </a:xfrm>
          </p:grpSpPr>
          <p:sp>
            <p:nvSpPr>
              <p:cNvPr id="22" name="CasellaDiTesto 21"/>
              <p:cNvSpPr txBox="1"/>
              <p:nvPr/>
            </p:nvSpPr>
            <p:spPr>
              <a:xfrm>
                <a:off x="1720237" y="3505123"/>
                <a:ext cx="2234906" cy="646331"/>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dirty="0" err="1" smtClean="0">
                    <a:ln>
                      <a:noFill/>
                    </a:ln>
                    <a:solidFill>
                      <a:prstClr val="black"/>
                    </a:solidFill>
                    <a:effectLst/>
                    <a:uLnTx/>
                    <a:uFillTx/>
                  </a:rPr>
                  <a:t>Root</a:t>
                </a:r>
                <a:r>
                  <a:rPr kumimoji="0" lang="it-IT" sz="1800" b="1" i="0" u="none" strike="noStrike" kern="0" cap="none" spc="0" normalizeH="0" baseline="0" noProof="0" dirty="0" smtClean="0">
                    <a:ln>
                      <a:noFill/>
                    </a:ln>
                    <a:solidFill>
                      <a:prstClr val="black"/>
                    </a:solidFill>
                    <a:effectLst/>
                    <a:uLnTx/>
                    <a:uFillTx/>
                  </a:rPr>
                  <a:t> CA Stand-alone</a:t>
                </a:r>
                <a:br>
                  <a:rPr kumimoji="0" lang="it-IT" sz="1800" b="1" i="0" u="none" strike="noStrike" kern="0" cap="none" spc="0" normalizeH="0" baseline="0" noProof="0" dirty="0" smtClean="0">
                    <a:ln>
                      <a:noFill/>
                    </a:ln>
                    <a:solidFill>
                      <a:prstClr val="black"/>
                    </a:solidFill>
                    <a:effectLst/>
                    <a:uLnTx/>
                    <a:uFillTx/>
                  </a:rPr>
                </a:br>
                <a:r>
                  <a:rPr kumimoji="0" lang="it-IT" sz="1800" b="1" i="0" u="none" strike="noStrike" kern="0" cap="none" spc="0" normalizeH="0" baseline="0" noProof="0" dirty="0" smtClean="0">
                    <a:ln>
                      <a:noFill/>
                    </a:ln>
                    <a:solidFill>
                      <a:prstClr val="black"/>
                    </a:solidFill>
                    <a:effectLst/>
                    <a:uLnTx/>
                    <a:uFillTx/>
                  </a:rPr>
                  <a:t>(Offline)</a:t>
                </a:r>
              </a:p>
            </p:txBody>
          </p:sp>
          <p:grpSp>
            <p:nvGrpSpPr>
              <p:cNvPr id="23" name="Gruppo 22"/>
              <p:cNvGrpSpPr/>
              <p:nvPr/>
            </p:nvGrpSpPr>
            <p:grpSpPr>
              <a:xfrm>
                <a:off x="2131466" y="2444495"/>
                <a:ext cx="1412444" cy="1082042"/>
                <a:chOff x="2057399" y="2444495"/>
                <a:chExt cx="1412444" cy="1082042"/>
              </a:xfrm>
            </p:grpSpPr>
            <p:pic>
              <p:nvPicPr>
                <p:cNvPr id="25" name="Immagin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399" y="2444495"/>
                  <a:ext cx="780290" cy="780290"/>
                </a:xfrm>
                <a:prstGeom prst="rect">
                  <a:avLst/>
                </a:prstGeom>
              </p:spPr>
            </p:pic>
            <p:pic>
              <p:nvPicPr>
                <p:cNvPr id="26" name="Immagin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9553" y="2746247"/>
                  <a:ext cx="780290" cy="780290"/>
                </a:xfrm>
                <a:prstGeom prst="rect">
                  <a:avLst/>
                </a:prstGeom>
              </p:spPr>
            </p:pic>
          </p:grpSp>
          <p:sp>
            <p:nvSpPr>
              <p:cNvPr id="24" name="Rettangolo 23"/>
              <p:cNvSpPr/>
              <p:nvPr/>
            </p:nvSpPr>
            <p:spPr>
              <a:xfrm>
                <a:off x="1154035" y="2573030"/>
                <a:ext cx="1008609" cy="523220"/>
              </a:xfrm>
              <a:prstGeom prst="rect">
                <a:avLst/>
              </a:prstGeom>
              <a:solidFill>
                <a:schemeClr val="bg1">
                  <a:lumMod val="85000"/>
                </a:schemeClr>
              </a:solid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nl-NL" sz="1400" b="0" i="1" u="none" strike="noStrike" kern="0" cap="none" spc="0" normalizeH="0" baseline="0" noProof="0" dirty="0" smtClean="0">
                    <a:ln>
                      <a:noFill/>
                    </a:ln>
                    <a:solidFill>
                      <a:prstClr val="black"/>
                    </a:solidFill>
                    <a:effectLst/>
                    <a:uLnTx/>
                    <a:uFillTx/>
                  </a:rPr>
                  <a:t>Server in</a:t>
                </a:r>
                <a:br>
                  <a:rPr kumimoji="0" lang="nl-NL" sz="1400" b="0" i="1" u="none" strike="noStrike" kern="0" cap="none" spc="0" normalizeH="0" baseline="0" noProof="0" dirty="0" smtClean="0">
                    <a:ln>
                      <a:noFill/>
                    </a:ln>
                    <a:solidFill>
                      <a:prstClr val="black"/>
                    </a:solidFill>
                    <a:effectLst/>
                    <a:uLnTx/>
                    <a:uFillTx/>
                  </a:rPr>
                </a:br>
                <a:r>
                  <a:rPr kumimoji="0" lang="nl-NL" sz="1400" b="0" i="1" u="none" strike="noStrike" kern="0" cap="none" spc="0" normalizeH="0" baseline="0" noProof="0" dirty="0" smtClean="0">
                    <a:ln>
                      <a:noFill/>
                    </a:ln>
                    <a:solidFill>
                      <a:prstClr val="black"/>
                    </a:solidFill>
                    <a:effectLst/>
                    <a:uLnTx/>
                    <a:uFillTx/>
                  </a:rPr>
                  <a:t>Workgroup</a:t>
                </a:r>
              </a:p>
            </p:txBody>
          </p:sp>
        </p:grpSp>
        <p:grpSp>
          <p:nvGrpSpPr>
            <p:cNvPr id="9" name="Gruppo 8"/>
            <p:cNvGrpSpPr/>
            <p:nvPr/>
          </p:nvGrpSpPr>
          <p:grpSpPr>
            <a:xfrm>
              <a:off x="8583944" y="5489765"/>
              <a:ext cx="1689513" cy="780290"/>
              <a:chOff x="7525511" y="5378933"/>
              <a:chExt cx="1689513" cy="780290"/>
            </a:xfrm>
          </p:grpSpPr>
          <p:pic>
            <p:nvPicPr>
              <p:cNvPr id="20" name="Immagin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5511" y="5378933"/>
                <a:ext cx="780290" cy="780290"/>
              </a:xfrm>
              <a:prstGeom prst="rect">
                <a:avLst/>
              </a:prstGeom>
            </p:spPr>
          </p:pic>
          <p:sp>
            <p:nvSpPr>
              <p:cNvPr id="21" name="CasellaDiTesto 20"/>
              <p:cNvSpPr txBox="1"/>
              <p:nvPr/>
            </p:nvSpPr>
            <p:spPr>
              <a:xfrm>
                <a:off x="8305801" y="5390551"/>
                <a:ext cx="909223" cy="523220"/>
              </a:xfrm>
              <a:prstGeom prst="rect">
                <a:avLst/>
              </a:prstGeom>
              <a:solidFill>
                <a:schemeClr val="bg1">
                  <a:lumMod val="85000"/>
                </a:schemeClr>
              </a:solidFill>
            </p:spPr>
            <p:txBody>
              <a:bodyPr wrap="none">
                <a:spAutoFit/>
              </a:bodyPr>
              <a:lstStyle>
                <a:defPPr>
                  <a:defRPr lang="en-US"/>
                </a:defPPr>
                <a:lvl1pPr>
                  <a:defRPr sz="1400" i="1"/>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400" b="0" i="1" u="none" strike="noStrike" kern="0" cap="none" spc="0" normalizeH="0" baseline="0" noProof="0" dirty="0">
                    <a:ln>
                      <a:noFill/>
                    </a:ln>
                    <a:solidFill>
                      <a:prstClr val="black"/>
                    </a:solidFill>
                    <a:effectLst/>
                    <a:uLnTx/>
                    <a:uFillTx/>
                  </a:rPr>
                  <a:t>Domain</a:t>
                </a:r>
                <a:br>
                  <a:rPr kumimoji="0" lang="it-IT" sz="1400" b="0" i="1" u="none" strike="noStrike" kern="0" cap="none" spc="0" normalizeH="0" baseline="0" noProof="0" dirty="0">
                    <a:ln>
                      <a:noFill/>
                    </a:ln>
                    <a:solidFill>
                      <a:prstClr val="black"/>
                    </a:solidFill>
                    <a:effectLst/>
                    <a:uLnTx/>
                    <a:uFillTx/>
                  </a:rPr>
                </a:br>
                <a:r>
                  <a:rPr kumimoji="0" lang="it-IT" sz="1400" b="0" i="1" u="none" strike="noStrike" kern="0" cap="none" spc="0" normalizeH="0" baseline="0" noProof="0" dirty="0">
                    <a:ln>
                      <a:noFill/>
                    </a:ln>
                    <a:solidFill>
                      <a:prstClr val="black"/>
                    </a:solidFill>
                    <a:effectLst/>
                    <a:uLnTx/>
                    <a:uFillTx/>
                  </a:rPr>
                  <a:t>Controller</a:t>
                </a:r>
              </a:p>
            </p:txBody>
          </p:sp>
        </p:grpSp>
        <p:grpSp>
          <p:nvGrpSpPr>
            <p:cNvPr id="10" name="Gruppo 9"/>
            <p:cNvGrpSpPr/>
            <p:nvPr/>
          </p:nvGrpSpPr>
          <p:grpSpPr>
            <a:xfrm>
              <a:off x="4543640" y="3939120"/>
              <a:ext cx="3852275" cy="1706959"/>
              <a:chOff x="3485207" y="3828288"/>
              <a:chExt cx="3852275" cy="1706959"/>
            </a:xfrm>
          </p:grpSpPr>
          <p:sp>
            <p:nvSpPr>
              <p:cNvPr id="15" name="CasellaDiTesto 14"/>
              <p:cNvSpPr txBox="1"/>
              <p:nvPr/>
            </p:nvSpPr>
            <p:spPr>
              <a:xfrm>
                <a:off x="3873072" y="4888916"/>
                <a:ext cx="3464410" cy="646331"/>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dirty="0" smtClean="0">
                    <a:ln>
                      <a:noFill/>
                    </a:ln>
                    <a:solidFill>
                      <a:prstClr val="black"/>
                    </a:solidFill>
                    <a:effectLst/>
                    <a:uLnTx/>
                    <a:uFillTx/>
                  </a:rPr>
                  <a:t>Subordinate </a:t>
                </a:r>
                <a:r>
                  <a:rPr kumimoji="0" lang="it-IT" sz="1800" b="1" i="0" u="none" strike="noStrike" kern="0" cap="none" spc="0" normalizeH="0" baseline="0" noProof="0" dirty="0" err="1" smtClean="0">
                    <a:ln>
                      <a:noFill/>
                    </a:ln>
                    <a:solidFill>
                      <a:prstClr val="black"/>
                    </a:solidFill>
                    <a:effectLst/>
                    <a:uLnTx/>
                    <a:uFillTx/>
                  </a:rPr>
                  <a:t>Issuing</a:t>
                </a:r>
                <a:r>
                  <a:rPr kumimoji="0" lang="it-IT" sz="1800" b="1" i="0" u="none" strike="noStrike" kern="0" cap="none" spc="0" normalizeH="0" baseline="0" noProof="0" dirty="0" smtClean="0">
                    <a:ln>
                      <a:noFill/>
                    </a:ln>
                    <a:solidFill>
                      <a:prstClr val="black"/>
                    </a:solidFill>
                    <a:effectLst/>
                    <a:uLnTx/>
                    <a:uFillTx/>
                  </a:rPr>
                  <a:t> CA Enterprise</a:t>
                </a:r>
                <a:br>
                  <a:rPr kumimoji="0" lang="it-IT" sz="1800" b="1" i="0" u="none" strike="noStrike" kern="0" cap="none" spc="0" normalizeH="0" baseline="0" noProof="0" dirty="0" smtClean="0">
                    <a:ln>
                      <a:noFill/>
                    </a:ln>
                    <a:solidFill>
                      <a:prstClr val="black"/>
                    </a:solidFill>
                    <a:effectLst/>
                    <a:uLnTx/>
                    <a:uFillTx/>
                  </a:rPr>
                </a:br>
                <a:r>
                  <a:rPr kumimoji="0" lang="it-IT" sz="1800" b="1" i="0" u="none" strike="noStrike" kern="0" cap="none" spc="0" normalizeH="0" baseline="0" noProof="0" dirty="0" smtClean="0">
                    <a:ln>
                      <a:noFill/>
                    </a:ln>
                    <a:solidFill>
                      <a:prstClr val="black"/>
                    </a:solidFill>
                    <a:effectLst/>
                    <a:uLnTx/>
                    <a:uFillTx/>
                  </a:rPr>
                  <a:t>(Online)</a:t>
                </a:r>
              </a:p>
            </p:txBody>
          </p:sp>
          <p:grpSp>
            <p:nvGrpSpPr>
              <p:cNvPr id="16" name="Gruppo 15"/>
              <p:cNvGrpSpPr/>
              <p:nvPr/>
            </p:nvGrpSpPr>
            <p:grpSpPr>
              <a:xfrm>
                <a:off x="4899054" y="3828288"/>
                <a:ext cx="1412444" cy="1082042"/>
                <a:chOff x="2057399" y="2444495"/>
                <a:chExt cx="1412444" cy="1082042"/>
              </a:xfrm>
            </p:grpSpPr>
            <p:pic>
              <p:nvPicPr>
                <p:cNvPr id="18" name="Immagin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399" y="2444495"/>
                  <a:ext cx="780290" cy="780290"/>
                </a:xfrm>
                <a:prstGeom prst="rect">
                  <a:avLst/>
                </a:prstGeom>
              </p:spPr>
            </p:pic>
            <p:pic>
              <p:nvPicPr>
                <p:cNvPr id="19" name="Immagin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9553" y="2746247"/>
                  <a:ext cx="780290" cy="780290"/>
                </a:xfrm>
                <a:prstGeom prst="rect">
                  <a:avLst/>
                </a:prstGeom>
              </p:spPr>
            </p:pic>
          </p:grpSp>
          <p:sp>
            <p:nvSpPr>
              <p:cNvPr id="17" name="Rettangolo 16"/>
              <p:cNvSpPr/>
              <p:nvPr/>
            </p:nvSpPr>
            <p:spPr>
              <a:xfrm>
                <a:off x="3485207" y="3956381"/>
                <a:ext cx="1444626" cy="523220"/>
              </a:xfrm>
              <a:prstGeom prst="rect">
                <a:avLst/>
              </a:prstGeom>
              <a:solidFill>
                <a:schemeClr val="bg1">
                  <a:lumMod val="85000"/>
                </a:schemeClr>
              </a:solid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nl-NL" sz="1400" b="0" i="1" u="none" strike="noStrike" kern="0" cap="none" spc="0" normalizeH="0" baseline="0" noProof="0" dirty="0" smtClean="0">
                    <a:ln>
                      <a:noFill/>
                    </a:ln>
                    <a:solidFill>
                      <a:prstClr val="black"/>
                    </a:solidFill>
                    <a:effectLst/>
                    <a:uLnTx/>
                    <a:uFillTx/>
                  </a:rPr>
                  <a:t>Domain member</a:t>
                </a:r>
                <a:br>
                  <a:rPr kumimoji="0" lang="nl-NL" sz="1400" b="0" i="1" u="none" strike="noStrike" kern="0" cap="none" spc="0" normalizeH="0" baseline="0" noProof="0" dirty="0" smtClean="0">
                    <a:ln>
                      <a:noFill/>
                    </a:ln>
                    <a:solidFill>
                      <a:prstClr val="black"/>
                    </a:solidFill>
                    <a:effectLst/>
                    <a:uLnTx/>
                    <a:uFillTx/>
                  </a:rPr>
                </a:br>
                <a:r>
                  <a:rPr kumimoji="0" lang="nl-NL" sz="1400" b="0" i="1" u="none" strike="noStrike" kern="0" cap="none" spc="0" normalizeH="0" baseline="0" noProof="0" dirty="0" smtClean="0">
                    <a:ln>
                      <a:noFill/>
                    </a:ln>
                    <a:solidFill>
                      <a:prstClr val="black"/>
                    </a:solidFill>
                    <a:effectLst/>
                    <a:uLnTx/>
                    <a:uFillTx/>
                  </a:rPr>
                  <a:t>server</a:t>
                </a:r>
              </a:p>
            </p:txBody>
          </p:sp>
        </p:grpSp>
        <p:grpSp>
          <p:nvGrpSpPr>
            <p:cNvPr id="11" name="Gruppo 10"/>
            <p:cNvGrpSpPr/>
            <p:nvPr/>
          </p:nvGrpSpPr>
          <p:grpSpPr>
            <a:xfrm>
              <a:off x="7932348" y="1988399"/>
              <a:ext cx="2446766" cy="1515011"/>
              <a:chOff x="7932348" y="1988399"/>
              <a:chExt cx="2446766" cy="1515011"/>
            </a:xfrm>
          </p:grpSpPr>
          <p:pic>
            <p:nvPicPr>
              <p:cNvPr id="12" name="Immagin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83944" y="1988399"/>
                <a:ext cx="780290" cy="780290"/>
              </a:xfrm>
              <a:prstGeom prst="rect">
                <a:avLst/>
              </a:prstGeom>
            </p:spPr>
          </p:pic>
          <p:sp>
            <p:nvSpPr>
              <p:cNvPr id="13" name="CasellaDiTesto 12"/>
              <p:cNvSpPr txBox="1"/>
              <p:nvPr/>
            </p:nvSpPr>
            <p:spPr>
              <a:xfrm>
                <a:off x="7932348" y="2857079"/>
                <a:ext cx="2396810" cy="646331"/>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dirty="0" smtClean="0">
                    <a:ln>
                      <a:noFill/>
                    </a:ln>
                    <a:solidFill>
                      <a:prstClr val="black"/>
                    </a:solidFill>
                    <a:effectLst/>
                    <a:uLnTx/>
                    <a:uFillTx/>
                  </a:rPr>
                  <a:t>Web Server</a:t>
                </a:r>
                <a:br>
                  <a:rPr kumimoji="0" lang="it-IT" sz="1800" b="1" i="0" u="none" strike="noStrike" kern="0" cap="none" spc="0" normalizeH="0" baseline="0" noProof="0" dirty="0" smtClean="0">
                    <a:ln>
                      <a:noFill/>
                    </a:ln>
                    <a:solidFill>
                      <a:prstClr val="black"/>
                    </a:solidFill>
                    <a:effectLst/>
                    <a:uLnTx/>
                    <a:uFillTx/>
                  </a:rPr>
                </a:br>
                <a:r>
                  <a:rPr kumimoji="0" lang="it-IT" sz="1800" b="1" i="0" u="none" strike="noStrike" kern="0" cap="none" spc="0" normalizeH="0" baseline="0" noProof="0" dirty="0" smtClean="0">
                    <a:ln>
                      <a:noFill/>
                    </a:ln>
                    <a:solidFill>
                      <a:prstClr val="black"/>
                    </a:solidFill>
                    <a:effectLst/>
                    <a:uLnTx/>
                    <a:uFillTx/>
                  </a:rPr>
                  <a:t>(CRL &amp; CA </a:t>
                </a:r>
                <a:r>
                  <a:rPr kumimoji="0" lang="it-IT" sz="1800" b="1" i="0" u="none" strike="noStrike" kern="0" cap="none" spc="0" normalizeH="0" baseline="0" noProof="0" dirty="0" err="1" smtClean="0">
                    <a:ln>
                      <a:noFill/>
                    </a:ln>
                    <a:solidFill>
                      <a:prstClr val="black"/>
                    </a:solidFill>
                    <a:effectLst/>
                    <a:uLnTx/>
                    <a:uFillTx/>
                  </a:rPr>
                  <a:t>Certificates</a:t>
                </a:r>
                <a:r>
                  <a:rPr kumimoji="0" lang="it-IT" sz="1800" b="1" i="0" u="none" strike="noStrike" kern="0" cap="none" spc="0" normalizeH="0" baseline="0" noProof="0" dirty="0" smtClean="0">
                    <a:ln>
                      <a:noFill/>
                    </a:ln>
                    <a:solidFill>
                      <a:prstClr val="black"/>
                    </a:solidFill>
                    <a:effectLst/>
                    <a:uLnTx/>
                    <a:uFillTx/>
                  </a:rPr>
                  <a:t>)</a:t>
                </a:r>
              </a:p>
            </p:txBody>
          </p:sp>
          <p:sp>
            <p:nvSpPr>
              <p:cNvPr id="14" name="Rettangolo 13"/>
              <p:cNvSpPr/>
              <p:nvPr/>
            </p:nvSpPr>
            <p:spPr>
              <a:xfrm>
                <a:off x="9370505" y="2112976"/>
                <a:ext cx="1008609" cy="523220"/>
              </a:xfrm>
              <a:prstGeom prst="rect">
                <a:avLst/>
              </a:prstGeom>
              <a:solidFill>
                <a:schemeClr val="bg1">
                  <a:lumMod val="85000"/>
                </a:schemeClr>
              </a:solidFill>
            </p:spPr>
            <p:txBody>
              <a:bodyPr wrap="non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nl-NL" sz="1400" b="0" i="1" u="none" strike="noStrike" kern="0" cap="none" spc="0" normalizeH="0" baseline="0" noProof="0" dirty="0" smtClean="0">
                    <a:ln>
                      <a:noFill/>
                    </a:ln>
                    <a:solidFill>
                      <a:prstClr val="black"/>
                    </a:solidFill>
                    <a:effectLst/>
                    <a:uLnTx/>
                    <a:uFillTx/>
                  </a:rPr>
                  <a:t>Server in</a:t>
                </a:r>
                <a:br>
                  <a:rPr kumimoji="0" lang="nl-NL" sz="1400" b="0" i="1" u="none" strike="noStrike" kern="0" cap="none" spc="0" normalizeH="0" baseline="0" noProof="0" dirty="0" smtClean="0">
                    <a:ln>
                      <a:noFill/>
                    </a:ln>
                    <a:solidFill>
                      <a:prstClr val="black"/>
                    </a:solidFill>
                    <a:effectLst/>
                    <a:uLnTx/>
                    <a:uFillTx/>
                  </a:rPr>
                </a:br>
                <a:r>
                  <a:rPr kumimoji="0" lang="nl-NL" sz="1400" b="0" i="1" u="none" strike="noStrike" kern="0" cap="none" spc="0" normalizeH="0" baseline="0" noProof="0" dirty="0" smtClean="0">
                    <a:ln>
                      <a:noFill/>
                    </a:ln>
                    <a:solidFill>
                      <a:prstClr val="black"/>
                    </a:solidFill>
                    <a:effectLst/>
                    <a:uLnTx/>
                    <a:uFillTx/>
                  </a:rPr>
                  <a:t>Workgroup</a:t>
                </a:r>
              </a:p>
            </p:txBody>
          </p:sp>
        </p:grpSp>
      </p:grpSp>
    </p:spTree>
    <p:extLst>
      <p:ext uri="{BB962C8B-B14F-4D97-AF65-F5344CB8AC3E}">
        <p14:creationId xmlns:p14="http://schemas.microsoft.com/office/powerpoint/2010/main" val="30506313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Server Web</a:t>
            </a:r>
          </a:p>
        </p:txBody>
      </p:sp>
      <p:sp>
        <p:nvSpPr>
          <p:cNvPr id="3" name="Rettangolo 2"/>
          <p:cNvSpPr/>
          <p:nvPr/>
        </p:nvSpPr>
        <p:spPr bwMode="ltGray">
          <a:xfrm>
            <a:off x="173740" y="2630237"/>
            <a:ext cx="11805823" cy="3131728"/>
          </a:xfrm>
          <a:prstGeom prst="rect">
            <a:avLst/>
          </a:prstGeom>
          <a:solidFill>
            <a:schemeClr val="bg1">
              <a:lumMod val="85000"/>
            </a:schemeClr>
          </a:solidFill>
          <a:ln>
            <a:solidFill>
              <a:srgbClr val="000000"/>
            </a:solidFill>
          </a:ln>
        </p:spPr>
        <p:style>
          <a:lnRef idx="1">
            <a:schemeClr val="accent5"/>
          </a:lnRef>
          <a:fillRef idx="2">
            <a:schemeClr val="accent5"/>
          </a:fillRef>
          <a:effectRef idx="1">
            <a:schemeClr val="accent5"/>
          </a:effectRef>
          <a:fontRef idx="minor">
            <a:schemeClr val="dk1"/>
          </a:fontRef>
        </p:style>
        <p:txBody>
          <a:bodyPr rIns="900000" rtlCol="0" anchor="t"/>
          <a:lstStyle/>
          <a:p>
            <a:pPr marL="118872" lvl="0" defTabSz="914400">
              <a:buClr>
                <a:srgbClr val="006699"/>
              </a:buClr>
              <a:buSzPct val="80000"/>
              <a:defRPr/>
            </a:pPr>
            <a:r>
              <a:rPr lang="it-IT" sz="2000" b="1" kern="0" dirty="0">
                <a:ln w="11430"/>
                <a:solidFill>
                  <a:schemeClr val="accent2"/>
                </a:solidFill>
                <a:cs typeface="Calibri"/>
              </a:rPr>
              <a:t>Configurazione</a:t>
            </a:r>
          </a:p>
          <a:p>
            <a:pPr marL="404622" lvl="0" indent="-285750" defTabSz="914400">
              <a:buSzPct val="80000"/>
              <a:buFont typeface="Arial" panose="020B0604020202020204" pitchFamily="34" charset="0"/>
              <a:buChar char="•"/>
              <a:defRPr/>
            </a:pPr>
            <a:r>
              <a:rPr lang="it-IT" sz="1400" b="1" i="1" kern="0" dirty="0">
                <a:ln w="11430"/>
                <a:solidFill>
                  <a:schemeClr val="accent2"/>
                </a:solidFill>
                <a:cs typeface="Calibri"/>
              </a:rPr>
              <a:t>Impostazione del server in Workgroup</a:t>
            </a:r>
            <a:r>
              <a:rPr lang="it-IT" sz="1400" b="1" kern="0" dirty="0">
                <a:ln w="11430"/>
                <a:solidFill>
                  <a:schemeClr val="tx2"/>
                </a:solidFill>
                <a:cs typeface="Calibri"/>
              </a:rPr>
              <a:t> e </a:t>
            </a:r>
            <a:r>
              <a:rPr lang="it-IT" sz="1400" b="1" i="1" kern="0" dirty="0">
                <a:ln w="11430"/>
                <a:solidFill>
                  <a:schemeClr val="accent2"/>
                </a:solidFill>
                <a:cs typeface="Calibri"/>
              </a:rPr>
              <a:t>aggiunta del ruolo Web Server (IIS)</a:t>
            </a:r>
            <a:endParaRPr lang="it-IT" sz="1400" b="1" i="1" kern="0" dirty="0">
              <a:ln w="11430"/>
              <a:solidFill>
                <a:schemeClr val="tx1"/>
              </a:solidFill>
              <a:cs typeface="Calibri"/>
            </a:endParaRPr>
          </a:p>
          <a:p>
            <a:pPr marL="404622" lvl="0" indent="-285750" defTabSz="914400">
              <a:buSzPct val="80000"/>
              <a:buFont typeface="Arial" panose="020B0604020202020204" pitchFamily="34" charset="0"/>
              <a:buChar char="•"/>
              <a:defRPr/>
            </a:pPr>
            <a:r>
              <a:rPr lang="it-IT" sz="1400" kern="0" dirty="0">
                <a:ln w="11430"/>
                <a:solidFill>
                  <a:schemeClr val="tx2"/>
                </a:solidFill>
                <a:cs typeface="Calibri"/>
              </a:rPr>
              <a:t>Configurazione di un </a:t>
            </a:r>
            <a:r>
              <a:rPr lang="it-IT" sz="1400" b="1" i="1" kern="0" dirty="0">
                <a:ln w="11430"/>
                <a:solidFill>
                  <a:schemeClr val="accent2"/>
                </a:solidFill>
                <a:cs typeface="Calibri"/>
              </a:rPr>
              <a:t>record DNS di tipo A relativo all’</a:t>
            </a:r>
            <a:r>
              <a:rPr lang="it-IT" sz="1400" b="1" i="1" kern="0" dirty="0" err="1">
                <a:ln w="11430"/>
                <a:solidFill>
                  <a:schemeClr val="accent2"/>
                </a:solidFill>
                <a:cs typeface="Calibri"/>
              </a:rPr>
              <a:t>Hostname</a:t>
            </a:r>
            <a:endParaRPr lang="it-IT" sz="1400" b="1" i="1" kern="0" dirty="0">
              <a:ln w="11430"/>
              <a:solidFill>
                <a:schemeClr val="accent2"/>
              </a:solidFill>
              <a:cs typeface="Calibri"/>
            </a:endParaRPr>
          </a:p>
          <a:p>
            <a:pPr marL="404622" lvl="0" indent="-285750" defTabSz="914400">
              <a:buSzPct val="80000"/>
              <a:buFont typeface="Arial" panose="020B0604020202020204" pitchFamily="34" charset="0"/>
              <a:buChar char="•"/>
              <a:defRPr/>
            </a:pPr>
            <a:r>
              <a:rPr lang="it-IT" sz="1400" kern="0" dirty="0">
                <a:ln w="11430"/>
                <a:solidFill>
                  <a:schemeClr val="tx2"/>
                </a:solidFill>
                <a:cs typeface="Calibri"/>
              </a:rPr>
              <a:t>Configurazione di un </a:t>
            </a:r>
            <a:r>
              <a:rPr lang="it-IT" sz="1400" b="1" i="1" kern="0" dirty="0">
                <a:ln w="11430"/>
                <a:solidFill>
                  <a:schemeClr val="accent2"/>
                </a:solidFill>
                <a:cs typeface="Calibri"/>
              </a:rPr>
              <a:t>record DNS di tipo CNAME per la pubblicazione della CRL</a:t>
            </a:r>
            <a:r>
              <a:rPr lang="it-IT" sz="1400" kern="0" dirty="0">
                <a:ln w="11430"/>
                <a:solidFill>
                  <a:schemeClr val="tx2"/>
                </a:solidFill>
                <a:cs typeface="Calibri"/>
              </a:rPr>
              <a:t> per evitare che l’URL della CRL faccia riferimento all’</a:t>
            </a:r>
            <a:r>
              <a:rPr lang="it-IT" sz="1400" kern="0" dirty="0" err="1">
                <a:ln w="11430"/>
                <a:solidFill>
                  <a:schemeClr val="tx2"/>
                </a:solidFill>
                <a:cs typeface="Calibri"/>
              </a:rPr>
              <a:t>hostname</a:t>
            </a:r>
            <a:r>
              <a:rPr lang="it-IT" sz="1400" kern="0" dirty="0">
                <a:ln w="11430"/>
                <a:solidFill>
                  <a:schemeClr val="tx2"/>
                </a:solidFill>
                <a:cs typeface="Calibri"/>
              </a:rPr>
              <a:t> del server:</a:t>
            </a:r>
          </a:p>
          <a:p>
            <a:pPr marL="861822" lvl="1" indent="-285750" defTabSz="914400">
              <a:buSzPct val="80000"/>
              <a:buFont typeface="Arial" panose="020B0604020202020204" pitchFamily="34" charset="0"/>
              <a:buChar char="•"/>
              <a:defRPr/>
            </a:pPr>
            <a:r>
              <a:rPr lang="it-IT" sz="1400" b="1" i="1" kern="0" dirty="0">
                <a:ln w="11430"/>
                <a:solidFill>
                  <a:schemeClr val="accent2"/>
                </a:solidFill>
                <a:cs typeface="Calibri"/>
              </a:rPr>
              <a:t>Per consentire la configurazione dell’alta disponibilità</a:t>
            </a:r>
            <a:r>
              <a:rPr lang="it-IT" sz="1400" kern="0" dirty="0">
                <a:ln w="11430"/>
                <a:solidFill>
                  <a:schemeClr val="tx2"/>
                </a:solidFill>
                <a:cs typeface="Calibri"/>
              </a:rPr>
              <a:t> della CRL </a:t>
            </a:r>
          </a:p>
          <a:p>
            <a:pPr marL="861822" lvl="1" indent="-285750" defTabSz="914400">
              <a:buSzPct val="80000"/>
              <a:buFont typeface="Arial" panose="020B0604020202020204" pitchFamily="34" charset="0"/>
              <a:buChar char="•"/>
              <a:defRPr/>
            </a:pPr>
            <a:r>
              <a:rPr lang="it-IT" sz="1400" b="1" i="1" kern="0" dirty="0">
                <a:ln w="11430"/>
                <a:solidFill>
                  <a:schemeClr val="accent2"/>
                </a:solidFill>
                <a:cs typeface="Calibri"/>
              </a:rPr>
              <a:t>Per ragioni di sicurezza</a:t>
            </a:r>
            <a:r>
              <a:rPr lang="it-IT" sz="1400" kern="0" dirty="0">
                <a:ln w="11430"/>
                <a:solidFill>
                  <a:schemeClr val="tx2"/>
                </a:solidFill>
                <a:cs typeface="Calibri"/>
              </a:rPr>
              <a:t> in modo da evitare di diffondere informazioni sull’infrastruttura interna</a:t>
            </a:r>
          </a:p>
          <a:p>
            <a:pPr marL="404622" indent="-285750" defTabSz="914400">
              <a:buSzPct val="80000"/>
              <a:buFont typeface="Arial" panose="020B0604020202020204" pitchFamily="34" charset="0"/>
              <a:buChar char="•"/>
              <a:defRPr/>
            </a:pPr>
            <a:r>
              <a:rPr lang="it-IT" sz="1400" b="1" i="1" kern="0" dirty="0">
                <a:ln w="11430"/>
                <a:solidFill>
                  <a:schemeClr val="accent2"/>
                </a:solidFill>
                <a:cs typeface="Calibri"/>
              </a:rPr>
              <a:t>Creazione </a:t>
            </a:r>
            <a:r>
              <a:rPr lang="it-IT" sz="1400" b="1" i="1" kern="0" dirty="0" smtClean="0">
                <a:ln w="11430"/>
                <a:solidFill>
                  <a:schemeClr val="accent2"/>
                </a:solidFill>
                <a:cs typeface="Calibri"/>
              </a:rPr>
              <a:t>di una </a:t>
            </a:r>
            <a:r>
              <a:rPr lang="it-IT" sz="1400" b="1" i="1" kern="0" dirty="0">
                <a:ln w="11430"/>
                <a:solidFill>
                  <a:schemeClr val="accent2"/>
                </a:solidFill>
                <a:cs typeface="Calibri"/>
              </a:rPr>
              <a:t>cartella dedicata a contenere le CRL e i certificati delle CA in disco dedicato</a:t>
            </a:r>
            <a:r>
              <a:rPr lang="it-IT" sz="1400" kern="0" dirty="0">
                <a:ln w="11430"/>
                <a:solidFill>
                  <a:schemeClr val="tx2"/>
                </a:solidFill>
                <a:cs typeface="Calibri"/>
              </a:rPr>
              <a:t> per ragioni di sicurezza</a:t>
            </a:r>
          </a:p>
          <a:p>
            <a:pPr marL="404622" indent="-285750" defTabSz="914400">
              <a:buSzPct val="80000"/>
              <a:buFont typeface="Arial" panose="020B0604020202020204" pitchFamily="34" charset="0"/>
              <a:buChar char="•"/>
              <a:defRPr/>
            </a:pPr>
            <a:r>
              <a:rPr lang="it-IT" sz="1400" b="1" i="1" kern="0" dirty="0">
                <a:ln w="11430"/>
                <a:solidFill>
                  <a:schemeClr val="accent2"/>
                </a:solidFill>
                <a:cs typeface="Calibri"/>
              </a:rPr>
              <a:t>Creazione </a:t>
            </a:r>
            <a:r>
              <a:rPr lang="it-IT" sz="1400" b="1" i="1" kern="0" dirty="0" smtClean="0">
                <a:ln w="11430"/>
                <a:solidFill>
                  <a:schemeClr val="accent2"/>
                </a:solidFill>
                <a:cs typeface="Calibri"/>
              </a:rPr>
              <a:t>di un </a:t>
            </a:r>
            <a:r>
              <a:rPr lang="it-IT" sz="1400" b="1" i="1" kern="0" dirty="0">
                <a:ln w="11430"/>
                <a:solidFill>
                  <a:schemeClr val="accent2"/>
                </a:solidFill>
                <a:cs typeface="Calibri"/>
              </a:rPr>
              <a:t>account locale</a:t>
            </a:r>
            <a:r>
              <a:rPr lang="it-IT" sz="1400" kern="0" dirty="0">
                <a:ln w="11430"/>
                <a:solidFill>
                  <a:schemeClr val="tx2"/>
                </a:solidFill>
                <a:cs typeface="Calibri"/>
              </a:rPr>
              <a:t> che non sia membro di alcun gruppo locale a cui condividere tale cartella in scrittura, </a:t>
            </a:r>
            <a:r>
              <a:rPr lang="it-IT" sz="1400" b="1" kern="0" dirty="0">
                <a:ln w="11430"/>
                <a:solidFill>
                  <a:schemeClr val="accent2"/>
                </a:solidFill>
                <a:cs typeface="Calibri"/>
              </a:rPr>
              <a:t>che verrà </a:t>
            </a:r>
            <a:r>
              <a:rPr lang="it-IT" sz="1400" b="1" i="1" kern="0" dirty="0">
                <a:ln w="11430"/>
                <a:solidFill>
                  <a:schemeClr val="accent2"/>
                </a:solidFill>
                <a:cs typeface="Calibri"/>
              </a:rPr>
              <a:t>utilizzato dalle CA per caricare le CRL e i certificati delle CA</a:t>
            </a:r>
            <a:r>
              <a:rPr lang="it-IT" sz="1400" kern="0" dirty="0">
                <a:ln w="11430"/>
                <a:solidFill>
                  <a:schemeClr val="tx2"/>
                </a:solidFill>
                <a:cs typeface="Calibri"/>
              </a:rPr>
              <a:t> in modo che il server web li possa pubblicare</a:t>
            </a:r>
          </a:p>
          <a:p>
            <a:pPr marL="404622" indent="-285750" defTabSz="914400">
              <a:buSzPct val="80000"/>
              <a:buFont typeface="Arial" panose="020B0604020202020204" pitchFamily="34" charset="0"/>
              <a:buChar char="•"/>
              <a:defRPr/>
            </a:pPr>
            <a:r>
              <a:rPr lang="it-IT" sz="1400" b="1" i="1" kern="0" dirty="0">
                <a:ln w="11430"/>
                <a:solidFill>
                  <a:schemeClr val="accent2"/>
                </a:solidFill>
                <a:cs typeface="Calibri"/>
              </a:rPr>
              <a:t>Configurazione in IIS una Virtual Directory</a:t>
            </a:r>
            <a:r>
              <a:rPr lang="it-IT" sz="1400" kern="0" dirty="0">
                <a:ln w="11430"/>
                <a:solidFill>
                  <a:schemeClr val="tx2"/>
                </a:solidFill>
                <a:cs typeface="Calibri"/>
              </a:rPr>
              <a:t> nel Default Web Site </a:t>
            </a:r>
            <a:r>
              <a:rPr lang="it-IT" sz="1400" b="1" i="1" kern="0" dirty="0">
                <a:ln w="11430"/>
                <a:solidFill>
                  <a:schemeClr val="accent2"/>
                </a:solidFill>
                <a:cs typeface="Calibri"/>
              </a:rPr>
              <a:t>che punta alla cartella della CRL e dei certificati delle CA  con accesso anonimo in sola lettura</a:t>
            </a:r>
          </a:p>
          <a:p>
            <a:pPr marL="404622" indent="-285750" defTabSz="914400">
              <a:buSzPct val="80000"/>
              <a:buFont typeface="Arial" panose="020B0604020202020204" pitchFamily="34" charset="0"/>
              <a:buChar char="•"/>
              <a:defRPr/>
            </a:pPr>
            <a:r>
              <a:rPr lang="it-IT" sz="1400" b="1" i="1" kern="0" dirty="0">
                <a:ln w="11430"/>
                <a:solidFill>
                  <a:schemeClr val="accent2"/>
                </a:solidFill>
                <a:cs typeface="Calibri"/>
              </a:rPr>
              <a:t>Configurazione delle Regole di Filtro per la Virtual Directory per consentire il double </a:t>
            </a:r>
            <a:r>
              <a:rPr lang="it-IT" sz="1400" b="1" i="1" kern="0" dirty="0" err="1">
                <a:ln w="11430"/>
                <a:solidFill>
                  <a:schemeClr val="accent2"/>
                </a:solidFill>
                <a:cs typeface="Calibri"/>
              </a:rPr>
              <a:t>escaping</a:t>
            </a:r>
            <a:r>
              <a:rPr lang="it-IT" sz="1400" kern="0" dirty="0">
                <a:ln w="11430"/>
                <a:solidFill>
                  <a:schemeClr val="tx2"/>
                </a:solidFill>
                <a:cs typeface="Calibri"/>
              </a:rPr>
              <a:t> in modo da evitare che il carattere “+” contenuto nel URI delle delta CRL venga bloccato</a:t>
            </a:r>
          </a:p>
          <a:p>
            <a:pPr marL="404622" indent="-285750" defTabSz="914400">
              <a:buClr>
                <a:srgbClr val="006699"/>
              </a:buClr>
              <a:buSzPct val="80000"/>
              <a:buFont typeface="Arial" panose="020B0604020202020204" pitchFamily="34" charset="0"/>
              <a:buChar char="•"/>
              <a:defRPr/>
            </a:pPr>
            <a:endParaRPr lang="it-IT" sz="1400" kern="0" dirty="0">
              <a:ln w="11430"/>
              <a:solidFill>
                <a:schemeClr val="bg1"/>
              </a:solidFill>
              <a:cs typeface="Calibri"/>
            </a:endParaRPr>
          </a:p>
        </p:txBody>
      </p:sp>
      <p:sp>
        <p:nvSpPr>
          <p:cNvPr id="4" name="Rettangolo 3"/>
          <p:cNvSpPr/>
          <p:nvPr/>
        </p:nvSpPr>
        <p:spPr>
          <a:xfrm>
            <a:off x="173741" y="5759088"/>
            <a:ext cx="11805821" cy="307777"/>
          </a:xfrm>
          <a:prstGeom prst="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it-IT" sz="1400" b="1" i="1" dirty="0">
                <a:solidFill>
                  <a:schemeClr val="bg1"/>
                </a:solidFill>
              </a:rPr>
              <a:t>Per pubblicare la CRL e il Certificato della CA non è possibile utilizzare HTTPS</a:t>
            </a:r>
          </a:p>
        </p:txBody>
      </p:sp>
      <p:sp>
        <p:nvSpPr>
          <p:cNvPr id="5" name="Rettangolo 4"/>
          <p:cNvSpPr/>
          <p:nvPr/>
        </p:nvSpPr>
        <p:spPr>
          <a:xfrm>
            <a:off x="4209797" y="6073241"/>
            <a:ext cx="7770782" cy="184666"/>
          </a:xfrm>
          <a:prstGeom prst="rect">
            <a:avLst/>
          </a:prstGeom>
        </p:spPr>
        <p:txBody>
          <a:bodyPr wrap="none" lIns="0" tIns="0" rIns="0" bIns="0">
            <a:spAutoFit/>
          </a:bodyPr>
          <a:lstStyle/>
          <a:p>
            <a:pPr algn="r"/>
            <a:r>
              <a:rPr lang="it-IT" sz="1200" dirty="0">
                <a:hlinkClick r:id="rId2"/>
              </a:rPr>
              <a:t>https://</a:t>
            </a:r>
            <a:r>
              <a:rPr lang="it-IT" sz="1200" dirty="0" smtClean="0">
                <a:hlinkClick r:id="rId2"/>
              </a:rPr>
              <a:t>www.ictpower.it/sistemi-operativi/deploy-pki-in-windows-server-2016-parte-1-architettura-di-una-pki-two-tier.htm</a:t>
            </a:r>
            <a:endParaRPr lang="it-IT" sz="1200" dirty="0"/>
          </a:p>
        </p:txBody>
      </p:sp>
      <p:sp>
        <p:nvSpPr>
          <p:cNvPr id="6" name="Freeform 24"/>
          <p:cNvSpPr>
            <a:spLocks noChangeAspect="1"/>
          </p:cNvSpPr>
          <p:nvPr/>
        </p:nvSpPr>
        <p:spPr bwMode="auto">
          <a:xfrm>
            <a:off x="11378512" y="4447977"/>
            <a:ext cx="381073" cy="40610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9688" cap="flat">
            <a:solidFill>
              <a:srgbClr val="00188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7" name="Gruppo 6"/>
          <p:cNvGrpSpPr>
            <a:grpSpLocks noChangeAspect="1"/>
          </p:cNvGrpSpPr>
          <p:nvPr/>
        </p:nvGrpSpPr>
        <p:grpSpPr>
          <a:xfrm>
            <a:off x="11287537" y="3804809"/>
            <a:ext cx="563022" cy="439628"/>
            <a:chOff x="10634135" y="3304248"/>
            <a:chExt cx="728878" cy="569137"/>
          </a:xfrm>
        </p:grpSpPr>
        <p:sp>
          <p:nvSpPr>
            <p:cNvPr id="8" name="Freeform 79"/>
            <p:cNvSpPr>
              <a:spLocks noEditPoints="1"/>
            </p:cNvSpPr>
            <p:nvPr/>
          </p:nvSpPr>
          <p:spPr bwMode="black">
            <a:xfrm>
              <a:off x="10634135" y="3304248"/>
              <a:ext cx="458649" cy="56913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00188D"/>
            </a:solidFill>
            <a:ln>
              <a:noFill/>
            </a:ln>
            <a:extLst/>
          </p:spPr>
          <p:txBody>
            <a:bodyPr vert="horz" wrap="square" lIns="83943" tIns="41972" rIns="83943" bIns="41972"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prstClr val="black"/>
                </a:solidFill>
                <a:effectLst/>
                <a:uLnTx/>
                <a:uFillTx/>
              </a:endParaRPr>
            </a:p>
          </p:txBody>
        </p:sp>
        <p:grpSp>
          <p:nvGrpSpPr>
            <p:cNvPr id="9" name="Gruppo 8"/>
            <p:cNvGrpSpPr/>
            <p:nvPr/>
          </p:nvGrpSpPr>
          <p:grpSpPr>
            <a:xfrm>
              <a:off x="11111581" y="3599479"/>
              <a:ext cx="251432" cy="273906"/>
              <a:chOff x="7237227" y="4023505"/>
              <a:chExt cx="251432" cy="273906"/>
            </a:xfrm>
          </p:grpSpPr>
          <p:sp>
            <p:nvSpPr>
              <p:cNvPr id="10" name="Oval 113"/>
              <p:cNvSpPr>
                <a:spLocks noChangeArrowheads="1"/>
              </p:cNvSpPr>
              <p:nvPr/>
            </p:nvSpPr>
            <p:spPr bwMode="auto">
              <a:xfrm>
                <a:off x="7289199" y="4023505"/>
                <a:ext cx="148892" cy="146083"/>
              </a:xfrm>
              <a:prstGeom prst="ellipse">
                <a:avLst/>
              </a:prstGeom>
              <a:noFill/>
              <a:ln w="34925" cap="flat">
                <a:solidFill>
                  <a:srgbClr val="7D7D7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ea typeface="+mn-ea"/>
                  <a:cs typeface="+mn-cs"/>
                </a:endParaRPr>
              </a:p>
            </p:txBody>
          </p:sp>
          <p:sp>
            <p:nvSpPr>
              <p:cNvPr id="11" name="Freeform 114"/>
              <p:cNvSpPr>
                <a:spLocks/>
              </p:cNvSpPr>
              <p:nvPr/>
            </p:nvSpPr>
            <p:spPr bwMode="auto">
              <a:xfrm>
                <a:off x="7237227" y="4172397"/>
                <a:ext cx="251432" cy="125014"/>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34925" cap="flat">
                <a:solidFill>
                  <a:srgbClr val="7D7D7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ea typeface="+mn-ea"/>
                  <a:cs typeface="+mn-cs"/>
                </a:endParaRPr>
              </a:p>
            </p:txBody>
          </p:sp>
        </p:grpSp>
      </p:grpSp>
      <p:grpSp>
        <p:nvGrpSpPr>
          <p:cNvPr id="12" name="Gruppo 11"/>
          <p:cNvGrpSpPr>
            <a:grpSpLocks noChangeAspect="1"/>
          </p:cNvGrpSpPr>
          <p:nvPr/>
        </p:nvGrpSpPr>
        <p:grpSpPr>
          <a:xfrm>
            <a:off x="11282222" y="3036825"/>
            <a:ext cx="573652" cy="570394"/>
            <a:chOff x="10498072" y="3228774"/>
            <a:chExt cx="742640" cy="738424"/>
          </a:xfrm>
        </p:grpSpPr>
        <p:pic>
          <p:nvPicPr>
            <p:cNvPr id="13" name="Immagine 12"/>
            <p:cNvPicPr>
              <a:picLocks noChangeAspect="1"/>
            </p:cNvPicPr>
            <p:nvPr/>
          </p:nvPicPr>
          <p:blipFill>
            <a:blip r:embed="rId3"/>
            <a:stretch>
              <a:fillRect/>
            </a:stretch>
          </p:blipFill>
          <p:spPr>
            <a:xfrm>
              <a:off x="10733112" y="3459598"/>
              <a:ext cx="507600" cy="507600"/>
            </a:xfrm>
            <a:prstGeom prst="rect">
              <a:avLst/>
            </a:prstGeom>
          </p:spPr>
        </p:pic>
        <p:pic>
          <p:nvPicPr>
            <p:cNvPr id="14" name="Immagine 13"/>
            <p:cNvPicPr>
              <a:picLocks noChangeAspect="1"/>
            </p:cNvPicPr>
            <p:nvPr/>
          </p:nvPicPr>
          <p:blipFill>
            <a:blip r:embed="rId4"/>
            <a:stretch>
              <a:fillRect/>
            </a:stretch>
          </p:blipFill>
          <p:spPr>
            <a:xfrm>
              <a:off x="10498072" y="3228774"/>
              <a:ext cx="507600" cy="487338"/>
            </a:xfrm>
            <a:prstGeom prst="rect">
              <a:avLst/>
            </a:prstGeom>
          </p:spPr>
        </p:pic>
      </p:grpSp>
      <p:grpSp>
        <p:nvGrpSpPr>
          <p:cNvPr id="15" name="Gruppo 14"/>
          <p:cNvGrpSpPr>
            <a:grpSpLocks noChangeAspect="1"/>
          </p:cNvGrpSpPr>
          <p:nvPr/>
        </p:nvGrpSpPr>
        <p:grpSpPr>
          <a:xfrm>
            <a:off x="11212483" y="5032376"/>
            <a:ext cx="713130" cy="627975"/>
            <a:chOff x="10492943" y="4923411"/>
            <a:chExt cx="923207" cy="812968"/>
          </a:xfrm>
        </p:grpSpPr>
        <p:pic>
          <p:nvPicPr>
            <p:cNvPr id="16" name="Immagin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35860" y="4956089"/>
              <a:ext cx="780290" cy="780290"/>
            </a:xfrm>
            <a:prstGeom prst="rect">
              <a:avLst/>
            </a:prstGeom>
          </p:spPr>
        </p:pic>
        <p:pic>
          <p:nvPicPr>
            <p:cNvPr id="17" name="Immagine 16"/>
            <p:cNvPicPr>
              <a:picLocks noChangeAspect="1"/>
            </p:cNvPicPr>
            <p:nvPr/>
          </p:nvPicPr>
          <p:blipFill>
            <a:blip r:embed="rId6"/>
            <a:stretch>
              <a:fillRect/>
            </a:stretch>
          </p:blipFill>
          <p:spPr>
            <a:xfrm>
              <a:off x="10492943" y="4923411"/>
              <a:ext cx="360000" cy="360000"/>
            </a:xfrm>
            <a:prstGeom prst="rect">
              <a:avLst/>
            </a:prstGeom>
          </p:spPr>
        </p:pic>
      </p:grpSp>
      <p:sp>
        <p:nvSpPr>
          <p:cNvPr id="18" name="Rettangolo 17"/>
          <p:cNvSpPr/>
          <p:nvPr/>
        </p:nvSpPr>
        <p:spPr bwMode="ltGray">
          <a:xfrm>
            <a:off x="173740" y="1886884"/>
            <a:ext cx="11805822" cy="756596"/>
          </a:xfrm>
          <a:prstGeom prst="rect">
            <a:avLst/>
          </a:prstGeom>
          <a:solidFill>
            <a:schemeClr val="bg1">
              <a:lumMod val="75000"/>
            </a:schemeClr>
          </a:solidFill>
          <a:ln>
            <a:solidFill>
              <a:srgbClr val="000000"/>
            </a:solidFill>
          </a:ln>
        </p:spPr>
        <p:style>
          <a:lnRef idx="1">
            <a:schemeClr val="dk1"/>
          </a:lnRef>
          <a:fillRef idx="2">
            <a:schemeClr val="dk1"/>
          </a:fillRef>
          <a:effectRef idx="1">
            <a:schemeClr val="dk1"/>
          </a:effectRef>
          <a:fontRef idx="minor">
            <a:schemeClr val="dk1"/>
          </a:fontRef>
        </p:style>
        <p:txBody>
          <a:bodyPr rtlCol="0" anchor="t"/>
          <a:lstStyle/>
          <a:p>
            <a:pPr marL="118872" lvl="0" defTabSz="914400">
              <a:spcAft>
                <a:spcPts val="600"/>
              </a:spcAft>
              <a:buClr>
                <a:srgbClr val="006699"/>
              </a:buClr>
              <a:buSzPct val="80000"/>
              <a:defRPr/>
            </a:pPr>
            <a:r>
              <a:rPr lang="it-IT" sz="2000" b="1" kern="0" dirty="0">
                <a:ln w="11430"/>
                <a:solidFill>
                  <a:schemeClr val="accent3"/>
                </a:solidFill>
                <a:cs typeface="Calibri"/>
              </a:rPr>
              <a:t>Utilizzo</a:t>
            </a:r>
          </a:p>
          <a:p>
            <a:pPr marL="118872" lvl="0" defTabSz="914400">
              <a:buClr>
                <a:srgbClr val="006699"/>
              </a:buClr>
              <a:buSzPct val="80000"/>
              <a:defRPr/>
            </a:pPr>
            <a:r>
              <a:rPr lang="it-IT" sz="1400" b="1" i="1" kern="0" dirty="0">
                <a:ln w="11430"/>
                <a:solidFill>
                  <a:schemeClr val="accent3"/>
                </a:solidFill>
                <a:cs typeface="Calibri"/>
              </a:rPr>
              <a:t>Pubblicare la CRL e i certificati delle CA</a:t>
            </a:r>
            <a:r>
              <a:rPr lang="it-IT" sz="1400" kern="0" dirty="0">
                <a:ln w="11430"/>
                <a:solidFill>
                  <a:schemeClr val="tx2"/>
                </a:solidFill>
                <a:cs typeface="Calibri"/>
              </a:rPr>
              <a:t> necessari nei casi in cui i certificati distribuiti non contengano la catena dei certificati</a:t>
            </a:r>
          </a:p>
        </p:txBody>
      </p:sp>
      <p:pic>
        <p:nvPicPr>
          <p:cNvPr id="19" name="Immagin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98474" y="1987321"/>
            <a:ext cx="541147" cy="541146"/>
          </a:xfrm>
          <a:prstGeom prst="rect">
            <a:avLst/>
          </a:prstGeom>
        </p:spPr>
      </p:pic>
    </p:spTree>
    <p:extLst>
      <p:ext uri="{BB962C8B-B14F-4D97-AF65-F5344CB8AC3E}">
        <p14:creationId xmlns:p14="http://schemas.microsoft.com/office/powerpoint/2010/main" val="1986587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Installazione e configurazione Server Web</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82" y="2934126"/>
            <a:ext cx="2997364" cy="928531"/>
          </a:xfrm>
          <a:prstGeom prst="rect">
            <a:avLst/>
          </a:prstGeom>
        </p:spPr>
      </p:pic>
    </p:spTree>
    <p:extLst>
      <p:ext uri="{BB962C8B-B14F-4D97-AF65-F5344CB8AC3E}">
        <p14:creationId xmlns:p14="http://schemas.microsoft.com/office/powerpoint/2010/main" val="37388230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Installazione </a:t>
            </a:r>
            <a:r>
              <a:rPr lang="it-IT" dirty="0" err="1"/>
              <a:t>Root</a:t>
            </a:r>
            <a:r>
              <a:rPr lang="it-IT" dirty="0"/>
              <a:t> CA Offline</a:t>
            </a:r>
          </a:p>
        </p:txBody>
      </p:sp>
      <p:sp>
        <p:nvSpPr>
          <p:cNvPr id="3" name="Rettangolo 2"/>
          <p:cNvSpPr/>
          <p:nvPr/>
        </p:nvSpPr>
        <p:spPr bwMode="ltGray">
          <a:xfrm>
            <a:off x="173740" y="3002965"/>
            <a:ext cx="11805823" cy="2649087"/>
          </a:xfrm>
          <a:prstGeom prst="rect">
            <a:avLst/>
          </a:prstGeom>
          <a:solidFill>
            <a:schemeClr val="bg1">
              <a:lumMod val="85000"/>
            </a:schemeClr>
          </a:solidFill>
          <a:ln w="6350" cap="flat" cmpd="sng" algn="ctr">
            <a:solidFill>
              <a:srgbClr val="000000"/>
            </a:solidFill>
            <a:prstDash val="solid"/>
            <a:miter lim="800000"/>
          </a:ln>
          <a:effectLst/>
        </p:spPr>
        <p:txBody>
          <a:bodyPr rIns="108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000" b="1" i="0" u="none" strike="noStrike" kern="0" cap="none" spc="0" normalizeH="0" baseline="0" noProof="0" dirty="0">
                <a:ln w="11430"/>
                <a:solidFill>
                  <a:schemeClr val="accent2"/>
                </a:solidFill>
                <a:effectLst/>
                <a:uLnTx/>
                <a:uFillTx/>
                <a:ea typeface="+mn-ea"/>
                <a:cs typeface="Calibri"/>
              </a:rPr>
              <a:t>Configurazione</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Impostazione del server in Workgroup</a:t>
            </a:r>
            <a:r>
              <a:rPr kumimoji="0" lang="it-IT" sz="1400" b="0" i="1" u="none" strike="noStrike" kern="0" cap="none" spc="0" normalizeH="0" baseline="0" noProof="0" dirty="0">
                <a:ln w="11430"/>
                <a:solidFill>
                  <a:schemeClr val="tx2"/>
                </a:solidFill>
                <a:effectLst/>
                <a:uLnTx/>
                <a:uFillTx/>
                <a:ea typeface="+mn-ea"/>
                <a:cs typeface="Calibri"/>
              </a:rPr>
              <a:t> </a:t>
            </a:r>
            <a:r>
              <a:rPr kumimoji="0" lang="it-IT" sz="1400" b="0" i="0" u="none" strike="noStrike" kern="0" cap="none" spc="0" normalizeH="0" baseline="0" noProof="0" dirty="0">
                <a:ln w="11430"/>
                <a:solidFill>
                  <a:schemeClr val="tx2"/>
                </a:solidFill>
                <a:effectLst/>
                <a:uLnTx/>
                <a:uFillTx/>
                <a:ea typeface="+mn-ea"/>
                <a:cs typeface="Calibri"/>
              </a:rPr>
              <a:t>e aggiunta del </a:t>
            </a:r>
            <a:r>
              <a:rPr kumimoji="0" lang="it-IT" sz="1400" b="1" i="1" u="none" strike="noStrike" kern="0" cap="none" spc="0" normalizeH="0" baseline="0" noProof="0" dirty="0">
                <a:ln w="11430"/>
                <a:solidFill>
                  <a:schemeClr val="accent2"/>
                </a:solidFill>
                <a:effectLst/>
                <a:uLnTx/>
                <a:uFillTx/>
                <a:ea typeface="+mn-ea"/>
                <a:cs typeface="Calibri"/>
              </a:rPr>
              <a:t>ruolo Active Directory Certificate Services</a:t>
            </a:r>
            <a:r>
              <a:rPr kumimoji="0" lang="it-IT" sz="1400" b="1" i="0" u="none" strike="noStrike" kern="0" cap="none" spc="0" normalizeH="0" baseline="0" noProof="0" dirty="0">
                <a:ln w="11430"/>
                <a:solidFill>
                  <a:schemeClr val="tx2"/>
                </a:solidFill>
                <a:effectLst/>
                <a:uLnTx/>
                <a:uFillTx/>
                <a:ea typeface="+mn-ea"/>
                <a:cs typeface="Calibri"/>
              </a:rPr>
              <a:t> </a:t>
            </a:r>
            <a:r>
              <a:rPr kumimoji="0" lang="it-IT" sz="1400" b="0" i="0" u="none" strike="noStrike" kern="0" cap="none" spc="0" normalizeH="0" baseline="0" noProof="0" dirty="0">
                <a:ln w="11430"/>
                <a:solidFill>
                  <a:schemeClr val="tx2"/>
                </a:solidFill>
                <a:effectLst/>
                <a:uLnTx/>
                <a:uFillTx/>
                <a:ea typeface="+mn-ea"/>
                <a:cs typeface="Calibri"/>
              </a:rPr>
              <a:t>selezionando il </a:t>
            </a:r>
            <a:r>
              <a:rPr kumimoji="0" lang="it-IT" sz="1400" b="1" i="1" u="none" strike="noStrike" kern="0" cap="none" spc="0" normalizeH="0" baseline="0" noProof="0" dirty="0">
                <a:ln w="11430"/>
                <a:solidFill>
                  <a:schemeClr val="accent2"/>
                </a:solidFill>
                <a:effectLst/>
                <a:uLnTx/>
                <a:uFillTx/>
                <a:ea typeface="+mn-ea"/>
                <a:cs typeface="Calibri"/>
              </a:rPr>
              <a:t>servizio </a:t>
            </a:r>
            <a:r>
              <a:rPr kumimoji="0" lang="it-IT" sz="1400" b="1" i="1" u="none" strike="noStrike" kern="0" cap="none" spc="0" normalizeH="0" baseline="0" noProof="0" dirty="0" err="1">
                <a:ln w="11430"/>
                <a:solidFill>
                  <a:schemeClr val="accent2"/>
                </a:solidFill>
                <a:effectLst/>
                <a:uLnTx/>
                <a:uFillTx/>
                <a:ea typeface="+mn-ea"/>
                <a:cs typeface="Calibri"/>
              </a:rPr>
              <a:t>Certification</a:t>
            </a:r>
            <a:r>
              <a:rPr kumimoji="0" lang="it-IT" sz="1400" b="1" i="1" u="none" strike="noStrike" kern="0" cap="none" spc="0" normalizeH="0" baseline="0" noProof="0" dirty="0">
                <a:ln w="11430"/>
                <a:solidFill>
                  <a:schemeClr val="accent2"/>
                </a:solidFill>
                <a:effectLst/>
                <a:uLnTx/>
                <a:uFillTx/>
                <a:ea typeface="+mn-ea"/>
                <a:cs typeface="Calibri"/>
              </a:rPr>
              <a:t> Autority</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Configurazione della </a:t>
            </a:r>
            <a:r>
              <a:rPr kumimoji="0" lang="it-IT" sz="1400" b="1" i="1" u="none" strike="noStrike" kern="0" cap="none" spc="0" normalizeH="0" baseline="0" noProof="0" dirty="0">
                <a:ln w="11430"/>
                <a:solidFill>
                  <a:schemeClr val="accent2"/>
                </a:solidFill>
                <a:effectLst/>
                <a:uLnTx/>
                <a:uFillTx/>
                <a:ea typeface="+mn-ea"/>
                <a:cs typeface="Calibri"/>
              </a:rPr>
              <a:t>CA di tipo </a:t>
            </a:r>
            <a:r>
              <a:rPr kumimoji="0" lang="it-IT" sz="1400" b="1" i="1" u="none" strike="noStrike" kern="0" cap="none" spc="0" normalizeH="0" baseline="0" noProof="0" dirty="0" err="1">
                <a:ln w="11430"/>
                <a:solidFill>
                  <a:schemeClr val="accent2"/>
                </a:solidFill>
                <a:effectLst/>
                <a:uLnTx/>
                <a:uFillTx/>
                <a:ea typeface="+mn-ea"/>
                <a:cs typeface="Calibri"/>
              </a:rPr>
              <a:t>Root</a:t>
            </a:r>
            <a:r>
              <a:rPr kumimoji="0" lang="it-IT" sz="1400" b="1" i="0" u="none" strike="noStrike" kern="0" cap="none" spc="0" normalizeH="0" baseline="0" noProof="0" dirty="0">
                <a:ln w="11430"/>
                <a:solidFill>
                  <a:schemeClr val="tx2"/>
                </a:solidFill>
                <a:effectLst/>
                <a:uLnTx/>
                <a:uFillTx/>
                <a:ea typeface="+mn-ea"/>
                <a:cs typeface="Calibri"/>
              </a:rPr>
              <a:t> </a:t>
            </a:r>
            <a:r>
              <a:rPr kumimoji="0" lang="it-IT" sz="1400" b="0" i="0" u="none" strike="noStrike" kern="0" cap="none" spc="0" normalizeH="0" baseline="0" noProof="0" dirty="0" err="1">
                <a:ln w="11430"/>
                <a:solidFill>
                  <a:schemeClr val="tx2"/>
                </a:solidFill>
                <a:effectLst/>
                <a:uLnTx/>
                <a:uFillTx/>
                <a:ea typeface="+mn-ea"/>
                <a:cs typeface="Calibri"/>
              </a:rPr>
              <a:t>specificado</a:t>
            </a:r>
            <a:r>
              <a:rPr kumimoji="0" lang="it-IT" sz="1400" b="0" i="0" u="none" strike="noStrike" kern="0" cap="none" spc="0" normalizeH="0" baseline="0" noProof="0" dirty="0">
                <a:ln w="11430"/>
                <a:solidFill>
                  <a:schemeClr val="tx2"/>
                </a:solidFill>
                <a:effectLst/>
                <a:uLnTx/>
                <a:uFillTx/>
                <a:ea typeface="+mn-ea"/>
                <a:cs typeface="Calibri"/>
              </a:rPr>
              <a:t> </a:t>
            </a:r>
            <a:r>
              <a:rPr kumimoji="0" lang="it-IT" sz="1400" b="1" i="1" u="none" strike="noStrike" kern="0" cap="none" spc="0" normalizeH="0" baseline="0" noProof="0" dirty="0" smtClean="0">
                <a:ln w="11430"/>
                <a:solidFill>
                  <a:schemeClr val="accent2"/>
                </a:solidFill>
                <a:effectLst/>
                <a:uLnTx/>
                <a:uFillTx/>
                <a:ea typeface="+mn-ea"/>
                <a:cs typeface="Calibri"/>
              </a:rPr>
              <a:t>impostazioni </a:t>
            </a:r>
            <a:r>
              <a:rPr kumimoji="0" lang="it-IT" sz="1400" b="1" i="1" u="none" strike="noStrike" kern="0" cap="none" spc="0" normalizeH="0" baseline="0" noProof="0" dirty="0">
                <a:ln w="11430"/>
                <a:solidFill>
                  <a:schemeClr val="accent2"/>
                </a:solidFill>
                <a:effectLst/>
                <a:uLnTx/>
                <a:uFillTx/>
                <a:ea typeface="+mn-ea"/>
                <a:cs typeface="Calibri"/>
              </a:rPr>
              <a:t>per la creazione della chiave privata che garantiscano il maggior livello di sicurezza</a:t>
            </a:r>
            <a:r>
              <a:rPr kumimoji="0" lang="it-IT" sz="1400" b="0" i="0" u="none" strike="noStrike" kern="0" cap="none" spc="0" normalizeH="0" baseline="0" noProof="0" dirty="0">
                <a:ln w="11430"/>
                <a:solidFill>
                  <a:prstClr val="black"/>
                </a:solidFill>
                <a:effectLst/>
                <a:uLnTx/>
                <a:uFillTx/>
                <a:ea typeface="+mn-ea"/>
                <a:cs typeface="Calibri"/>
              </a:rPr>
              <a:t> </a:t>
            </a:r>
            <a:r>
              <a:rPr kumimoji="0" lang="it-IT" sz="1400" b="0" i="0" u="none" strike="noStrike" kern="0" cap="none" spc="0" normalizeH="0" baseline="0" noProof="0" dirty="0">
                <a:ln w="11430"/>
                <a:solidFill>
                  <a:schemeClr val="tx2"/>
                </a:solidFill>
                <a:effectLst/>
                <a:uLnTx/>
                <a:uFillTx/>
                <a:ea typeface="+mn-ea"/>
                <a:cs typeface="Calibri"/>
              </a:rPr>
              <a:t>implementabile nell’infrastruttura informatica (</a:t>
            </a:r>
            <a:r>
              <a:rPr kumimoji="0" lang="it-IT" sz="1400" b="0" i="0" u="none" strike="noStrike" kern="0" cap="none" spc="0" normalizeH="0" baseline="0" noProof="0" dirty="0" err="1">
                <a:ln w="11430"/>
                <a:solidFill>
                  <a:schemeClr val="tx2"/>
                </a:solidFill>
                <a:effectLst/>
                <a:uLnTx/>
                <a:uFillTx/>
                <a:ea typeface="+mn-ea"/>
                <a:cs typeface="Calibri"/>
              </a:rPr>
              <a:t>xes</a:t>
            </a:r>
            <a:r>
              <a:rPr kumimoji="0" lang="it-IT" sz="1400" b="0" i="0" u="none" strike="noStrike" kern="0" cap="none" spc="0" normalizeH="0" baseline="0" noProof="0" dirty="0">
                <a:ln w="11430"/>
                <a:solidFill>
                  <a:schemeClr val="tx2"/>
                </a:solidFill>
                <a:effectLst/>
                <a:uLnTx/>
                <a:uFillTx/>
                <a:ea typeface="+mn-ea"/>
                <a:cs typeface="Calibri"/>
              </a:rPr>
              <a:t>: lunghezza chiave 4096 e Algoritmo </a:t>
            </a:r>
            <a:r>
              <a:rPr kumimoji="0" lang="it-IT" sz="1400" b="0" i="0" u="none" strike="noStrike" kern="0" cap="none" spc="0" normalizeH="0" baseline="0" noProof="0" dirty="0" err="1">
                <a:ln w="11430"/>
                <a:solidFill>
                  <a:schemeClr val="tx2"/>
                </a:solidFill>
                <a:effectLst/>
                <a:uLnTx/>
                <a:uFillTx/>
                <a:ea typeface="+mn-ea"/>
                <a:cs typeface="Calibri"/>
              </a:rPr>
              <a:t>hash</a:t>
            </a:r>
            <a:r>
              <a:rPr kumimoji="0" lang="it-IT" sz="1400" b="0" i="0" u="none" strike="noStrike" kern="0" cap="none" spc="0" normalizeH="0" baseline="0" noProof="0" dirty="0">
                <a:ln w="11430"/>
                <a:solidFill>
                  <a:schemeClr val="tx2"/>
                </a:solidFill>
                <a:effectLst/>
                <a:uLnTx/>
                <a:uFillTx/>
                <a:ea typeface="+mn-ea"/>
                <a:cs typeface="Calibri"/>
              </a:rPr>
              <a:t> per firma certificati SHA512) con validità congrua al rischio di compromissione per brute force (</a:t>
            </a:r>
            <a:r>
              <a:rPr kumimoji="0" lang="it-IT" sz="1400" b="0" i="0" u="none" strike="noStrike" kern="0" cap="none" spc="0" normalizeH="0" baseline="0" noProof="0" dirty="0" err="1">
                <a:ln w="11430"/>
                <a:solidFill>
                  <a:schemeClr val="tx2"/>
                </a:solidFill>
                <a:effectLst/>
                <a:uLnTx/>
                <a:uFillTx/>
                <a:ea typeface="+mn-ea"/>
                <a:cs typeface="Calibri"/>
              </a:rPr>
              <a:t>xes</a:t>
            </a:r>
            <a:r>
              <a:rPr kumimoji="0" lang="it-IT" sz="1400" b="0" i="0" u="none" strike="noStrike" kern="0" cap="none" spc="0" normalizeH="0" baseline="0" noProof="0" dirty="0">
                <a:ln w="11430"/>
                <a:solidFill>
                  <a:schemeClr val="tx2"/>
                </a:solidFill>
                <a:effectLst/>
                <a:uLnTx/>
                <a:uFillTx/>
                <a:ea typeface="+mn-ea"/>
                <a:cs typeface="Calibri"/>
              </a:rPr>
              <a:t> 20 anni)</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Per sicurezza </a:t>
            </a:r>
            <a:r>
              <a:rPr kumimoji="0" lang="it-IT" sz="1400" b="1" i="1" u="none" strike="noStrike" kern="0" cap="none" spc="0" normalizeH="0" baseline="0" noProof="0" dirty="0">
                <a:ln w="11430"/>
                <a:solidFill>
                  <a:schemeClr val="accent2"/>
                </a:solidFill>
                <a:effectLst/>
                <a:uLnTx/>
                <a:uFillTx/>
                <a:ea typeface="+mn-ea"/>
                <a:cs typeface="Calibri"/>
              </a:rPr>
              <a:t>il nome della CA non deve fare riferimento all’</a:t>
            </a:r>
            <a:r>
              <a:rPr kumimoji="0" lang="it-IT" sz="1400" b="1" i="1" u="none" strike="noStrike" kern="0" cap="none" spc="0" normalizeH="0" baseline="0" noProof="0" dirty="0" err="1">
                <a:ln w="11430"/>
                <a:solidFill>
                  <a:schemeClr val="accent2"/>
                </a:solidFill>
                <a:effectLst/>
                <a:uLnTx/>
                <a:uFillTx/>
                <a:ea typeface="+mn-ea"/>
                <a:cs typeface="Calibri"/>
              </a:rPr>
              <a:t>hostname</a:t>
            </a:r>
            <a:r>
              <a:rPr kumimoji="0" lang="it-IT" sz="1400" b="0" i="1" u="none" strike="noStrike" kern="0" cap="none" spc="0" normalizeH="0" baseline="0" noProof="0" dirty="0">
                <a:ln w="11430"/>
                <a:solidFill>
                  <a:schemeClr val="tx2"/>
                </a:solidFill>
                <a:effectLst/>
                <a:uLnTx/>
                <a:uFillTx/>
                <a:ea typeface="+mn-ea"/>
                <a:cs typeface="Calibri"/>
              </a:rPr>
              <a:t> e il </a:t>
            </a:r>
            <a:r>
              <a:rPr kumimoji="0" lang="it-IT" sz="1400" b="1" i="1" u="none" strike="noStrike" kern="0" cap="none" spc="0" normalizeH="0" baseline="0" noProof="0" dirty="0">
                <a:ln w="11430"/>
                <a:solidFill>
                  <a:schemeClr val="accent2"/>
                </a:solidFill>
                <a:effectLst/>
                <a:uLnTx/>
                <a:uFillTx/>
                <a:ea typeface="+mn-ea"/>
                <a:cs typeface="Calibri"/>
              </a:rPr>
              <a:t>database dei certificati risiederà in un disco separato</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Configurazione Estensioni per impostare i CRL</a:t>
            </a:r>
            <a:r>
              <a:rPr kumimoji="0" lang="it-IT" sz="1400" b="0" i="0" u="none" strike="noStrike" kern="0" cap="none" spc="0" normalizeH="0" baseline="0" noProof="0" dirty="0">
                <a:ln w="11430"/>
                <a:solidFill>
                  <a:schemeClr val="tx2"/>
                </a:solidFill>
                <a:effectLst/>
                <a:uLnTx/>
                <a:uFillTx/>
                <a:ea typeface="+mn-ea"/>
                <a:cs typeface="Calibri"/>
              </a:rPr>
              <a:t> (Certificate </a:t>
            </a:r>
            <a:r>
              <a:rPr kumimoji="0" lang="it-IT" sz="1400" b="0" i="0" u="none" strike="noStrike" kern="0" cap="none" spc="0" normalizeH="0" baseline="0" noProof="0" dirty="0" err="1">
                <a:ln w="11430"/>
                <a:solidFill>
                  <a:schemeClr val="tx2"/>
                </a:solidFill>
                <a:effectLst/>
                <a:uLnTx/>
                <a:uFillTx/>
                <a:ea typeface="+mn-ea"/>
                <a:cs typeface="Calibri"/>
              </a:rPr>
              <a:t>Revocation</a:t>
            </a:r>
            <a:r>
              <a:rPr kumimoji="0" lang="it-IT" sz="1400" b="0" i="0" u="none" strike="noStrike" kern="0" cap="none" spc="0" normalizeH="0" baseline="0" noProof="0" dirty="0">
                <a:ln w="11430"/>
                <a:solidFill>
                  <a:schemeClr val="tx2"/>
                </a:solidFill>
                <a:effectLst/>
                <a:uLnTx/>
                <a:uFillTx/>
                <a:ea typeface="+mn-ea"/>
                <a:cs typeface="Calibri"/>
              </a:rPr>
              <a:t> List) </a:t>
            </a:r>
            <a:r>
              <a:rPr kumimoji="0" lang="it-IT" sz="1400" b="1" i="1" u="none" strike="noStrike" kern="0" cap="none" spc="0" normalizeH="0" baseline="0" noProof="0" dirty="0">
                <a:ln w="11430"/>
                <a:solidFill>
                  <a:schemeClr val="accent2"/>
                </a:solidFill>
                <a:effectLst/>
                <a:uLnTx/>
                <a:uFillTx/>
                <a:ea typeface="+mn-ea"/>
                <a:cs typeface="Calibri"/>
              </a:rPr>
              <a:t>Distribution </a:t>
            </a:r>
            <a:r>
              <a:rPr kumimoji="0" lang="it-IT" sz="1400" b="1" i="1" u="none" strike="noStrike" kern="0" cap="none" spc="0" normalizeH="0" baseline="0" noProof="0" dirty="0" err="1">
                <a:ln w="11430"/>
                <a:solidFill>
                  <a:schemeClr val="accent2"/>
                </a:solidFill>
                <a:effectLst/>
                <a:uLnTx/>
                <a:uFillTx/>
                <a:ea typeface="+mn-ea"/>
                <a:cs typeface="Calibri"/>
              </a:rPr>
              <a:t>Points</a:t>
            </a:r>
            <a:r>
              <a:rPr kumimoji="0" lang="it-IT" sz="1400" b="0" i="0" u="none" strike="noStrike" kern="0" cap="none" spc="0" normalizeH="0" baseline="0" noProof="0" dirty="0">
                <a:ln w="11430"/>
                <a:solidFill>
                  <a:schemeClr val="tx2"/>
                </a:solidFill>
                <a:effectLst/>
                <a:uLnTx/>
                <a:uFillTx/>
                <a:ea typeface="+mn-ea"/>
                <a:cs typeface="Calibri"/>
              </a:rPr>
              <a:t> (CDP) che </a:t>
            </a:r>
            <a:r>
              <a:rPr kumimoji="0" lang="it-IT" sz="1400" b="1" i="1" u="none" strike="noStrike" kern="0" cap="none" spc="0" normalizeH="0" baseline="0" noProof="0" dirty="0">
                <a:ln w="11430"/>
                <a:solidFill>
                  <a:schemeClr val="accent2"/>
                </a:solidFill>
                <a:effectLst/>
                <a:uLnTx/>
                <a:uFillTx/>
                <a:ea typeface="+mn-ea"/>
                <a:cs typeface="Calibri"/>
              </a:rPr>
              <a:t>indicano ai client dove trovare le CRL aggiornate firmate dalla CA</a:t>
            </a:r>
            <a:r>
              <a:rPr kumimoji="0" lang="it-IT" sz="1400" b="0" i="0" u="none" strike="noStrike" kern="0" cap="none" spc="0" normalizeH="0" baseline="0" noProof="0" dirty="0">
                <a:ln w="11430"/>
                <a:solidFill>
                  <a:schemeClr val="tx2"/>
                </a:solidFill>
                <a:effectLst/>
                <a:uLnTx/>
                <a:uFillTx/>
                <a:ea typeface="+mn-ea"/>
                <a:cs typeface="Calibri"/>
              </a:rPr>
              <a:t>, tali informazioni sono anche inserite nei certificati generati</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Configurazione Estensioni per impostare gli Access Information Access</a:t>
            </a:r>
            <a:r>
              <a:rPr kumimoji="0" lang="it-IT" sz="1400" b="0" i="0" u="none" strike="noStrike" kern="0" cap="none" spc="0" normalizeH="0" baseline="0" noProof="0" dirty="0">
                <a:ln w="11430"/>
                <a:solidFill>
                  <a:schemeClr val="tx2"/>
                </a:solidFill>
                <a:effectLst/>
                <a:uLnTx/>
                <a:uFillTx/>
                <a:ea typeface="+mn-ea"/>
                <a:cs typeface="Calibri"/>
              </a:rPr>
              <a:t> (AIA) </a:t>
            </a:r>
            <a:r>
              <a:rPr kumimoji="0" lang="it-IT" sz="1400" b="1" i="1" u="none" strike="noStrike" kern="0" cap="none" spc="0" normalizeH="0" baseline="0" noProof="0" dirty="0">
                <a:ln w="11430"/>
                <a:solidFill>
                  <a:schemeClr val="accent2"/>
                </a:solidFill>
                <a:effectLst/>
                <a:uLnTx/>
                <a:uFillTx/>
                <a:ea typeface="+mn-ea"/>
                <a:cs typeface="Calibri"/>
              </a:rPr>
              <a:t>Distribution </a:t>
            </a:r>
            <a:r>
              <a:rPr kumimoji="0" lang="it-IT" sz="1400" b="1" i="1" u="none" strike="noStrike" kern="0" cap="none" spc="0" normalizeH="0" baseline="0" noProof="0" dirty="0" err="1">
                <a:ln w="11430"/>
                <a:solidFill>
                  <a:schemeClr val="accent2"/>
                </a:solidFill>
                <a:effectLst/>
                <a:uLnTx/>
                <a:uFillTx/>
                <a:ea typeface="+mn-ea"/>
                <a:cs typeface="Calibri"/>
              </a:rPr>
              <a:t>Points</a:t>
            </a:r>
            <a:r>
              <a:rPr kumimoji="0" lang="it-IT" sz="1400" b="0" i="0" u="none" strike="noStrike" kern="0" cap="none" spc="0" normalizeH="0" baseline="0" noProof="0" dirty="0">
                <a:ln w="11430"/>
                <a:solidFill>
                  <a:schemeClr val="tx2"/>
                </a:solidFill>
                <a:effectLst/>
                <a:uLnTx/>
                <a:uFillTx/>
                <a:ea typeface="+mn-ea"/>
                <a:cs typeface="Calibri"/>
              </a:rPr>
              <a:t> (CDP) che </a:t>
            </a:r>
            <a:r>
              <a:rPr kumimoji="0" lang="it-IT" sz="1400" b="1" i="1" u="none" strike="noStrike" kern="0" cap="none" spc="0" normalizeH="0" baseline="0" noProof="0" dirty="0">
                <a:ln w="11430"/>
                <a:solidFill>
                  <a:schemeClr val="accent2"/>
                </a:solidFill>
                <a:effectLst/>
                <a:uLnTx/>
                <a:uFillTx/>
                <a:ea typeface="+mn-ea"/>
                <a:cs typeface="Calibri"/>
              </a:rPr>
              <a:t>indicano ai client dove trovare le CRL aggiornate firmate dalla CA</a:t>
            </a:r>
            <a:r>
              <a:rPr kumimoji="0" lang="it-IT" sz="1400" b="0" i="0" u="none" strike="noStrike" kern="0" cap="none" spc="0" normalizeH="0" baseline="0" noProof="0" dirty="0">
                <a:ln w="11430"/>
                <a:solidFill>
                  <a:schemeClr val="tx2"/>
                </a:solidFill>
                <a:effectLst/>
                <a:uLnTx/>
                <a:uFillTx/>
                <a:ea typeface="+mn-ea"/>
                <a:cs typeface="Calibri"/>
              </a:rPr>
              <a:t>, tali informazioni sono anche inserite nei certificati generati</a:t>
            </a:r>
          </a:p>
        </p:txBody>
      </p:sp>
      <p:sp>
        <p:nvSpPr>
          <p:cNvPr id="4" name="Rettangolo 3"/>
          <p:cNvSpPr/>
          <p:nvPr/>
        </p:nvSpPr>
        <p:spPr>
          <a:xfrm>
            <a:off x="2789289" y="5656229"/>
            <a:ext cx="9190273" cy="184666"/>
          </a:xfrm>
          <a:prstGeom prst="rect">
            <a:avLst/>
          </a:prstGeom>
        </p:spPr>
        <p:txBody>
          <a:bodyPr wrap="none" lIns="0" tIns="0" rIns="0" bIns="0">
            <a:spAutoFit/>
          </a:bodyPr>
          <a:lstStyle/>
          <a:p>
            <a:pPr algn="r" defTabSz="457200"/>
            <a:r>
              <a:rPr lang="it-IT" sz="1200" dirty="0">
                <a:solidFill>
                  <a:prstClr val="black"/>
                </a:solidFill>
                <a:hlinkClick r:id="rId2"/>
              </a:rPr>
              <a:t>https://</a:t>
            </a:r>
            <a:r>
              <a:rPr lang="it-IT" sz="1200" dirty="0" smtClean="0">
                <a:solidFill>
                  <a:prstClr val="black"/>
                </a:solidFill>
                <a:hlinkClick r:id="rId2"/>
              </a:rPr>
              <a:t>www.ictpower.it/sistemi-operativi/deploy-pki-in-windows-server-2016-parte-2-installazione-e-configurazione-di-una-root-ca-offline.htm</a:t>
            </a:r>
            <a:endParaRPr lang="it-IT" sz="1200" dirty="0">
              <a:solidFill>
                <a:prstClr val="black"/>
              </a:solidFill>
            </a:endParaRPr>
          </a:p>
        </p:txBody>
      </p:sp>
      <p:sp>
        <p:nvSpPr>
          <p:cNvPr id="5" name="Rettangolo 4"/>
          <p:cNvSpPr/>
          <p:nvPr/>
        </p:nvSpPr>
        <p:spPr bwMode="ltGray">
          <a:xfrm>
            <a:off x="173740" y="1674726"/>
            <a:ext cx="11805822" cy="1332794"/>
          </a:xfrm>
          <a:prstGeom prst="rect">
            <a:avLst/>
          </a:prstGeom>
          <a:solidFill>
            <a:schemeClr val="bg1">
              <a:lumMod val="75000"/>
            </a:schemeClr>
          </a:solidFill>
          <a:ln w="6350" cap="flat" cmpd="sng" algn="ctr">
            <a:solidFill>
              <a:srgbClr val="000000"/>
            </a:solidFill>
            <a:prstDash val="solid"/>
            <a:miter lim="800000"/>
          </a:ln>
          <a:effectLst/>
        </p:spPr>
        <p:txBody>
          <a:bodyPr rIns="1080000" rtlCol="0" anchor="t"/>
          <a:lstStyle/>
          <a:p>
            <a:pPr marL="118872" marR="0" lvl="0" indent="0" defTabSz="914400" eaLnBrk="1" fontAlgn="auto" latinLnBrk="0" hangingPunct="1">
              <a:lnSpc>
                <a:spcPct val="100000"/>
              </a:lnSpc>
              <a:spcBef>
                <a:spcPts val="0"/>
              </a:spcBef>
              <a:spcAft>
                <a:spcPts val="600"/>
              </a:spcAft>
              <a:buClr>
                <a:srgbClr val="006699"/>
              </a:buClr>
              <a:buSzPct val="80000"/>
              <a:buFontTx/>
              <a:buNone/>
              <a:tabLst/>
              <a:defRPr/>
            </a:pPr>
            <a:r>
              <a:rPr kumimoji="0" lang="it-IT" sz="2000" b="1" i="0" u="none" strike="noStrike" kern="0" cap="none" spc="0" normalizeH="0" baseline="0" noProof="0" dirty="0">
                <a:ln w="11430"/>
                <a:solidFill>
                  <a:schemeClr val="accent3"/>
                </a:solidFill>
                <a:effectLst/>
                <a:uLnTx/>
                <a:uFillTx/>
                <a:ea typeface="+mn-ea"/>
                <a:cs typeface="Calibri"/>
              </a:rPr>
              <a:t>Architettura</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3"/>
                </a:solidFill>
                <a:effectLst/>
                <a:uLnTx/>
                <a:uFillTx/>
                <a:ea typeface="+mn-ea"/>
                <a:cs typeface="Calibri"/>
              </a:rPr>
              <a:t>Mantenuta offline</a:t>
            </a:r>
            <a:r>
              <a:rPr kumimoji="0" lang="it-IT" sz="1400" b="0" i="0" u="none" strike="noStrike" kern="0" cap="none" spc="0" normalizeH="0" baseline="0" noProof="0" dirty="0">
                <a:ln w="11430"/>
                <a:solidFill>
                  <a:schemeClr val="tx2"/>
                </a:solidFill>
                <a:effectLst/>
                <a:uLnTx/>
                <a:uFillTx/>
                <a:ea typeface="+mn-ea"/>
                <a:cs typeface="Calibri"/>
              </a:rPr>
              <a:t>, quindi è </a:t>
            </a:r>
            <a:r>
              <a:rPr kumimoji="0" lang="it-IT" sz="1400" b="1" i="1" u="none" strike="noStrike" kern="0" cap="none" spc="0" normalizeH="0" baseline="0" noProof="0" dirty="0">
                <a:ln w="11430"/>
                <a:solidFill>
                  <a:schemeClr val="accent3"/>
                </a:solidFill>
                <a:effectLst/>
                <a:uLnTx/>
                <a:uFillTx/>
                <a:ea typeface="+mn-ea"/>
                <a:cs typeface="Calibri"/>
              </a:rPr>
              <a:t>preferibile che non sia integrata in Active Directory</a:t>
            </a:r>
            <a:r>
              <a:rPr kumimoji="0" lang="it-IT" sz="1400" b="0" i="0" u="none" strike="noStrike" kern="0" cap="none" spc="0" normalizeH="0" baseline="0" noProof="0" dirty="0">
                <a:ln w="11430"/>
                <a:solidFill>
                  <a:schemeClr val="tx2"/>
                </a:solidFill>
                <a:effectLst/>
                <a:uLnTx/>
                <a:uFillTx/>
                <a:ea typeface="+mn-ea"/>
                <a:cs typeface="Calibri"/>
              </a:rPr>
              <a:t> e quindi dovrà essere </a:t>
            </a:r>
            <a:r>
              <a:rPr kumimoji="0" lang="it-IT" sz="1400" b="1" i="1" u="none" strike="noStrike" kern="0" cap="none" spc="0" normalizeH="0" baseline="0" noProof="0" dirty="0">
                <a:ln w="11430"/>
                <a:solidFill>
                  <a:schemeClr val="accent3"/>
                </a:solidFill>
                <a:effectLst/>
                <a:uLnTx/>
                <a:uFillTx/>
                <a:ea typeface="+mn-ea"/>
                <a:cs typeface="Calibri"/>
              </a:rPr>
              <a:t>Stand-alone</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3"/>
                </a:solidFill>
                <a:effectLst/>
                <a:uLnTx/>
                <a:uFillTx/>
                <a:ea typeface="+mn-ea"/>
                <a:cs typeface="Calibri"/>
              </a:rPr>
              <a:t>Per sicurezza non dovrebbe essere connessa alla rete</a:t>
            </a:r>
            <a:r>
              <a:rPr kumimoji="0" lang="it-IT" sz="1400" b="0" i="0" u="none" strike="noStrike" kern="0" cap="none" spc="0" normalizeH="0" baseline="0" noProof="0" dirty="0">
                <a:ln w="11430"/>
                <a:solidFill>
                  <a:schemeClr val="accent3"/>
                </a:solidFill>
                <a:effectLst/>
                <a:uLnTx/>
                <a:uFillTx/>
                <a:ea typeface="+mn-ea"/>
                <a:cs typeface="Calibri"/>
              </a:rPr>
              <a:t> </a:t>
            </a:r>
            <a:r>
              <a:rPr kumimoji="0" lang="it-IT" sz="1400" b="0" i="0" u="none" strike="noStrike" kern="0" cap="none" spc="0" normalizeH="0" baseline="0" noProof="0" dirty="0">
                <a:ln w="11430"/>
                <a:solidFill>
                  <a:schemeClr val="tx2"/>
                </a:solidFill>
                <a:effectLst/>
                <a:uLnTx/>
                <a:uFillTx/>
                <a:ea typeface="+mn-ea"/>
                <a:cs typeface="Calibri"/>
              </a:rPr>
              <a:t>neppure quando viene avviata saltuariamente per installare gli aggiornamenti automatici, ma attestata su una rete separata che consenta la comunicazione con l’infrastruttura solo per permettere l’aggiornamento della CRL e del certificato della CA sul server web</a:t>
            </a:r>
          </a:p>
        </p:txBody>
      </p:sp>
      <p:grpSp>
        <p:nvGrpSpPr>
          <p:cNvPr id="6" name="Gruppo 5"/>
          <p:cNvGrpSpPr>
            <a:grpSpLocks noChangeAspect="1"/>
          </p:cNvGrpSpPr>
          <p:nvPr/>
        </p:nvGrpSpPr>
        <p:grpSpPr>
          <a:xfrm>
            <a:off x="10897456" y="1965541"/>
            <a:ext cx="974586" cy="746609"/>
            <a:chOff x="10347141" y="1989411"/>
            <a:chExt cx="1412444" cy="1082042"/>
          </a:xfrm>
        </p:grpSpPr>
        <p:pic>
          <p:nvPicPr>
            <p:cNvPr id="7" name="Immagin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7141" y="1989411"/>
              <a:ext cx="780290" cy="780290"/>
            </a:xfrm>
            <a:prstGeom prst="rect">
              <a:avLst/>
            </a:prstGeom>
          </p:spPr>
        </p:pic>
        <p:pic>
          <p:nvPicPr>
            <p:cNvPr id="8" name="Immagin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9295" y="2291163"/>
              <a:ext cx="780290" cy="780290"/>
            </a:xfrm>
            <a:prstGeom prst="rect">
              <a:avLst/>
            </a:prstGeom>
          </p:spPr>
        </p:pic>
      </p:grpSp>
      <p:grpSp>
        <p:nvGrpSpPr>
          <p:cNvPr id="9" name="Gruppo 8"/>
          <p:cNvGrpSpPr/>
          <p:nvPr/>
        </p:nvGrpSpPr>
        <p:grpSpPr>
          <a:xfrm>
            <a:off x="10876414" y="3184229"/>
            <a:ext cx="1016671" cy="746609"/>
            <a:chOff x="10934401" y="3727802"/>
            <a:chExt cx="1016671" cy="746609"/>
          </a:xfrm>
        </p:grpSpPr>
        <p:pic>
          <p:nvPicPr>
            <p:cNvPr id="10" name="Immagin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6486" y="3727802"/>
              <a:ext cx="538400" cy="538400"/>
            </a:xfrm>
            <a:prstGeom prst="rect">
              <a:avLst/>
            </a:prstGeom>
          </p:spPr>
        </p:pic>
        <p:pic>
          <p:nvPicPr>
            <p:cNvPr id="11" name="Immagin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2672" y="3936011"/>
              <a:ext cx="538400" cy="538400"/>
            </a:xfrm>
            <a:prstGeom prst="rect">
              <a:avLst/>
            </a:prstGeom>
          </p:spPr>
        </p:pic>
        <p:pic>
          <p:nvPicPr>
            <p:cNvPr id="12" name="Immagine 11"/>
            <p:cNvPicPr>
              <a:picLocks noChangeAspect="1"/>
            </p:cNvPicPr>
            <p:nvPr/>
          </p:nvPicPr>
          <p:blipFill>
            <a:blip r:embed="rId5"/>
            <a:stretch>
              <a:fillRect/>
            </a:stretch>
          </p:blipFill>
          <p:spPr>
            <a:xfrm>
              <a:off x="10934401" y="3727802"/>
              <a:ext cx="278082" cy="278081"/>
            </a:xfrm>
            <a:prstGeom prst="rect">
              <a:avLst/>
            </a:prstGeom>
          </p:spPr>
        </p:pic>
      </p:grpSp>
      <p:grpSp>
        <p:nvGrpSpPr>
          <p:cNvPr id="13" name="Gruppo 12"/>
          <p:cNvGrpSpPr/>
          <p:nvPr/>
        </p:nvGrpSpPr>
        <p:grpSpPr>
          <a:xfrm>
            <a:off x="11035136" y="3903979"/>
            <a:ext cx="699226" cy="538400"/>
            <a:chOff x="11203247" y="4623376"/>
            <a:chExt cx="699226" cy="538400"/>
          </a:xfrm>
        </p:grpSpPr>
        <p:pic>
          <p:nvPicPr>
            <p:cNvPr id="14" name="Immagin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64073" y="4623376"/>
              <a:ext cx="538400" cy="538400"/>
            </a:xfrm>
            <a:prstGeom prst="rect">
              <a:avLst/>
            </a:prstGeom>
          </p:spPr>
        </p:pic>
        <p:pic>
          <p:nvPicPr>
            <p:cNvPr id="15" name="Immagine 14"/>
            <p:cNvPicPr>
              <a:picLocks noChangeAspect="1"/>
            </p:cNvPicPr>
            <p:nvPr/>
          </p:nvPicPr>
          <p:blipFill>
            <a:blip r:embed="rId5"/>
            <a:stretch>
              <a:fillRect/>
            </a:stretch>
          </p:blipFill>
          <p:spPr>
            <a:xfrm>
              <a:off x="11203247" y="4849892"/>
              <a:ext cx="278082" cy="278081"/>
            </a:xfrm>
            <a:prstGeom prst="rect">
              <a:avLst/>
            </a:prstGeom>
          </p:spPr>
        </p:pic>
      </p:grpSp>
      <p:pic>
        <p:nvPicPr>
          <p:cNvPr id="16" name="Immagine 15"/>
          <p:cNvPicPr>
            <a:picLocks noChangeAspect="1"/>
          </p:cNvPicPr>
          <p:nvPr/>
        </p:nvPicPr>
        <p:blipFill>
          <a:blip r:embed="rId6"/>
          <a:stretch>
            <a:fillRect/>
          </a:stretch>
        </p:blipFill>
        <p:spPr>
          <a:xfrm>
            <a:off x="11233754" y="5112052"/>
            <a:ext cx="540000" cy="540000"/>
          </a:xfrm>
          <a:prstGeom prst="rect">
            <a:avLst/>
          </a:prstGeom>
        </p:spPr>
      </p:pic>
      <p:grpSp>
        <p:nvGrpSpPr>
          <p:cNvPr id="17" name="Gruppo 16"/>
          <p:cNvGrpSpPr/>
          <p:nvPr/>
        </p:nvGrpSpPr>
        <p:grpSpPr>
          <a:xfrm>
            <a:off x="11313218" y="4544910"/>
            <a:ext cx="381073" cy="486286"/>
            <a:chOff x="11432386" y="5123277"/>
            <a:chExt cx="381073" cy="399741"/>
          </a:xfrm>
        </p:grpSpPr>
        <p:sp>
          <p:nvSpPr>
            <p:cNvPr id="18" name="Freeform 24"/>
            <p:cNvSpPr>
              <a:spLocks noChangeAspect="1"/>
            </p:cNvSpPr>
            <p:nvPr/>
          </p:nvSpPr>
          <p:spPr bwMode="auto">
            <a:xfrm>
              <a:off x="11432386" y="5123277"/>
              <a:ext cx="381073" cy="39974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9688" cap="flat">
              <a:solidFill>
                <a:srgbClr val="00188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pic>
          <p:nvPicPr>
            <p:cNvPr id="19" name="Immagine 18"/>
            <p:cNvPicPr>
              <a:picLocks noChangeAspect="1"/>
            </p:cNvPicPr>
            <p:nvPr/>
          </p:nvPicPr>
          <p:blipFill>
            <a:blip r:embed="rId7"/>
            <a:stretch>
              <a:fillRect/>
            </a:stretch>
          </p:blipFill>
          <p:spPr>
            <a:xfrm>
              <a:off x="11478922" y="5160078"/>
              <a:ext cx="288000" cy="288000"/>
            </a:xfrm>
            <a:prstGeom prst="rect">
              <a:avLst/>
            </a:prstGeom>
          </p:spPr>
        </p:pic>
      </p:grpSp>
    </p:spTree>
    <p:extLst>
      <p:ext uri="{BB962C8B-B14F-4D97-AF65-F5344CB8AC3E}">
        <p14:creationId xmlns:p14="http://schemas.microsoft.com/office/powerpoint/2010/main" val="3870678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Configurazione </a:t>
            </a:r>
            <a:r>
              <a:rPr lang="it-IT" dirty="0" err="1"/>
              <a:t>Root</a:t>
            </a:r>
            <a:r>
              <a:rPr lang="it-IT" dirty="0"/>
              <a:t> CA Offline</a:t>
            </a:r>
          </a:p>
        </p:txBody>
      </p:sp>
      <p:sp>
        <p:nvSpPr>
          <p:cNvPr id="3" name="Rettangolo 2"/>
          <p:cNvSpPr/>
          <p:nvPr/>
        </p:nvSpPr>
        <p:spPr bwMode="ltGray">
          <a:xfrm>
            <a:off x="173740" y="1755866"/>
            <a:ext cx="11805823" cy="1930399"/>
          </a:xfrm>
          <a:prstGeom prst="rect">
            <a:avLst/>
          </a:prstGeom>
          <a:solidFill>
            <a:schemeClr val="bg1">
              <a:lumMod val="85000"/>
            </a:schemeClr>
          </a:solidFill>
          <a:ln w="6350" cap="flat" cmpd="sng" algn="ctr">
            <a:solidFill>
              <a:srgbClr val="000000"/>
            </a:solidFill>
            <a:prstDash val="solid"/>
            <a:miter lim="800000"/>
          </a:ln>
          <a:effectLst/>
        </p:spPr>
        <p:txBody>
          <a:bodyPr rIns="108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000" b="1" i="0" u="none" strike="noStrike" kern="0" cap="none" spc="0" normalizeH="0" baseline="0" noProof="0" dirty="0">
                <a:ln w="11430"/>
                <a:solidFill>
                  <a:schemeClr val="accent2"/>
                </a:solidFill>
                <a:effectLst/>
                <a:uLnTx/>
                <a:uFillTx/>
                <a:ea typeface="+mn-ea"/>
                <a:cs typeface="Calibri"/>
              </a:rPr>
              <a:t>Configurazione </a:t>
            </a:r>
            <a:r>
              <a:rPr kumimoji="0" lang="nn-NO" sz="2000" b="1" i="0" u="none" strike="noStrike" kern="0" cap="none" spc="0" normalizeH="0" baseline="0" noProof="0" dirty="0">
                <a:ln w="11430"/>
                <a:solidFill>
                  <a:schemeClr val="accent2"/>
                </a:solidFill>
                <a:effectLst/>
                <a:uLnTx/>
                <a:uFillTx/>
                <a:ea typeface="+mn-ea"/>
                <a:cs typeface="Calibri"/>
              </a:rPr>
              <a:t>CRL</a:t>
            </a:r>
            <a:endParaRPr kumimoji="0" lang="it-IT" sz="2000" b="1" i="0" u="none" strike="noStrike" kern="0" cap="none" spc="0" normalizeH="0" baseline="0" noProof="0" dirty="0">
              <a:ln w="11430"/>
              <a:solidFill>
                <a:schemeClr val="accent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Impostare l’</a:t>
            </a:r>
            <a:r>
              <a:rPr kumimoji="0" lang="it-IT" sz="1400" b="1" i="1" u="none" strike="noStrike" kern="0" cap="none" spc="0" normalizeH="0" baseline="0" noProof="0" dirty="0">
                <a:ln w="11430"/>
                <a:solidFill>
                  <a:schemeClr val="accent2"/>
                </a:solidFill>
                <a:effectLst/>
                <a:uLnTx/>
                <a:uFillTx/>
                <a:ea typeface="+mn-ea"/>
                <a:cs typeface="Calibri"/>
              </a:rPr>
              <a:t>intervallo di pubblicazione della CRL</a:t>
            </a:r>
            <a:r>
              <a:rPr kumimoji="0" lang="it-IT" sz="1400" b="0" i="0" u="none" strike="noStrike" kern="0" cap="none" spc="0" normalizeH="0" baseline="0" noProof="0" dirty="0">
                <a:ln w="11430"/>
                <a:solidFill>
                  <a:schemeClr val="tx2"/>
                </a:solidFill>
                <a:effectLst/>
                <a:uLnTx/>
                <a:uFillTx/>
                <a:ea typeface="+mn-ea"/>
                <a:cs typeface="Calibri"/>
              </a:rPr>
              <a:t> ad un </a:t>
            </a:r>
            <a:r>
              <a:rPr kumimoji="0" lang="it-IT" sz="1400" b="1" i="1" u="none" strike="noStrike" kern="0" cap="none" spc="0" normalizeH="0" baseline="0" noProof="0" dirty="0">
                <a:ln w="11430"/>
                <a:solidFill>
                  <a:schemeClr val="accent2"/>
                </a:solidFill>
                <a:effectLst/>
                <a:uLnTx/>
                <a:uFillTx/>
                <a:ea typeface="+mn-ea"/>
                <a:cs typeface="Calibri"/>
              </a:rPr>
              <a:t>periodo superiore a quello a cui si prevede di avviare periodicamente la </a:t>
            </a:r>
            <a:r>
              <a:rPr kumimoji="0" lang="it-IT" sz="1400" b="1" i="1" u="none" strike="noStrike" kern="0" cap="none" spc="0" normalizeH="0" baseline="0" noProof="0" dirty="0" err="1">
                <a:ln w="11430"/>
                <a:solidFill>
                  <a:schemeClr val="accent2"/>
                </a:solidFill>
                <a:effectLst/>
                <a:uLnTx/>
                <a:uFillTx/>
                <a:ea typeface="+mn-ea"/>
                <a:cs typeface="Calibri"/>
              </a:rPr>
              <a:t>Root</a:t>
            </a:r>
            <a:r>
              <a:rPr kumimoji="0" lang="it-IT" sz="1400" b="1" i="1" u="none" strike="noStrike" kern="0" cap="none" spc="0" normalizeH="0" baseline="0" noProof="0" dirty="0">
                <a:ln w="11430"/>
                <a:solidFill>
                  <a:schemeClr val="accent2"/>
                </a:solidFill>
                <a:effectLst/>
                <a:uLnTx/>
                <a:uFillTx/>
                <a:ea typeface="+mn-ea"/>
                <a:cs typeface="Calibri"/>
              </a:rPr>
              <a:t> CA</a:t>
            </a:r>
            <a:r>
              <a:rPr kumimoji="0" lang="it-IT" sz="1400" b="1" i="0" u="none" strike="noStrike" kern="0" cap="none" spc="0" normalizeH="0" baseline="0" noProof="0" dirty="0">
                <a:ln w="11430"/>
                <a:solidFill>
                  <a:schemeClr val="accent2"/>
                </a:solidFill>
                <a:effectLst/>
                <a:uLnTx/>
                <a:uFillTx/>
                <a:ea typeface="+mn-ea"/>
                <a:cs typeface="Calibri"/>
              </a:rPr>
              <a:t> </a:t>
            </a:r>
            <a:r>
              <a:rPr kumimoji="0" lang="it-IT" sz="1400" b="1" i="1" u="none" strike="noStrike" kern="0" cap="none" spc="0" normalizeH="0" baseline="0" noProof="0" dirty="0">
                <a:ln w="11430"/>
                <a:solidFill>
                  <a:schemeClr val="accent2"/>
                </a:solidFill>
                <a:effectLst/>
                <a:uLnTx/>
                <a:uFillTx/>
                <a:ea typeface="+mn-ea"/>
                <a:cs typeface="Calibri"/>
              </a:rPr>
              <a:t>Offline</a:t>
            </a:r>
            <a:r>
              <a:rPr kumimoji="0" lang="it-IT" sz="1400" b="0" i="0" u="none" strike="noStrike" kern="0" cap="none" spc="0" normalizeH="0" baseline="0" noProof="0" dirty="0">
                <a:ln w="11430"/>
                <a:solidFill>
                  <a:schemeClr val="tx2"/>
                </a:solidFill>
                <a:effectLst/>
                <a:uLnTx/>
                <a:uFillTx/>
                <a:ea typeface="+mn-ea"/>
                <a:cs typeface="Calibri"/>
              </a:rPr>
              <a:t> che normalmente sarà mantenuta spenta salvo quando vengono installati per gli aggiornamenti del sistema</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Ipotizzando un </a:t>
            </a:r>
            <a:r>
              <a:rPr kumimoji="0" lang="it-IT" sz="1400" b="1" i="1" u="none" strike="noStrike" kern="0" cap="none" spc="0" normalizeH="0" baseline="0" noProof="0" dirty="0">
                <a:ln w="11430"/>
                <a:solidFill>
                  <a:schemeClr val="accent2"/>
                </a:solidFill>
                <a:effectLst/>
                <a:uLnTx/>
                <a:uFillTx/>
                <a:ea typeface="+mn-ea"/>
                <a:cs typeface="Calibri"/>
              </a:rPr>
              <a:t>avvio settimanalmente della </a:t>
            </a:r>
            <a:r>
              <a:rPr kumimoji="0" lang="it-IT" sz="1400" b="1" i="1" u="none" strike="noStrike" kern="0" cap="none" spc="0" normalizeH="0" baseline="0" noProof="0" dirty="0" err="1">
                <a:ln w="11430"/>
                <a:solidFill>
                  <a:schemeClr val="accent2"/>
                </a:solidFill>
                <a:effectLst/>
                <a:uLnTx/>
                <a:uFillTx/>
                <a:ea typeface="+mn-ea"/>
                <a:cs typeface="Calibri"/>
              </a:rPr>
              <a:t>Root</a:t>
            </a:r>
            <a:r>
              <a:rPr kumimoji="0" lang="it-IT" sz="1400" b="1" i="1" u="none" strike="noStrike" kern="0" cap="none" spc="0" normalizeH="0" baseline="0" noProof="0" dirty="0">
                <a:ln w="11430"/>
                <a:solidFill>
                  <a:schemeClr val="accent2"/>
                </a:solidFill>
                <a:effectLst/>
                <a:uLnTx/>
                <a:uFillTx/>
                <a:ea typeface="+mn-ea"/>
                <a:cs typeface="Calibri"/>
              </a:rPr>
              <a:t> CA per installare gli aggiornamenti</a:t>
            </a:r>
            <a:r>
              <a:rPr kumimoji="0" lang="it-IT" sz="1400" b="1" i="0" u="none" strike="noStrike" kern="0" cap="none" spc="0" normalizeH="0" baseline="0" noProof="0" dirty="0">
                <a:ln w="11430"/>
                <a:solidFill>
                  <a:schemeClr val="accent2"/>
                </a:solidFill>
                <a:effectLst/>
                <a:uLnTx/>
                <a:uFillTx/>
                <a:ea typeface="+mn-ea"/>
                <a:cs typeface="Calibri"/>
              </a:rPr>
              <a:t> un </a:t>
            </a:r>
            <a:r>
              <a:rPr kumimoji="0" lang="it-IT" sz="1400" b="1" i="1" u="none" strike="noStrike" kern="0" cap="none" spc="0" normalizeH="0" baseline="0" noProof="0" dirty="0">
                <a:ln w="11430"/>
                <a:solidFill>
                  <a:schemeClr val="accent2"/>
                </a:solidFill>
                <a:effectLst/>
                <a:uLnTx/>
                <a:uFillTx/>
                <a:ea typeface="+mn-ea"/>
                <a:cs typeface="Calibri"/>
              </a:rPr>
              <a:t>intervallo di pubblicazione adeguato</a:t>
            </a:r>
            <a:r>
              <a:rPr kumimoji="0" lang="it-IT" sz="1400" b="0" i="0" u="none" strike="noStrike" kern="0" cap="none" spc="0" normalizeH="0" baseline="0" noProof="0" dirty="0">
                <a:ln w="11430"/>
                <a:solidFill>
                  <a:schemeClr val="tx2"/>
                </a:solidFill>
                <a:effectLst/>
                <a:uLnTx/>
                <a:uFillTx/>
                <a:ea typeface="+mn-ea"/>
                <a:cs typeface="Calibri"/>
              </a:rPr>
              <a:t> potrebbe essere di </a:t>
            </a:r>
            <a:r>
              <a:rPr kumimoji="0" lang="it-IT" sz="1400" b="1" i="1" u="none" strike="noStrike" kern="0" cap="none" spc="0" normalizeH="0" baseline="0" noProof="0" dirty="0">
                <a:ln w="11430"/>
                <a:solidFill>
                  <a:schemeClr val="accent2"/>
                </a:solidFill>
                <a:effectLst/>
                <a:uLnTx/>
                <a:uFillTx/>
                <a:ea typeface="+mn-ea"/>
                <a:cs typeface="Calibri"/>
              </a:rPr>
              <a:t>4 settimane</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Avvio pubblicazione della CRL</a:t>
            </a:r>
            <a:r>
              <a:rPr kumimoji="0" lang="it-IT" sz="1400" b="0" i="0" u="none" strike="noStrike" kern="0" cap="none" spc="0" normalizeH="0" baseline="0" noProof="0" dirty="0">
                <a:ln w="11430"/>
                <a:solidFill>
                  <a:schemeClr val="tx2"/>
                </a:solidFill>
                <a:effectLst/>
                <a:uLnTx/>
                <a:uFillTx/>
                <a:ea typeface="+mn-ea"/>
                <a:cs typeface="Calibri"/>
              </a:rPr>
              <a:t> tramite la voce del menu contestuale </a:t>
            </a:r>
            <a:r>
              <a:rPr kumimoji="0" lang="it-IT" sz="1400" b="0" i="0" u="none" strike="noStrike" kern="0" cap="none" spc="0" normalizeH="0" baseline="0" noProof="0" dirty="0" err="1">
                <a:ln w="11430"/>
                <a:solidFill>
                  <a:schemeClr val="tx2"/>
                </a:solidFill>
                <a:effectLst/>
                <a:uLnTx/>
                <a:uFillTx/>
                <a:ea typeface="+mn-ea"/>
                <a:cs typeface="Calibri"/>
              </a:rPr>
              <a:t>All</a:t>
            </a:r>
            <a:r>
              <a:rPr kumimoji="0" lang="it-IT" sz="1400" b="0" i="0" u="none" strike="noStrike" kern="0" cap="none" spc="0" normalizeH="0" baseline="0" noProof="0" dirty="0">
                <a:ln w="11430"/>
                <a:solidFill>
                  <a:schemeClr val="tx2"/>
                </a:solidFill>
                <a:effectLst/>
                <a:uLnTx/>
                <a:uFillTx/>
                <a:ea typeface="+mn-ea"/>
                <a:cs typeface="Calibri"/>
              </a:rPr>
              <a:t> </a:t>
            </a:r>
            <a:r>
              <a:rPr kumimoji="0" lang="it-IT" sz="1400" b="0" i="0" u="none" strike="noStrike" kern="0" cap="none" spc="0" normalizeH="0" baseline="0" noProof="0" dirty="0" err="1">
                <a:ln w="11430"/>
                <a:solidFill>
                  <a:schemeClr val="tx2"/>
                </a:solidFill>
                <a:effectLst/>
                <a:uLnTx/>
                <a:uFillTx/>
                <a:ea typeface="+mn-ea"/>
                <a:cs typeface="Calibri"/>
              </a:rPr>
              <a:t>Tasks</a:t>
            </a:r>
            <a:r>
              <a:rPr kumimoji="0" lang="it-IT" sz="1400" b="0" i="0" u="none" strike="noStrike" kern="0" cap="none" spc="0" normalizeH="0" baseline="0" noProof="0" dirty="0">
                <a:ln w="11430"/>
                <a:solidFill>
                  <a:schemeClr val="tx2"/>
                </a:solidFill>
                <a:effectLst/>
                <a:uLnTx/>
                <a:uFillTx/>
                <a:ea typeface="+mn-ea"/>
                <a:cs typeface="Calibri"/>
              </a:rPr>
              <a:t>\</a:t>
            </a:r>
            <a:r>
              <a:rPr kumimoji="0" lang="it-IT" sz="1400" b="0" i="0" u="none" strike="noStrike" kern="0" cap="none" spc="0" normalizeH="0" baseline="0" noProof="0" dirty="0" err="1">
                <a:ln w="11430"/>
                <a:solidFill>
                  <a:schemeClr val="tx2"/>
                </a:solidFill>
                <a:effectLst/>
                <a:uLnTx/>
                <a:uFillTx/>
                <a:ea typeface="+mn-ea"/>
                <a:cs typeface="Calibri"/>
              </a:rPr>
              <a:t>Pubblish</a:t>
            </a:r>
            <a:r>
              <a:rPr kumimoji="0" lang="it-IT" sz="1400" b="0" i="0" u="none" strike="noStrike" kern="0" cap="none" spc="0" normalizeH="0" baseline="0" noProof="0" dirty="0">
                <a:ln w="11430"/>
                <a:solidFill>
                  <a:schemeClr val="tx2"/>
                </a:solidFill>
                <a:effectLst/>
                <a:uLnTx/>
                <a:uFillTx/>
                <a:ea typeface="+mn-ea"/>
                <a:cs typeface="Calibri"/>
              </a:rPr>
              <a:t> dei Certificati revocati, oppure mediante il comando: </a:t>
            </a:r>
            <a:r>
              <a:rPr kumimoji="0" lang="it-IT" sz="1400" b="1" i="1" u="none" strike="noStrike" kern="0" cap="none" spc="0" normalizeH="0" baseline="0" noProof="0" dirty="0" err="1">
                <a:ln w="11430"/>
                <a:solidFill>
                  <a:schemeClr val="accent2"/>
                </a:solidFill>
                <a:effectLst/>
                <a:uLnTx/>
                <a:uFillTx/>
                <a:ea typeface="+mn-ea"/>
                <a:cs typeface="Calibri"/>
              </a:rPr>
              <a:t>certutil</a:t>
            </a:r>
            <a:r>
              <a:rPr kumimoji="0" lang="it-IT" sz="1400" b="1" i="1" u="none" strike="noStrike" kern="0" cap="none" spc="0" normalizeH="0" baseline="0" noProof="0" dirty="0">
                <a:ln w="11430"/>
                <a:solidFill>
                  <a:schemeClr val="accent2"/>
                </a:solidFill>
                <a:effectLst/>
                <a:uLnTx/>
                <a:uFillTx/>
                <a:ea typeface="+mn-ea"/>
                <a:cs typeface="Calibri"/>
              </a:rPr>
              <a:t> –CRL</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Verificare che la CLR sia stata memorizzata in </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SystemRoot</a:t>
            </a:r>
            <a:r>
              <a:rPr kumimoji="0" lang="it-IT" sz="1400" b="1" i="1" u="none" strike="noStrike" kern="0" cap="none" spc="0" normalizeH="0" baseline="0" noProof="0" dirty="0">
                <a:ln w="11430"/>
                <a:solidFill>
                  <a:schemeClr val="accent2"/>
                </a:solidFill>
                <a:effectLst/>
                <a:uLnTx/>
                <a:uFillTx/>
                <a:ea typeface="+mn-ea"/>
                <a:cs typeface="Calibri"/>
              </a:rPr>
              <a:t>%\System32\</a:t>
            </a:r>
            <a:r>
              <a:rPr kumimoji="0" lang="it-IT" sz="1400" b="1" i="1" u="none" strike="noStrike" kern="0" cap="none" spc="0" normalizeH="0" baseline="0" noProof="0" dirty="0" err="1">
                <a:ln w="11430"/>
                <a:solidFill>
                  <a:schemeClr val="accent2"/>
                </a:solidFill>
                <a:effectLst/>
                <a:uLnTx/>
                <a:uFillTx/>
                <a:ea typeface="+mn-ea"/>
                <a:cs typeface="Calibri"/>
              </a:rPr>
              <a:t>CertSrv</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CertEnroll</a:t>
            </a:r>
            <a:endParaRPr kumimoji="0" lang="it-IT" sz="1400" b="1" i="1" u="none" strike="noStrike" kern="0" cap="none" spc="0" normalizeH="0" baseline="0" noProof="0" dirty="0">
              <a:ln w="11430"/>
              <a:solidFill>
                <a:schemeClr val="accent2"/>
              </a:solidFill>
              <a:effectLst/>
              <a:uLnTx/>
              <a:uFillTx/>
              <a:ea typeface="+mn-ea"/>
              <a:cs typeface="Calibri"/>
            </a:endParaRPr>
          </a:p>
        </p:txBody>
      </p:sp>
      <p:sp>
        <p:nvSpPr>
          <p:cNvPr id="4" name="Rettangolo 3"/>
          <p:cNvSpPr/>
          <p:nvPr/>
        </p:nvSpPr>
        <p:spPr>
          <a:xfrm>
            <a:off x="2789289" y="5526834"/>
            <a:ext cx="9190273" cy="184666"/>
          </a:xfrm>
          <a:prstGeom prst="rect">
            <a:avLst/>
          </a:prstGeom>
        </p:spPr>
        <p:txBody>
          <a:bodyPr wrap="none" lIns="0" tIns="0" rIns="0" bIns="0">
            <a:spAutoFit/>
          </a:bodyPr>
          <a:lstStyle/>
          <a:p>
            <a:pPr algn="r" defTabSz="457200"/>
            <a:r>
              <a:rPr lang="it-IT" sz="1200" dirty="0">
                <a:solidFill>
                  <a:prstClr val="black"/>
                </a:solidFill>
                <a:hlinkClick r:id="rId2"/>
              </a:rPr>
              <a:t>https://</a:t>
            </a:r>
            <a:r>
              <a:rPr lang="it-IT" sz="1200" dirty="0" smtClean="0">
                <a:solidFill>
                  <a:prstClr val="black"/>
                </a:solidFill>
                <a:hlinkClick r:id="rId2"/>
              </a:rPr>
              <a:t>www.ictpower.it/sistemi-operativi/deploy-pki-in-windows-server-2016-parte-2-installazione-e-configurazione-di-una-root-ca-offline.htm</a:t>
            </a:r>
            <a:endParaRPr lang="it-IT" sz="1200" dirty="0">
              <a:solidFill>
                <a:prstClr val="black"/>
              </a:solidFill>
            </a:endParaRPr>
          </a:p>
        </p:txBody>
      </p:sp>
      <p:grpSp>
        <p:nvGrpSpPr>
          <p:cNvPr id="5" name="Gruppo 4"/>
          <p:cNvGrpSpPr/>
          <p:nvPr/>
        </p:nvGrpSpPr>
        <p:grpSpPr>
          <a:xfrm>
            <a:off x="10884007" y="2474664"/>
            <a:ext cx="1027116" cy="798469"/>
            <a:chOff x="4908080" y="1780981"/>
            <a:chExt cx="1027116" cy="798469"/>
          </a:xfrm>
        </p:grpSpPr>
        <p:pic>
          <p:nvPicPr>
            <p:cNvPr id="6" name="Immagine 5"/>
            <p:cNvPicPr>
              <a:picLocks noChangeAspect="1"/>
            </p:cNvPicPr>
            <p:nvPr/>
          </p:nvPicPr>
          <p:blipFill>
            <a:blip r:embed="rId3"/>
            <a:stretch>
              <a:fillRect/>
            </a:stretch>
          </p:blipFill>
          <p:spPr>
            <a:xfrm>
              <a:off x="5396796" y="2149242"/>
              <a:ext cx="292649" cy="197767"/>
            </a:xfrm>
            <a:prstGeom prst="rect">
              <a:avLst/>
            </a:prstGeom>
          </p:spPr>
        </p:pic>
        <p:pic>
          <p:nvPicPr>
            <p:cNvPr id="7" name="Immagine 6"/>
            <p:cNvPicPr>
              <a:picLocks noChangeAspect="1"/>
            </p:cNvPicPr>
            <p:nvPr/>
          </p:nvPicPr>
          <p:blipFill>
            <a:blip r:embed="rId4"/>
            <a:stretch>
              <a:fillRect/>
            </a:stretch>
          </p:blipFill>
          <p:spPr>
            <a:xfrm>
              <a:off x="5084908" y="1780981"/>
              <a:ext cx="544144" cy="520138"/>
            </a:xfrm>
            <a:prstGeom prst="rect">
              <a:avLst/>
            </a:prstGeom>
          </p:spPr>
        </p:pic>
        <p:pic>
          <p:nvPicPr>
            <p:cNvPr id="8" name="Immagin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6796" y="2041050"/>
              <a:ext cx="538400" cy="538400"/>
            </a:xfrm>
            <a:prstGeom prst="rect">
              <a:avLst/>
            </a:prstGeom>
          </p:spPr>
        </p:pic>
        <p:pic>
          <p:nvPicPr>
            <p:cNvPr id="9" name="Immagine 8"/>
            <p:cNvPicPr>
              <a:picLocks noChangeAspect="1"/>
            </p:cNvPicPr>
            <p:nvPr/>
          </p:nvPicPr>
          <p:blipFill>
            <a:blip r:embed="rId6"/>
            <a:stretch>
              <a:fillRect/>
            </a:stretch>
          </p:blipFill>
          <p:spPr>
            <a:xfrm>
              <a:off x="4908080" y="1780981"/>
              <a:ext cx="278082" cy="278081"/>
            </a:xfrm>
            <a:prstGeom prst="rect">
              <a:avLst/>
            </a:prstGeom>
          </p:spPr>
        </p:pic>
      </p:grpSp>
      <p:sp>
        <p:nvSpPr>
          <p:cNvPr id="10" name="Rettangolo 9"/>
          <p:cNvSpPr/>
          <p:nvPr/>
        </p:nvSpPr>
        <p:spPr bwMode="ltGray">
          <a:xfrm>
            <a:off x="173740" y="3686266"/>
            <a:ext cx="11805823" cy="1536762"/>
          </a:xfrm>
          <a:prstGeom prst="rect">
            <a:avLst/>
          </a:prstGeom>
          <a:solidFill>
            <a:schemeClr val="bg1">
              <a:lumMod val="85000"/>
            </a:schemeClr>
          </a:solidFill>
          <a:ln w="6350" cap="flat" cmpd="sng" algn="ctr">
            <a:solidFill>
              <a:srgbClr val="000000"/>
            </a:solidFill>
            <a:prstDash val="solid"/>
            <a:miter lim="800000"/>
          </a:ln>
          <a:effectLst/>
        </p:spPr>
        <p:txBody>
          <a:bodyPr rIns="108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000" b="1" i="0" u="none" strike="noStrike" kern="0" cap="none" spc="0" normalizeH="0" baseline="0" noProof="0" dirty="0">
                <a:ln w="11430"/>
                <a:solidFill>
                  <a:schemeClr val="accent2"/>
                </a:solidFill>
                <a:effectLst/>
                <a:uLnTx/>
                <a:uFillTx/>
                <a:ea typeface="+mn-ea"/>
                <a:cs typeface="Calibri"/>
              </a:rPr>
              <a:t>Configurazione della validità dei certificati emessi</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Per default la validità dei certificati emessi da una CA Stand-alone è di un anno</a:t>
            </a:r>
            <a:r>
              <a:rPr kumimoji="0" lang="it-IT" sz="1400" b="0" i="0" u="none" strike="noStrike" kern="0" cap="none" spc="0" normalizeH="0" baseline="0" noProof="0" dirty="0">
                <a:ln w="11430"/>
                <a:solidFill>
                  <a:prstClr val="black"/>
                </a:solidFill>
                <a:effectLst/>
                <a:uLnTx/>
                <a:uFillTx/>
                <a:ea typeface="+mn-ea"/>
                <a:cs typeface="Calibri"/>
              </a:rPr>
              <a:t>, ma </a:t>
            </a:r>
            <a:r>
              <a:rPr kumimoji="0" lang="it-IT" sz="1400" b="1" i="1" u="none" strike="noStrike" kern="0" cap="none" spc="0" normalizeH="0" baseline="0" noProof="0" dirty="0">
                <a:ln w="11430"/>
                <a:solidFill>
                  <a:schemeClr val="accent2"/>
                </a:solidFill>
                <a:effectLst/>
                <a:uLnTx/>
                <a:uFillTx/>
                <a:ea typeface="+mn-ea"/>
                <a:cs typeface="Calibri"/>
              </a:rPr>
              <a:t>modificabile tramite </a:t>
            </a:r>
            <a:r>
              <a:rPr kumimoji="0" lang="it-IT" sz="1400" b="1" i="1" u="none" strike="noStrike" kern="0" cap="none" spc="0" normalizeH="0" baseline="0" noProof="0" dirty="0" err="1">
                <a:ln w="11430"/>
                <a:solidFill>
                  <a:schemeClr val="accent2"/>
                </a:solidFill>
                <a:effectLst/>
                <a:uLnTx/>
                <a:uFillTx/>
                <a:ea typeface="+mn-ea"/>
                <a:cs typeface="Calibri"/>
              </a:rPr>
              <a:t>certutil</a:t>
            </a:r>
            <a:r>
              <a:rPr kumimoji="0" lang="it-IT" sz="1400" b="0" i="0" u="none" strike="noStrike" kern="0" cap="none" spc="0" normalizeH="0" baseline="0" noProof="0" dirty="0">
                <a:ln w="11430"/>
                <a:solidFill>
                  <a:prstClr val="black"/>
                </a:solidFill>
                <a:effectLst/>
                <a:uLnTx/>
                <a:uFillTx/>
                <a:ea typeface="+mn-ea"/>
                <a:cs typeface="Calibri"/>
              </a:rPr>
              <a:t> che modifica le </a:t>
            </a:r>
            <a:r>
              <a:rPr kumimoji="0" lang="it-IT" sz="1400" b="0" i="0" u="none" strike="noStrike" kern="0" cap="none" spc="0" normalizeH="0" baseline="0" noProof="0" dirty="0">
                <a:ln w="11430"/>
                <a:solidFill>
                  <a:schemeClr val="tx2"/>
                </a:solidFill>
                <a:effectLst/>
                <a:uLnTx/>
                <a:uFillTx/>
                <a:ea typeface="+mn-ea"/>
                <a:cs typeface="Calibri"/>
              </a:rPr>
              <a:t>impostazioni relative nel </a:t>
            </a:r>
            <a:r>
              <a:rPr kumimoji="0" lang="it-IT" sz="1400" b="0" i="0" u="none" strike="noStrike" kern="0" cap="none" spc="0" normalizeH="0" baseline="0" noProof="0" dirty="0" err="1">
                <a:ln w="11430"/>
                <a:solidFill>
                  <a:schemeClr val="tx2"/>
                </a:solidFill>
                <a:effectLst/>
                <a:uLnTx/>
                <a:uFillTx/>
                <a:ea typeface="+mn-ea"/>
                <a:cs typeface="Calibri"/>
              </a:rPr>
              <a:t>registry</a:t>
            </a:r>
            <a:endParaRPr kumimoji="0" lang="it-IT" sz="1400" b="0" i="0" u="none" strike="noStrike" kern="0" cap="none" spc="0" normalizeH="0" baseline="0" noProof="0" dirty="0">
              <a:ln w="11430"/>
              <a:solidFill>
                <a:schemeClr val="tx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Ipotizzando che la durata del certificato della </a:t>
            </a:r>
            <a:r>
              <a:rPr kumimoji="0" lang="it-IT" sz="1400" b="1" i="1" u="none" strike="noStrike" kern="0" cap="none" spc="0" normalizeH="0" baseline="0" noProof="0" dirty="0" err="1">
                <a:ln w="11430"/>
                <a:solidFill>
                  <a:schemeClr val="accent2"/>
                </a:solidFill>
                <a:effectLst/>
                <a:uLnTx/>
                <a:uFillTx/>
                <a:ea typeface="+mn-ea"/>
                <a:cs typeface="Calibri"/>
              </a:rPr>
              <a:t>Root</a:t>
            </a:r>
            <a:r>
              <a:rPr kumimoji="0" lang="it-IT" sz="1400" b="1" i="1" u="none" strike="noStrike" kern="0" cap="none" spc="0" normalizeH="0" baseline="0" noProof="0" dirty="0">
                <a:ln w="11430"/>
                <a:solidFill>
                  <a:schemeClr val="accent2"/>
                </a:solidFill>
                <a:effectLst/>
                <a:uLnTx/>
                <a:uFillTx/>
                <a:ea typeface="+mn-ea"/>
                <a:cs typeface="Calibri"/>
              </a:rPr>
              <a:t> CA sia di 20 anni la validità dei certificati emessi può essere impostata a 10 anni</a:t>
            </a:r>
            <a:r>
              <a:rPr kumimoji="0" lang="it-IT" sz="1400" b="1" i="0" u="none" strike="noStrike" kern="0" cap="none" spc="0" normalizeH="0" baseline="0" noProof="0" dirty="0">
                <a:ln w="11430"/>
                <a:solidFill>
                  <a:schemeClr val="accent2"/>
                </a:solidFill>
                <a:effectLst/>
                <a:uLnTx/>
                <a:uFillTx/>
                <a:ea typeface="+mn-ea"/>
                <a:cs typeface="Calibri"/>
              </a:rPr>
              <a:t> </a:t>
            </a:r>
            <a:r>
              <a:rPr kumimoji="0" lang="it-IT" sz="1400" b="0" i="0" u="none" strike="noStrike" kern="0" cap="none" spc="0" normalizeH="0" baseline="0" noProof="0" dirty="0">
                <a:ln w="11430"/>
                <a:solidFill>
                  <a:schemeClr val="tx2"/>
                </a:solidFill>
                <a:effectLst/>
                <a:uLnTx/>
                <a:uFillTx/>
                <a:ea typeface="+mn-ea"/>
                <a:cs typeface="Calibri"/>
              </a:rPr>
              <a:t>prevedendo quindi di rinnovarli ogni 10 anni mediante il comando </a:t>
            </a:r>
            <a:r>
              <a:rPr kumimoji="0" lang="it-IT" sz="1400" b="1" i="1" u="none" strike="noStrike" kern="0" cap="none" spc="0" normalizeH="0" baseline="0" noProof="0" dirty="0" err="1">
                <a:ln w="11430"/>
                <a:solidFill>
                  <a:schemeClr val="accent2"/>
                </a:solidFill>
                <a:effectLst/>
                <a:uLnTx/>
                <a:uFillTx/>
                <a:ea typeface="+mn-ea"/>
                <a:cs typeface="Calibri"/>
              </a:rPr>
              <a:t>certutil</a:t>
            </a:r>
            <a:r>
              <a:rPr kumimoji="0" lang="it-IT" sz="1400" b="1" i="1" u="none" strike="noStrike" kern="0" cap="none" spc="0" normalizeH="0" baseline="0" noProof="0" dirty="0">
                <a:ln w="11430"/>
                <a:solidFill>
                  <a:schemeClr val="accent2"/>
                </a:solidFill>
                <a:effectLst/>
                <a:uLnTx/>
                <a:uFillTx/>
                <a:ea typeface="+mn-ea"/>
                <a:cs typeface="Calibri"/>
              </a:rPr>
              <a:t> -</a:t>
            </a:r>
            <a:r>
              <a:rPr kumimoji="0" lang="it-IT" sz="1400" b="1" i="1" u="none" strike="noStrike" kern="0" cap="none" spc="0" normalizeH="0" baseline="0" noProof="0" dirty="0" err="1">
                <a:ln w="11430"/>
                <a:solidFill>
                  <a:schemeClr val="accent2"/>
                </a:solidFill>
                <a:effectLst/>
                <a:uLnTx/>
                <a:uFillTx/>
                <a:ea typeface="+mn-ea"/>
                <a:cs typeface="Calibri"/>
              </a:rPr>
              <a:t>setreg</a:t>
            </a:r>
            <a:r>
              <a:rPr kumimoji="0" lang="it-IT" sz="1400" b="1" i="1" u="none" strike="noStrike" kern="0" cap="none" spc="0" normalizeH="0" baseline="0" noProof="0" dirty="0">
                <a:ln w="11430"/>
                <a:solidFill>
                  <a:schemeClr val="accent2"/>
                </a:solidFill>
                <a:effectLst/>
                <a:uLnTx/>
                <a:uFillTx/>
                <a:ea typeface="+mn-ea"/>
                <a:cs typeface="Calibri"/>
              </a:rPr>
              <a:t> </a:t>
            </a:r>
            <a:r>
              <a:rPr kumimoji="0" lang="it-IT" sz="1400" b="1" i="1" u="none" strike="noStrike" kern="0" cap="none" spc="0" normalizeH="0" baseline="0" noProof="0" dirty="0" err="1">
                <a:ln w="11430"/>
                <a:solidFill>
                  <a:schemeClr val="accent2"/>
                </a:solidFill>
                <a:effectLst/>
                <a:uLnTx/>
                <a:uFillTx/>
                <a:ea typeface="+mn-ea"/>
                <a:cs typeface="Calibri"/>
              </a:rPr>
              <a:t>ca</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ValidityPeriodUnits</a:t>
            </a:r>
            <a:r>
              <a:rPr kumimoji="0" lang="it-IT" sz="1400" b="1" i="1" u="none" strike="noStrike" kern="0" cap="none" spc="0" normalizeH="0" baseline="0" noProof="0" dirty="0">
                <a:ln w="11430"/>
                <a:solidFill>
                  <a:schemeClr val="accent2"/>
                </a:solidFill>
                <a:effectLst/>
                <a:uLnTx/>
                <a:uFillTx/>
                <a:ea typeface="+mn-ea"/>
                <a:cs typeface="Calibri"/>
              </a:rPr>
              <a:t> “10”</a:t>
            </a:r>
            <a:r>
              <a:rPr kumimoji="0" lang="it-IT" sz="1400" b="0" i="0" u="none" strike="noStrike" kern="0" cap="none" spc="0" normalizeH="0" baseline="0" noProof="0" dirty="0">
                <a:ln w="11430"/>
                <a:solidFill>
                  <a:schemeClr val="tx2"/>
                </a:solidFill>
                <a:effectLst/>
                <a:uLnTx/>
                <a:uFillTx/>
                <a:ea typeface="+mn-ea"/>
                <a:cs typeface="Calibri"/>
              </a:rPr>
              <a:t> che imposta la </a:t>
            </a:r>
            <a:r>
              <a:rPr kumimoji="0" lang="it-IT" sz="1400" b="0" i="0" u="none" strike="noStrike" kern="0" cap="none" spc="0" normalizeH="0" baseline="0" noProof="0" dirty="0" err="1">
                <a:ln w="11430"/>
                <a:solidFill>
                  <a:schemeClr val="tx2"/>
                </a:solidFill>
                <a:effectLst/>
                <a:uLnTx/>
                <a:uFillTx/>
                <a:ea typeface="+mn-ea"/>
                <a:cs typeface="Calibri"/>
              </a:rPr>
              <a:t>registry</a:t>
            </a:r>
            <a:r>
              <a:rPr kumimoji="0" lang="it-IT" sz="1400" b="0" i="0" u="none" strike="noStrike" kern="0" cap="none" spc="0" normalizeH="0" baseline="0" noProof="0" dirty="0">
                <a:ln w="11430"/>
                <a:solidFill>
                  <a:schemeClr val="tx2"/>
                </a:solidFill>
                <a:effectLst/>
                <a:uLnTx/>
                <a:uFillTx/>
                <a:ea typeface="+mn-ea"/>
                <a:cs typeface="Calibri"/>
              </a:rPr>
              <a:t> </a:t>
            </a:r>
            <a:r>
              <a:rPr kumimoji="0" lang="it-IT" sz="1400" b="0" i="0" u="none" strike="noStrike" kern="0" cap="none" spc="0" normalizeH="0" baseline="0" noProof="0" dirty="0" err="1">
                <a:ln w="11430"/>
                <a:solidFill>
                  <a:schemeClr val="tx2"/>
                </a:solidFill>
                <a:effectLst/>
                <a:uLnTx/>
                <a:uFillTx/>
                <a:ea typeface="+mn-ea"/>
                <a:cs typeface="Calibri"/>
              </a:rPr>
              <a:t>key</a:t>
            </a:r>
            <a:r>
              <a:rPr kumimoji="0" lang="it-IT" sz="1400" b="0" i="0" u="none" strike="noStrike" kern="0" cap="none" spc="0" normalizeH="0" baseline="0" noProof="0" dirty="0">
                <a:ln w="11430"/>
                <a:solidFill>
                  <a:schemeClr val="tx2"/>
                </a:solidFill>
                <a:effectLst/>
                <a:uLnTx/>
                <a:uFillTx/>
                <a:ea typeface="+mn-ea"/>
                <a:cs typeface="Calibri"/>
              </a:rPr>
              <a:t> </a:t>
            </a:r>
            <a:r>
              <a:rPr kumimoji="0" lang="it-IT" sz="1400" b="1" i="1" u="none" strike="noStrike" kern="0" cap="none" spc="0" normalizeH="0" baseline="0" noProof="0" dirty="0">
                <a:ln w="11430"/>
                <a:solidFill>
                  <a:schemeClr val="accent2"/>
                </a:solidFill>
                <a:effectLst/>
                <a:uLnTx/>
                <a:uFillTx/>
                <a:ea typeface="+mn-ea"/>
                <a:cs typeface="Calibri"/>
              </a:rPr>
              <a:t>HKLM\System\</a:t>
            </a:r>
            <a:r>
              <a:rPr kumimoji="0" lang="it-IT" sz="1400" b="1" i="1" u="none" strike="noStrike" kern="0" cap="none" spc="0" normalizeH="0" baseline="0" noProof="0" dirty="0" err="1">
                <a:ln w="11430"/>
                <a:solidFill>
                  <a:schemeClr val="accent2"/>
                </a:solidFill>
                <a:effectLst/>
                <a:uLnTx/>
                <a:uFillTx/>
                <a:ea typeface="+mn-ea"/>
                <a:cs typeface="Calibri"/>
              </a:rPr>
              <a:t>CurrentControlSet</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Configuration</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CAName</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ValidityPeriodUnitis</a:t>
            </a:r>
            <a:endParaRPr kumimoji="0" lang="it-IT" sz="1400" b="1" i="1" u="none" strike="noStrike" kern="0" cap="none" spc="0" normalizeH="0" baseline="0" noProof="0" dirty="0">
              <a:ln w="11430"/>
              <a:solidFill>
                <a:schemeClr val="accent2"/>
              </a:solidFill>
              <a:effectLst/>
              <a:uLnTx/>
              <a:uFillTx/>
              <a:ea typeface="+mn-ea"/>
              <a:cs typeface="Calibri"/>
            </a:endParaRPr>
          </a:p>
        </p:txBody>
      </p:sp>
      <p:sp>
        <p:nvSpPr>
          <p:cNvPr id="11" name="Rettangolo 10"/>
          <p:cNvSpPr/>
          <p:nvPr/>
        </p:nvSpPr>
        <p:spPr>
          <a:xfrm>
            <a:off x="173740" y="5219057"/>
            <a:ext cx="11805821" cy="307777"/>
          </a:xfrm>
          <a:prstGeom prst="rect">
            <a:avLst/>
          </a:prstGeom>
          <a:solidFill>
            <a:schemeClr val="accent2"/>
          </a:solidFill>
          <a:ln w="6350" cap="flat" cmpd="sng" algn="ctr">
            <a:solidFill>
              <a:schemeClr val="accent2"/>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400" b="1" i="1" u="none" strike="noStrike" kern="0" cap="none" spc="0" normalizeH="0" baseline="0" noProof="0" dirty="0" smtClean="0">
                <a:ln>
                  <a:noFill/>
                </a:ln>
                <a:solidFill>
                  <a:prstClr val="white"/>
                </a:solidFill>
                <a:effectLst/>
                <a:uLnTx/>
                <a:uFillTx/>
                <a:ea typeface="+mn-ea"/>
                <a:cs typeface="+mn-cs"/>
              </a:rPr>
              <a:t>Al termine della configurazione riavviare il servizio della CA (</a:t>
            </a:r>
            <a:r>
              <a:rPr kumimoji="0" lang="it-IT" sz="1400" b="1" i="1" u="none" strike="noStrike" kern="0" cap="none" spc="0" normalizeH="0" baseline="0" noProof="0" dirty="0" err="1" smtClean="0">
                <a:ln>
                  <a:noFill/>
                </a:ln>
                <a:solidFill>
                  <a:prstClr val="white"/>
                </a:solidFill>
                <a:effectLst/>
                <a:uLnTx/>
                <a:uFillTx/>
                <a:ea typeface="+mn-ea"/>
                <a:cs typeface="+mn-cs"/>
              </a:rPr>
              <a:t>certsvc</a:t>
            </a:r>
            <a:r>
              <a:rPr kumimoji="0" lang="it-IT" sz="1400" b="1" i="1" u="none" strike="noStrike" kern="0" cap="none" spc="0" normalizeH="0" baseline="0" noProof="0" dirty="0" smtClean="0">
                <a:ln>
                  <a:noFill/>
                </a:ln>
                <a:solidFill>
                  <a:prstClr val="white"/>
                </a:solidFill>
                <a:effectLst/>
                <a:uLnTx/>
                <a:uFillTx/>
                <a:ea typeface="+mn-ea"/>
                <a:cs typeface="+mn-cs"/>
              </a:rPr>
              <a:t>)</a:t>
            </a:r>
          </a:p>
        </p:txBody>
      </p:sp>
      <p:grpSp>
        <p:nvGrpSpPr>
          <p:cNvPr id="12" name="Gruppo 11"/>
          <p:cNvGrpSpPr/>
          <p:nvPr/>
        </p:nvGrpSpPr>
        <p:grpSpPr>
          <a:xfrm>
            <a:off x="10983294" y="4295735"/>
            <a:ext cx="699226" cy="538400"/>
            <a:chOff x="11203247" y="4623376"/>
            <a:chExt cx="699226" cy="538400"/>
          </a:xfrm>
        </p:grpSpPr>
        <p:pic>
          <p:nvPicPr>
            <p:cNvPr id="13" name="Immagin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64073" y="4623376"/>
              <a:ext cx="538400" cy="538400"/>
            </a:xfrm>
            <a:prstGeom prst="rect">
              <a:avLst/>
            </a:prstGeom>
          </p:spPr>
        </p:pic>
        <p:pic>
          <p:nvPicPr>
            <p:cNvPr id="14" name="Immagine 13"/>
            <p:cNvPicPr>
              <a:picLocks noChangeAspect="1"/>
            </p:cNvPicPr>
            <p:nvPr/>
          </p:nvPicPr>
          <p:blipFill>
            <a:blip r:embed="rId6"/>
            <a:stretch>
              <a:fillRect/>
            </a:stretch>
          </p:blipFill>
          <p:spPr>
            <a:xfrm>
              <a:off x="11203247" y="4849892"/>
              <a:ext cx="278082" cy="278081"/>
            </a:xfrm>
            <a:prstGeom prst="rect">
              <a:avLst/>
            </a:prstGeom>
          </p:spPr>
        </p:pic>
      </p:grpSp>
    </p:spTree>
    <p:extLst>
      <p:ext uri="{BB962C8B-B14F-4D97-AF65-F5344CB8AC3E}">
        <p14:creationId xmlns:p14="http://schemas.microsoft.com/office/powerpoint/2010/main" val="36384595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Pubblicazione CRL </a:t>
            </a:r>
            <a:r>
              <a:rPr lang="it-IT" dirty="0" err="1"/>
              <a:t>Root</a:t>
            </a:r>
            <a:r>
              <a:rPr lang="it-IT" dirty="0"/>
              <a:t> CA Offline</a:t>
            </a:r>
          </a:p>
        </p:txBody>
      </p:sp>
      <p:sp>
        <p:nvSpPr>
          <p:cNvPr id="8" name="Rettangolo 7"/>
          <p:cNvSpPr/>
          <p:nvPr/>
        </p:nvSpPr>
        <p:spPr bwMode="ltGray">
          <a:xfrm>
            <a:off x="173740" y="2161311"/>
            <a:ext cx="11805823" cy="2355272"/>
          </a:xfrm>
          <a:prstGeom prst="rect">
            <a:avLst/>
          </a:prstGeom>
          <a:solidFill>
            <a:schemeClr val="bg1">
              <a:lumMod val="85000"/>
            </a:schemeClr>
          </a:solidFill>
          <a:ln w="6350" cap="flat" cmpd="sng" algn="ctr">
            <a:solidFill>
              <a:srgbClr val="000000"/>
            </a:solidFill>
            <a:prstDash val="solid"/>
            <a:miter lim="800000"/>
          </a:ln>
          <a:effectLst/>
        </p:spPr>
        <p:txBody>
          <a:bodyPr rIns="108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000" b="1" i="0" u="none" strike="noStrike" kern="0" cap="none" spc="0" normalizeH="0" baseline="0" noProof="0" dirty="0">
                <a:ln w="11430"/>
                <a:solidFill>
                  <a:schemeClr val="accent2"/>
                </a:solidFill>
                <a:effectLst/>
                <a:uLnTx/>
                <a:uFillTx/>
                <a:ea typeface="+mn-ea"/>
                <a:cs typeface="Calibri"/>
              </a:rPr>
              <a:t>Copia della CRL e del certificato della CA sul Web Server</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L’accesso al Web Server da parte della </a:t>
            </a:r>
            <a:r>
              <a:rPr kumimoji="0" lang="it-IT" sz="1400" b="1" i="1" u="none" strike="noStrike" kern="0" cap="none" spc="0" normalizeH="0" baseline="0" noProof="0" dirty="0" err="1">
                <a:ln w="11430"/>
                <a:solidFill>
                  <a:schemeClr val="accent2"/>
                </a:solidFill>
                <a:effectLst/>
                <a:uLnTx/>
                <a:uFillTx/>
                <a:ea typeface="+mn-ea"/>
                <a:cs typeface="Calibri"/>
              </a:rPr>
              <a:t>Root</a:t>
            </a:r>
            <a:r>
              <a:rPr kumimoji="0" lang="it-IT" sz="1400" b="1" i="1" u="none" strike="noStrike" kern="0" cap="none" spc="0" normalizeH="0" baseline="0" noProof="0" dirty="0">
                <a:ln w="11430"/>
                <a:solidFill>
                  <a:schemeClr val="accent2"/>
                </a:solidFill>
                <a:effectLst/>
                <a:uLnTx/>
                <a:uFillTx/>
                <a:ea typeface="+mn-ea"/>
                <a:cs typeface="Calibri"/>
              </a:rPr>
              <a:t> CA Offline avviene tramite un account locale creato sul Web Server</a:t>
            </a:r>
            <a:r>
              <a:rPr kumimoji="0" lang="it-IT" sz="1400" b="0" i="0" u="none" strike="noStrike" kern="0" cap="none" spc="0" normalizeH="0" baseline="0" noProof="0" dirty="0">
                <a:ln w="11430"/>
                <a:solidFill>
                  <a:prstClr val="black"/>
                </a:solidFill>
                <a:effectLst/>
                <a:uLnTx/>
                <a:uFillTx/>
                <a:ea typeface="+mn-ea"/>
                <a:cs typeface="Calibri"/>
              </a:rPr>
              <a:t> che ha privilegi di lettura e scrittura su una share che punta alla cartella sul Server Web che conterrà le CRL e i certificati delle CA</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Memorizzare sulla </a:t>
            </a:r>
            <a:r>
              <a:rPr kumimoji="0" lang="it-IT" sz="1400" b="1" i="1" u="none" strike="noStrike" kern="0" cap="none" spc="0" normalizeH="0" baseline="0" noProof="0" dirty="0" err="1">
                <a:ln w="11430"/>
                <a:solidFill>
                  <a:schemeClr val="accent2"/>
                </a:solidFill>
                <a:effectLst/>
                <a:uLnTx/>
                <a:uFillTx/>
                <a:ea typeface="+mn-ea"/>
                <a:cs typeface="Calibri"/>
              </a:rPr>
              <a:t>Root</a:t>
            </a:r>
            <a:r>
              <a:rPr kumimoji="0" lang="it-IT" sz="1400" b="1" i="1" u="none" strike="noStrike" kern="0" cap="none" spc="0" normalizeH="0" baseline="0" noProof="0" dirty="0">
                <a:ln w="11430"/>
                <a:solidFill>
                  <a:schemeClr val="accent2"/>
                </a:solidFill>
                <a:effectLst/>
                <a:uLnTx/>
                <a:uFillTx/>
                <a:ea typeface="+mn-ea"/>
                <a:cs typeface="Calibri"/>
              </a:rPr>
              <a:t> CA l’account che verrà utilizzato per accedere alle share sul Web Server</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prstClr val="black"/>
                </a:solidFill>
                <a:effectLst/>
                <a:uLnTx/>
                <a:uFillTx/>
                <a:ea typeface="+mn-ea"/>
                <a:cs typeface="Calibri"/>
              </a:rPr>
              <a:t>Creare un’</a:t>
            </a:r>
            <a:r>
              <a:rPr kumimoji="0" lang="it-IT" sz="1400" b="1" i="1" u="none" strike="noStrike" kern="0" cap="none" spc="0" normalizeH="0" baseline="0" noProof="0" dirty="0">
                <a:ln w="11430"/>
                <a:solidFill>
                  <a:schemeClr val="accent2"/>
                </a:solidFill>
                <a:effectLst/>
                <a:uLnTx/>
                <a:uFillTx/>
                <a:ea typeface="+mn-ea"/>
                <a:cs typeface="Calibri"/>
              </a:rPr>
              <a:t>operazione schedulata per aggiornare la CRL e copiare sul Web Server la CRL e il certificato CA della </a:t>
            </a:r>
            <a:r>
              <a:rPr kumimoji="0" lang="it-IT" sz="1400" b="1" i="1" u="none" strike="noStrike" kern="0" cap="none" spc="0" normalizeH="0" baseline="0" noProof="0" dirty="0" err="1">
                <a:ln w="11430"/>
                <a:solidFill>
                  <a:schemeClr val="accent2"/>
                </a:solidFill>
                <a:effectLst/>
                <a:uLnTx/>
                <a:uFillTx/>
                <a:ea typeface="+mn-ea"/>
                <a:cs typeface="Calibri"/>
              </a:rPr>
              <a:t>Root</a:t>
            </a:r>
            <a:r>
              <a:rPr kumimoji="0" lang="it-IT" sz="1400" b="1" i="1" u="none" strike="noStrike" kern="0" cap="none" spc="0" normalizeH="0" baseline="0" noProof="0" dirty="0">
                <a:ln w="11430"/>
                <a:solidFill>
                  <a:schemeClr val="accent2"/>
                </a:solidFill>
                <a:effectLst/>
                <a:uLnTx/>
                <a:uFillTx/>
                <a:ea typeface="+mn-ea"/>
                <a:cs typeface="Calibri"/>
              </a:rPr>
              <a:t> CA</a:t>
            </a:r>
          </a:p>
        </p:txBody>
      </p:sp>
      <p:grpSp>
        <p:nvGrpSpPr>
          <p:cNvPr id="9" name="Gruppo 8"/>
          <p:cNvGrpSpPr/>
          <p:nvPr/>
        </p:nvGrpSpPr>
        <p:grpSpPr>
          <a:xfrm>
            <a:off x="604982" y="3620656"/>
            <a:ext cx="10982037" cy="1791854"/>
            <a:chOff x="517236" y="3620656"/>
            <a:chExt cx="10982037" cy="1791854"/>
          </a:xfrm>
        </p:grpSpPr>
        <p:sp>
          <p:nvSpPr>
            <p:cNvPr id="10" name="Rettangolo 9"/>
            <p:cNvSpPr/>
            <p:nvPr/>
          </p:nvSpPr>
          <p:spPr>
            <a:xfrm>
              <a:off x="517236" y="3620656"/>
              <a:ext cx="10982037" cy="1791854"/>
            </a:xfrm>
            <a:prstGeom prst="rect">
              <a:avLst/>
            </a:prstGeom>
            <a:solidFill>
              <a:sysClr val="windowText" lastClr="000000"/>
            </a:solidFill>
            <a:ln w="15875" cap="flat" cmpd="sng" algn="ctr">
              <a:solidFill>
                <a:sysClr val="windowText" lastClr="000000">
                  <a:shade val="50000"/>
                </a:sysClr>
              </a:solidFill>
              <a:prstDash val="solid"/>
            </a:ln>
            <a:effectLst/>
          </p:spPr>
          <p:txBody>
            <a:bodyPr rtlCol="0" anchor="ctr"/>
            <a:lstStyle/>
            <a:p>
              <a:pPr>
                <a:defRPr/>
              </a:pPr>
              <a:r>
                <a:rPr lang="it-IT" sz="1600" kern="0" dirty="0" smtClean="0">
                  <a:solidFill>
                    <a:srgbClr val="00B050"/>
                  </a:solidFill>
                  <a:latin typeface="Consolas" panose="020B0609020204030204" pitchFamily="49" charset="0"/>
                </a:rPr>
                <a:t>REM Aggiornamento della CRL </a:t>
              </a:r>
            </a:p>
            <a:p>
              <a:pPr>
                <a:defRPr/>
              </a:pPr>
              <a:r>
                <a:rPr lang="it-IT" sz="1600" kern="0" dirty="0" err="1" smtClean="0">
                  <a:solidFill>
                    <a:prstClr val="white"/>
                  </a:solidFill>
                  <a:latin typeface="Consolas" panose="020B0609020204030204" pitchFamily="49" charset="0"/>
                </a:rPr>
                <a:t>certutil</a:t>
              </a:r>
              <a:r>
                <a:rPr lang="it-IT" sz="1600" kern="0" dirty="0" smtClean="0">
                  <a:solidFill>
                    <a:prstClr val="white"/>
                  </a:solidFill>
                  <a:latin typeface="Consolas" panose="020B0609020204030204" pitchFamily="49" charset="0"/>
                </a:rPr>
                <a:t> –CRL</a:t>
              </a:r>
            </a:p>
            <a:p>
              <a:pPr>
                <a:defRPr/>
              </a:pPr>
              <a:endParaRPr lang="it-IT" sz="1600" kern="0" dirty="0" smtClean="0">
                <a:solidFill>
                  <a:prstClr val="white"/>
                </a:solidFill>
                <a:latin typeface="Consolas" panose="020B0609020204030204" pitchFamily="49" charset="0"/>
              </a:endParaRPr>
            </a:p>
            <a:p>
              <a:pPr>
                <a:defRPr/>
              </a:pPr>
              <a:r>
                <a:rPr lang="it-IT" sz="1600" kern="0" dirty="0" smtClean="0">
                  <a:solidFill>
                    <a:srgbClr val="00B050"/>
                  </a:solidFill>
                  <a:latin typeface="Consolas" panose="020B0609020204030204" pitchFamily="49" charset="0"/>
                </a:rPr>
                <a:t>REM della CRL e il certificato CA della </a:t>
              </a:r>
              <a:r>
                <a:rPr lang="it-IT" sz="1600" kern="0" dirty="0" err="1" smtClean="0">
                  <a:solidFill>
                    <a:srgbClr val="00B050"/>
                  </a:solidFill>
                  <a:latin typeface="Consolas" panose="020B0609020204030204" pitchFamily="49" charset="0"/>
                </a:rPr>
                <a:t>Root</a:t>
              </a:r>
              <a:r>
                <a:rPr lang="it-IT" sz="1600" kern="0" dirty="0" smtClean="0">
                  <a:solidFill>
                    <a:srgbClr val="00B050"/>
                  </a:solidFill>
                  <a:latin typeface="Consolas" panose="020B0609020204030204" pitchFamily="49" charset="0"/>
                </a:rPr>
                <a:t> CA sul Web Server</a:t>
              </a:r>
            </a:p>
            <a:p>
              <a:pPr>
                <a:defRPr/>
              </a:pPr>
              <a:r>
                <a:rPr lang="it-IT" sz="1600" kern="0" dirty="0" smtClean="0">
                  <a:solidFill>
                    <a:prstClr val="white"/>
                  </a:solidFill>
                  <a:latin typeface="Consolas" panose="020B0609020204030204" pitchFamily="49" charset="0"/>
                </a:rPr>
                <a:t>copy /Y “%</a:t>
              </a:r>
              <a:r>
                <a:rPr lang="it-IT" sz="1600" kern="0" dirty="0" err="1" smtClean="0">
                  <a:solidFill>
                    <a:prstClr val="white"/>
                  </a:solidFill>
                  <a:latin typeface="Consolas" panose="020B0609020204030204" pitchFamily="49" charset="0"/>
                </a:rPr>
                <a:t>SytemRoot</a:t>
              </a:r>
              <a:r>
                <a:rPr lang="it-IT" sz="1600" kern="0" dirty="0" smtClean="0">
                  <a:solidFill>
                    <a:prstClr val="white"/>
                  </a:solidFill>
                  <a:latin typeface="Consolas" panose="020B0609020204030204" pitchFamily="49" charset="0"/>
                </a:rPr>
                <a:t>%\System32\</a:t>
              </a:r>
              <a:r>
                <a:rPr lang="it-IT" sz="1600" kern="0" dirty="0" err="1" smtClean="0">
                  <a:solidFill>
                    <a:prstClr val="white"/>
                  </a:solidFill>
                  <a:latin typeface="Consolas" panose="020B0609020204030204" pitchFamily="49" charset="0"/>
                </a:rPr>
                <a:t>CertSrv</a:t>
              </a:r>
              <a:r>
                <a:rPr lang="it-IT" sz="1600" kern="0" dirty="0" smtClean="0">
                  <a:solidFill>
                    <a:prstClr val="white"/>
                  </a:solidFill>
                  <a:latin typeface="Consolas" panose="020B0609020204030204" pitchFamily="49" charset="0"/>
                </a:rPr>
                <a:t>\</a:t>
              </a:r>
              <a:r>
                <a:rPr lang="it-IT" sz="1600" kern="0" dirty="0" err="1" smtClean="0">
                  <a:solidFill>
                    <a:prstClr val="white"/>
                  </a:solidFill>
                  <a:latin typeface="Consolas" panose="020B0609020204030204" pitchFamily="49" charset="0"/>
                </a:rPr>
                <a:t>CertEnroll</a:t>
              </a:r>
              <a:r>
                <a:rPr lang="it-IT" sz="1600" kern="0" dirty="0" smtClean="0">
                  <a:solidFill>
                    <a:prstClr val="white"/>
                  </a:solidFill>
                  <a:latin typeface="Consolas" panose="020B0609020204030204" pitchFamily="49" charset="0"/>
                </a:rPr>
                <a:t>\*.</a:t>
              </a:r>
              <a:r>
                <a:rPr lang="it-IT" sz="1600" kern="0" dirty="0" err="1" smtClean="0">
                  <a:solidFill>
                    <a:prstClr val="white"/>
                  </a:solidFill>
                  <a:latin typeface="Consolas" panose="020B0609020204030204" pitchFamily="49" charset="0"/>
                </a:rPr>
                <a:t>crl</a:t>
              </a:r>
              <a:r>
                <a:rPr lang="it-IT" sz="1600" kern="0" dirty="0" smtClean="0">
                  <a:solidFill>
                    <a:prstClr val="white"/>
                  </a:solidFill>
                  <a:latin typeface="Consolas" panose="020B0609020204030204" pitchFamily="49" charset="0"/>
                </a:rPr>
                <a:t>” \\webserver.domain.ext\CertEnrollShare</a:t>
              </a:r>
            </a:p>
            <a:p>
              <a:pPr>
                <a:defRPr/>
              </a:pPr>
              <a:r>
                <a:rPr lang="it-IT" sz="1600" kern="0" dirty="0" smtClean="0">
                  <a:solidFill>
                    <a:prstClr val="white"/>
                  </a:solidFill>
                  <a:latin typeface="Consolas" panose="020B0609020204030204" pitchFamily="49" charset="0"/>
                </a:rPr>
                <a:t>copy /Y “%</a:t>
              </a:r>
              <a:r>
                <a:rPr lang="it-IT" sz="1600" kern="0" dirty="0" err="1" smtClean="0">
                  <a:solidFill>
                    <a:prstClr val="white"/>
                  </a:solidFill>
                  <a:latin typeface="Consolas" panose="020B0609020204030204" pitchFamily="49" charset="0"/>
                </a:rPr>
                <a:t>SytemRoot</a:t>
              </a:r>
              <a:r>
                <a:rPr lang="it-IT" sz="1600" kern="0" dirty="0" smtClean="0">
                  <a:solidFill>
                    <a:prstClr val="white"/>
                  </a:solidFill>
                  <a:latin typeface="Consolas" panose="020B0609020204030204" pitchFamily="49" charset="0"/>
                </a:rPr>
                <a:t>%\System32\</a:t>
              </a:r>
              <a:r>
                <a:rPr lang="it-IT" sz="1600" kern="0" dirty="0" err="1" smtClean="0">
                  <a:solidFill>
                    <a:prstClr val="white"/>
                  </a:solidFill>
                  <a:latin typeface="Consolas" panose="020B0609020204030204" pitchFamily="49" charset="0"/>
                </a:rPr>
                <a:t>CertSrv</a:t>
              </a:r>
              <a:r>
                <a:rPr lang="it-IT" sz="1600" kern="0" dirty="0" smtClean="0">
                  <a:solidFill>
                    <a:prstClr val="white"/>
                  </a:solidFill>
                  <a:latin typeface="Consolas" panose="020B0609020204030204" pitchFamily="49" charset="0"/>
                </a:rPr>
                <a:t>\</a:t>
              </a:r>
              <a:r>
                <a:rPr lang="it-IT" sz="1600" kern="0" dirty="0" err="1" smtClean="0">
                  <a:solidFill>
                    <a:prstClr val="white"/>
                  </a:solidFill>
                  <a:latin typeface="Consolas" panose="020B0609020204030204" pitchFamily="49" charset="0"/>
                </a:rPr>
                <a:t>CertEnroll</a:t>
              </a:r>
              <a:r>
                <a:rPr lang="it-IT" sz="1600" kern="0" dirty="0" smtClean="0">
                  <a:solidFill>
                    <a:prstClr val="white"/>
                  </a:solidFill>
                  <a:latin typeface="Consolas" panose="020B0609020204030204" pitchFamily="49" charset="0"/>
                </a:rPr>
                <a:t>\*.</a:t>
              </a:r>
              <a:r>
                <a:rPr lang="it-IT" sz="1600" kern="0" dirty="0" err="1" smtClean="0">
                  <a:solidFill>
                    <a:prstClr val="white"/>
                  </a:solidFill>
                  <a:latin typeface="Consolas" panose="020B0609020204030204" pitchFamily="49" charset="0"/>
                </a:rPr>
                <a:t>crt</a:t>
              </a:r>
              <a:r>
                <a:rPr lang="it-IT" sz="1600" kern="0" dirty="0" smtClean="0">
                  <a:solidFill>
                    <a:prstClr val="white"/>
                  </a:solidFill>
                  <a:latin typeface="Consolas" panose="020B0609020204030204" pitchFamily="49" charset="0"/>
                </a:rPr>
                <a:t>” \\webserver.domain.ext\CertEnrollShare</a:t>
              </a:r>
            </a:p>
          </p:txBody>
        </p:sp>
        <p:pic>
          <p:nvPicPr>
            <p:cNvPr id="11" name="Immagine 10"/>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0903680" y="3721945"/>
              <a:ext cx="504000" cy="504000"/>
            </a:xfrm>
            <a:prstGeom prst="rect">
              <a:avLst/>
            </a:prstGeom>
          </p:spPr>
        </p:pic>
      </p:grpSp>
      <p:sp>
        <p:nvSpPr>
          <p:cNvPr id="12" name="Rettangolo 11"/>
          <p:cNvSpPr/>
          <p:nvPr/>
        </p:nvSpPr>
        <p:spPr>
          <a:xfrm>
            <a:off x="2607255" y="5433007"/>
            <a:ext cx="9190273" cy="184666"/>
          </a:xfrm>
          <a:prstGeom prst="rect">
            <a:avLst/>
          </a:prstGeom>
        </p:spPr>
        <p:txBody>
          <a:bodyPr wrap="none" lIns="0" tIns="0" rIns="0" bIns="0">
            <a:spAutoFit/>
          </a:bodyPr>
          <a:lstStyle/>
          <a:p>
            <a:pPr defTabSz="457200"/>
            <a:r>
              <a:rPr lang="it-IT" sz="1200" dirty="0">
                <a:solidFill>
                  <a:prstClr val="black"/>
                </a:solidFill>
                <a:hlinkClick r:id="rId3"/>
              </a:rPr>
              <a:t>https://www.ictpower.it/sistemi-operativi/deploy-pki-in-windows-server-2016-parte-2-installazione-e-configurazione-di-una-root-ca-offline.htm</a:t>
            </a:r>
            <a:endParaRPr lang="it-IT" sz="1200" dirty="0">
              <a:solidFill>
                <a:prstClr val="black"/>
              </a:solidFill>
            </a:endParaRPr>
          </a:p>
        </p:txBody>
      </p:sp>
    </p:spTree>
    <p:extLst>
      <p:ext uri="{BB962C8B-B14F-4D97-AF65-F5344CB8AC3E}">
        <p14:creationId xmlns:p14="http://schemas.microsoft.com/office/powerpoint/2010/main" val="1368236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Installazione e configurazione </a:t>
            </a:r>
            <a:r>
              <a:rPr lang="it-IT" dirty="0" err="1"/>
              <a:t>Root</a:t>
            </a:r>
            <a:r>
              <a:rPr lang="it-IT" dirty="0"/>
              <a:t> CA Offline</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82" y="2934126"/>
            <a:ext cx="2997364" cy="928531"/>
          </a:xfrm>
          <a:prstGeom prst="rect">
            <a:avLst/>
          </a:prstGeom>
        </p:spPr>
      </p:pic>
    </p:spTree>
    <p:extLst>
      <p:ext uri="{BB962C8B-B14F-4D97-AF65-F5344CB8AC3E}">
        <p14:creationId xmlns:p14="http://schemas.microsoft.com/office/powerpoint/2010/main" val="2312245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Installazione Subordinate CA</a:t>
            </a:r>
          </a:p>
        </p:txBody>
      </p:sp>
      <p:sp>
        <p:nvSpPr>
          <p:cNvPr id="3" name="Rettangolo 2"/>
          <p:cNvSpPr/>
          <p:nvPr/>
        </p:nvSpPr>
        <p:spPr>
          <a:xfrm>
            <a:off x="4378570" y="5569186"/>
            <a:ext cx="7600992" cy="184666"/>
          </a:xfrm>
          <a:prstGeom prst="rect">
            <a:avLst/>
          </a:prstGeom>
        </p:spPr>
        <p:txBody>
          <a:bodyPr wrap="none" lIns="0" tIns="0" rIns="0" bIns="0">
            <a:spAutoFit/>
          </a:bodyPr>
          <a:lstStyle/>
          <a:p>
            <a:pPr algn="r" defTabSz="457200"/>
            <a:r>
              <a:rPr lang="it-IT" sz="1200" dirty="0">
                <a:solidFill>
                  <a:prstClr val="black"/>
                </a:solidFill>
                <a:hlinkClick r:id="rId2"/>
              </a:rPr>
              <a:t>https://</a:t>
            </a:r>
            <a:r>
              <a:rPr lang="it-IT" sz="1200" dirty="0" smtClean="0">
                <a:solidFill>
                  <a:prstClr val="black"/>
                </a:solidFill>
                <a:hlinkClick r:id="rId2"/>
              </a:rPr>
              <a:t>www.ictpower.it/sistemi-operativi/deploy-pki-in-windows-server-2016-parte-3-installazione-subordinate-ca.htm</a:t>
            </a:r>
            <a:endParaRPr lang="it-IT" sz="1200" dirty="0">
              <a:solidFill>
                <a:prstClr val="black"/>
              </a:solidFill>
            </a:endParaRPr>
          </a:p>
        </p:txBody>
      </p:sp>
      <p:sp>
        <p:nvSpPr>
          <p:cNvPr id="4" name="Rettangolo 3"/>
          <p:cNvSpPr/>
          <p:nvPr/>
        </p:nvSpPr>
        <p:spPr bwMode="ltGray">
          <a:xfrm>
            <a:off x="173740" y="1364370"/>
            <a:ext cx="11805822" cy="750416"/>
          </a:xfrm>
          <a:prstGeom prst="rect">
            <a:avLst/>
          </a:prstGeom>
          <a:solidFill>
            <a:schemeClr val="bg1">
              <a:lumMod val="75000"/>
            </a:schemeClr>
          </a:solidFill>
          <a:ln w="6350" cap="flat" cmpd="sng" algn="ctr">
            <a:solidFill>
              <a:srgbClr val="000000"/>
            </a:solidFill>
            <a:prstDash val="solid"/>
            <a:miter lim="800000"/>
          </a:ln>
          <a:effectLst/>
        </p:spPr>
        <p:txBody>
          <a:bodyPr rIns="1080000" rtlCol="0" anchor="t"/>
          <a:lstStyle/>
          <a:p>
            <a:pPr marL="118872" marR="0" lvl="0" indent="0" defTabSz="914400" eaLnBrk="1" fontAlgn="auto" latinLnBrk="0" hangingPunct="1">
              <a:lnSpc>
                <a:spcPct val="100000"/>
              </a:lnSpc>
              <a:spcBef>
                <a:spcPts val="0"/>
              </a:spcBef>
              <a:spcAft>
                <a:spcPts val="600"/>
              </a:spcAft>
              <a:buClr>
                <a:srgbClr val="006699"/>
              </a:buClr>
              <a:buSzPct val="80000"/>
              <a:buFontTx/>
              <a:buNone/>
              <a:tabLst/>
              <a:defRPr/>
            </a:pPr>
            <a:r>
              <a:rPr kumimoji="0" lang="it-IT" sz="2000" b="1" i="0" u="none" strike="noStrike" kern="0" cap="none" spc="0" normalizeH="0" baseline="0" noProof="0" dirty="0">
                <a:ln w="11430"/>
                <a:solidFill>
                  <a:schemeClr val="accent3"/>
                </a:solidFill>
                <a:effectLst/>
                <a:uLnTx/>
                <a:uFillTx/>
                <a:ea typeface="+mn-ea"/>
                <a:cs typeface="Calibri"/>
              </a:rPr>
              <a:t>Architettura</a:t>
            </a:r>
          </a:p>
          <a:p>
            <a:pPr marL="118872" marR="0" lvl="0" indent="0" defTabSz="914400" eaLnBrk="1" fontAlgn="auto" latinLnBrk="0" hangingPunct="1">
              <a:lnSpc>
                <a:spcPct val="100000"/>
              </a:lnSpc>
              <a:spcBef>
                <a:spcPts val="0"/>
              </a:spcBef>
              <a:spcAft>
                <a:spcPts val="0"/>
              </a:spcAft>
              <a:buClrTx/>
              <a:buSzPct val="80000"/>
              <a:buFontTx/>
              <a:buNone/>
              <a:tabLst/>
              <a:defRPr/>
            </a:pPr>
            <a:r>
              <a:rPr kumimoji="0" lang="it-IT" sz="1400" b="0" i="0" u="none" strike="noStrike" kern="0" cap="none" spc="0" normalizeH="0" baseline="0" noProof="0" dirty="0">
                <a:ln w="11430"/>
                <a:solidFill>
                  <a:schemeClr val="tx2"/>
                </a:solidFill>
                <a:effectLst/>
                <a:uLnTx/>
                <a:uFillTx/>
                <a:ea typeface="+mn-ea"/>
                <a:cs typeface="Calibri"/>
              </a:rPr>
              <a:t>Sarà di tipo </a:t>
            </a:r>
            <a:r>
              <a:rPr kumimoji="0" lang="it-IT" sz="1400" b="1" i="1" u="none" strike="noStrike" kern="0" cap="none" spc="0" normalizeH="0" baseline="0" noProof="0" dirty="0">
                <a:ln w="11430"/>
                <a:solidFill>
                  <a:schemeClr val="accent3"/>
                </a:solidFill>
                <a:effectLst/>
                <a:uLnTx/>
                <a:uFillTx/>
                <a:ea typeface="+mn-ea"/>
                <a:cs typeface="Calibri"/>
              </a:rPr>
              <a:t>Enterprise</a:t>
            </a:r>
            <a:r>
              <a:rPr kumimoji="0" lang="it-IT" sz="1400" b="0" i="0" u="none" strike="noStrike" kern="0" cap="none" spc="0" normalizeH="0" baseline="0" noProof="0" dirty="0">
                <a:ln w="11430"/>
                <a:solidFill>
                  <a:schemeClr val="tx2"/>
                </a:solidFill>
                <a:effectLst/>
                <a:uLnTx/>
                <a:uFillTx/>
                <a:ea typeface="+mn-ea"/>
                <a:cs typeface="Calibri"/>
              </a:rPr>
              <a:t> per essere </a:t>
            </a:r>
            <a:r>
              <a:rPr kumimoji="0" lang="it-IT" sz="1400" b="1" i="1" u="none" strike="noStrike" kern="0" cap="none" spc="0" normalizeH="0" baseline="0" noProof="0" dirty="0">
                <a:ln w="11430"/>
                <a:solidFill>
                  <a:schemeClr val="accent3"/>
                </a:solidFill>
                <a:effectLst/>
                <a:uLnTx/>
                <a:uFillTx/>
                <a:ea typeface="+mn-ea"/>
                <a:cs typeface="Calibri"/>
              </a:rPr>
              <a:t>utilizzata in modo integrato con Active Directory</a:t>
            </a:r>
            <a:r>
              <a:rPr kumimoji="0" lang="it-IT" sz="1400" b="0" i="0" u="none" strike="noStrike" kern="0" cap="none" spc="0" normalizeH="0" baseline="0" noProof="0" dirty="0">
                <a:ln w="11430"/>
                <a:solidFill>
                  <a:schemeClr val="tx2"/>
                </a:solidFill>
                <a:effectLst/>
                <a:uLnTx/>
                <a:uFillTx/>
                <a:ea typeface="+mn-ea"/>
                <a:cs typeface="Calibri"/>
              </a:rPr>
              <a:t> e </a:t>
            </a:r>
            <a:r>
              <a:rPr kumimoji="0" lang="it-IT" sz="1400" b="1" i="1" u="none" strike="noStrike" kern="0" cap="none" spc="0" normalizeH="0" baseline="0" noProof="0" dirty="0">
                <a:ln w="11430"/>
                <a:solidFill>
                  <a:schemeClr val="accent3"/>
                </a:solidFill>
                <a:effectLst/>
                <a:uLnTx/>
                <a:uFillTx/>
                <a:ea typeface="+mn-ea"/>
                <a:cs typeface="Calibri"/>
              </a:rPr>
              <a:t>utilizzare i modelli di certificato</a:t>
            </a:r>
          </a:p>
        </p:txBody>
      </p:sp>
      <p:sp>
        <p:nvSpPr>
          <p:cNvPr id="5" name="Rettangolo 4"/>
          <p:cNvSpPr/>
          <p:nvPr/>
        </p:nvSpPr>
        <p:spPr bwMode="ltGray">
          <a:xfrm>
            <a:off x="173740" y="2114786"/>
            <a:ext cx="11805823" cy="3437157"/>
          </a:xfrm>
          <a:prstGeom prst="rect">
            <a:avLst/>
          </a:prstGeom>
          <a:solidFill>
            <a:schemeClr val="bg1">
              <a:lumMod val="85000"/>
            </a:schemeClr>
          </a:solidFill>
          <a:ln w="6350" cap="flat" cmpd="sng" algn="ctr">
            <a:solidFill>
              <a:srgbClr val="000000"/>
            </a:solidFill>
            <a:prstDash val="solid"/>
            <a:miter lim="800000"/>
          </a:ln>
          <a:effectLst/>
        </p:spPr>
        <p:txBody>
          <a:bodyPr rIns="1116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000" b="1" i="0" u="none" strike="noStrike" kern="0" cap="none" spc="0" normalizeH="0" baseline="0" noProof="0" dirty="0">
                <a:ln w="11430"/>
                <a:solidFill>
                  <a:schemeClr val="accent2"/>
                </a:solidFill>
                <a:effectLst/>
                <a:uLnTx/>
                <a:uFillTx/>
                <a:ea typeface="+mn-ea"/>
                <a:cs typeface="Calibri"/>
              </a:rPr>
              <a:t>Configurazione</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Impostazione del server come </a:t>
            </a:r>
            <a:r>
              <a:rPr kumimoji="0" lang="it-IT" sz="1400" b="1" i="1" u="none" strike="noStrike" kern="0" cap="none" spc="0" normalizeH="0" baseline="0" noProof="0" dirty="0">
                <a:ln w="11430"/>
                <a:solidFill>
                  <a:schemeClr val="accent2"/>
                </a:solidFill>
                <a:effectLst/>
                <a:uLnTx/>
                <a:uFillTx/>
                <a:ea typeface="+mn-ea"/>
                <a:cs typeface="Calibri"/>
              </a:rPr>
              <a:t>membro del dominio</a:t>
            </a:r>
            <a:r>
              <a:rPr kumimoji="0" lang="it-IT" sz="1400" b="0" i="0" u="none" strike="noStrike" kern="0" cap="none" spc="0" normalizeH="0" baseline="0" noProof="0" dirty="0">
                <a:ln w="11430"/>
                <a:solidFill>
                  <a:schemeClr val="tx2"/>
                </a:solidFill>
                <a:effectLst/>
                <a:uLnTx/>
                <a:uFillTx/>
                <a:ea typeface="+mn-ea"/>
                <a:cs typeface="Calibri"/>
              </a:rPr>
              <a:t> e aggiunta del </a:t>
            </a:r>
            <a:r>
              <a:rPr kumimoji="0" lang="it-IT" sz="1400" b="1" i="1" u="none" strike="noStrike" kern="0" cap="none" spc="0" normalizeH="0" baseline="0" noProof="0" dirty="0">
                <a:ln w="11430"/>
                <a:solidFill>
                  <a:schemeClr val="accent2"/>
                </a:solidFill>
                <a:effectLst/>
                <a:uLnTx/>
                <a:uFillTx/>
                <a:ea typeface="+mn-ea"/>
                <a:cs typeface="Calibri"/>
              </a:rPr>
              <a:t>ruolo Active Directory Certificate Services</a:t>
            </a:r>
            <a:r>
              <a:rPr kumimoji="0" lang="it-IT" sz="1400" b="0" i="0" u="none" strike="noStrike" kern="0" cap="none" spc="0" normalizeH="0" baseline="0" noProof="0" dirty="0">
                <a:ln w="11430"/>
                <a:solidFill>
                  <a:schemeClr val="tx2"/>
                </a:solidFill>
                <a:effectLst/>
                <a:uLnTx/>
                <a:uFillTx/>
                <a:ea typeface="+mn-ea"/>
                <a:cs typeface="Calibri"/>
              </a:rPr>
              <a:t> selezionando il </a:t>
            </a:r>
            <a:r>
              <a:rPr kumimoji="0" lang="it-IT" sz="1400" b="1" i="1" u="none" strike="noStrike" kern="0" cap="none" spc="0" normalizeH="0" baseline="0" noProof="0" dirty="0">
                <a:ln w="11430"/>
                <a:solidFill>
                  <a:schemeClr val="accent2"/>
                </a:solidFill>
                <a:effectLst/>
                <a:uLnTx/>
                <a:uFillTx/>
                <a:ea typeface="+mn-ea"/>
                <a:cs typeface="Calibri"/>
              </a:rPr>
              <a:t>servizio </a:t>
            </a:r>
            <a:r>
              <a:rPr kumimoji="0" lang="it-IT" sz="1400" b="1" i="1" u="none" strike="noStrike" kern="0" cap="none" spc="0" normalizeH="0" baseline="0" noProof="0" dirty="0" err="1">
                <a:ln w="11430"/>
                <a:solidFill>
                  <a:schemeClr val="accent2"/>
                </a:solidFill>
                <a:effectLst/>
                <a:uLnTx/>
                <a:uFillTx/>
                <a:ea typeface="+mn-ea"/>
                <a:cs typeface="Calibri"/>
              </a:rPr>
              <a:t>Certification</a:t>
            </a:r>
            <a:r>
              <a:rPr kumimoji="0" lang="it-IT" sz="1400" b="1" i="1" u="none" strike="noStrike" kern="0" cap="none" spc="0" normalizeH="0" baseline="0" noProof="0" dirty="0">
                <a:ln w="11430"/>
                <a:solidFill>
                  <a:schemeClr val="accent2"/>
                </a:solidFill>
                <a:effectLst/>
                <a:uLnTx/>
                <a:uFillTx/>
                <a:ea typeface="+mn-ea"/>
                <a:cs typeface="Calibri"/>
              </a:rPr>
              <a:t> Autority</a:t>
            </a:r>
            <a:r>
              <a:rPr kumimoji="0" lang="it-IT" sz="1400" b="0" i="0" u="none" strike="noStrike" kern="0" cap="none" spc="0" normalizeH="0" baseline="0" noProof="0" dirty="0">
                <a:ln w="11430"/>
                <a:solidFill>
                  <a:schemeClr val="tx2"/>
                </a:solidFill>
                <a:effectLst/>
                <a:uLnTx/>
                <a:uFillTx/>
                <a:ea typeface="+mn-ea"/>
                <a:cs typeface="Calibri"/>
              </a:rPr>
              <a:t> utilizzando le credenziali di un </a:t>
            </a:r>
            <a:r>
              <a:rPr kumimoji="0" lang="it-IT" sz="1400" b="1" i="1" u="none" strike="noStrike" kern="0" cap="none" spc="0" normalizeH="0" baseline="0" noProof="0" dirty="0">
                <a:ln w="11430"/>
                <a:solidFill>
                  <a:schemeClr val="accent2"/>
                </a:solidFill>
                <a:effectLst/>
                <a:uLnTx/>
                <a:uFillTx/>
                <a:ea typeface="+mn-ea"/>
                <a:cs typeface="Calibri"/>
              </a:rPr>
              <a:t>account membro del gruppo Enterprise </a:t>
            </a:r>
            <a:r>
              <a:rPr kumimoji="0" lang="it-IT" sz="1400" b="1" i="1" u="none" strike="noStrike" kern="0" cap="none" spc="0" normalizeH="0" baseline="0" noProof="0" dirty="0" err="1">
                <a:ln w="11430"/>
                <a:solidFill>
                  <a:schemeClr val="accent2"/>
                </a:solidFill>
                <a:effectLst/>
                <a:uLnTx/>
                <a:uFillTx/>
                <a:ea typeface="+mn-ea"/>
                <a:cs typeface="Calibri"/>
              </a:rPr>
              <a:t>Admin</a:t>
            </a:r>
            <a:endParaRPr kumimoji="0" lang="it-IT" sz="1400" b="1" i="1" u="none" strike="noStrike" kern="0" cap="none" spc="0" normalizeH="0" baseline="0" noProof="0" dirty="0">
              <a:ln w="11430"/>
              <a:solidFill>
                <a:schemeClr val="accent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Configurazione della </a:t>
            </a:r>
            <a:r>
              <a:rPr kumimoji="0" lang="it-IT" sz="1400" b="1" i="1" u="none" strike="noStrike" kern="0" cap="none" spc="0" normalizeH="0" baseline="0" noProof="0" dirty="0">
                <a:ln w="11430"/>
                <a:solidFill>
                  <a:schemeClr val="accent2"/>
                </a:solidFill>
                <a:effectLst/>
                <a:uLnTx/>
                <a:uFillTx/>
                <a:ea typeface="+mn-ea"/>
                <a:cs typeface="Calibri"/>
              </a:rPr>
              <a:t>CA di tipo Subordinate</a:t>
            </a:r>
            <a:r>
              <a:rPr kumimoji="0" lang="it-IT" sz="1400" b="0" i="0" u="none" strike="noStrike" kern="0" cap="none" spc="0" normalizeH="0" baseline="0" noProof="0" dirty="0">
                <a:ln w="11430"/>
                <a:solidFill>
                  <a:schemeClr val="tx2"/>
                </a:solidFill>
                <a:effectLst/>
                <a:uLnTx/>
                <a:uFillTx/>
                <a:ea typeface="+mn-ea"/>
                <a:cs typeface="Calibri"/>
              </a:rPr>
              <a:t> specificando delle</a:t>
            </a:r>
            <a:r>
              <a:rPr kumimoji="0" lang="it-IT" sz="1400" b="1" i="0" u="none" strike="noStrike" kern="0" cap="none" spc="0" normalizeH="0" baseline="0" noProof="0" dirty="0">
                <a:ln w="11430"/>
                <a:solidFill>
                  <a:schemeClr val="tx2"/>
                </a:solidFill>
                <a:effectLst/>
                <a:uLnTx/>
                <a:uFillTx/>
                <a:ea typeface="+mn-ea"/>
                <a:cs typeface="Calibri"/>
              </a:rPr>
              <a:t> </a:t>
            </a:r>
            <a:r>
              <a:rPr kumimoji="0" lang="it-IT" sz="1400" b="1" i="1" u="none" strike="noStrike" kern="0" cap="none" spc="0" normalizeH="0" baseline="0" noProof="0" dirty="0">
                <a:ln w="11430"/>
                <a:solidFill>
                  <a:schemeClr val="accent2"/>
                </a:solidFill>
                <a:effectLst/>
                <a:uLnTx/>
                <a:uFillTx/>
                <a:ea typeface="+mn-ea"/>
                <a:cs typeface="Calibri"/>
              </a:rPr>
              <a:t>impostazioni per la creazione della chiave privata che garantiscano il maggior livello di sicurezza</a:t>
            </a:r>
            <a:r>
              <a:rPr kumimoji="0" lang="it-IT" sz="1400" b="0" i="0" u="none" strike="noStrike" kern="0" cap="none" spc="0" normalizeH="0" baseline="0" noProof="0" dirty="0">
                <a:ln w="11430"/>
                <a:solidFill>
                  <a:prstClr val="black"/>
                </a:solidFill>
                <a:effectLst/>
                <a:uLnTx/>
                <a:uFillTx/>
                <a:ea typeface="+mn-ea"/>
                <a:cs typeface="Calibri"/>
              </a:rPr>
              <a:t> </a:t>
            </a:r>
            <a:r>
              <a:rPr kumimoji="0" lang="it-IT" sz="1400" b="0" i="0" u="none" strike="noStrike" kern="0" cap="none" spc="0" normalizeH="0" baseline="0" noProof="0" dirty="0">
                <a:ln w="11430"/>
                <a:solidFill>
                  <a:schemeClr val="tx2"/>
                </a:solidFill>
                <a:effectLst/>
                <a:uLnTx/>
                <a:uFillTx/>
                <a:ea typeface="+mn-ea"/>
                <a:cs typeface="Calibri"/>
              </a:rPr>
              <a:t>implementabile nell’infrastruttura informatica (</a:t>
            </a:r>
            <a:r>
              <a:rPr kumimoji="0" lang="it-IT" sz="1400" b="0" i="0" u="none" strike="noStrike" kern="0" cap="none" spc="0" normalizeH="0" baseline="0" noProof="0" dirty="0" err="1">
                <a:ln w="11430"/>
                <a:solidFill>
                  <a:schemeClr val="tx2"/>
                </a:solidFill>
                <a:effectLst/>
                <a:uLnTx/>
                <a:uFillTx/>
                <a:ea typeface="+mn-ea"/>
                <a:cs typeface="Calibri"/>
              </a:rPr>
              <a:t>xes</a:t>
            </a:r>
            <a:r>
              <a:rPr kumimoji="0" lang="it-IT" sz="1400" b="0" i="0" u="none" strike="noStrike" kern="0" cap="none" spc="0" normalizeH="0" baseline="0" noProof="0" dirty="0">
                <a:ln w="11430"/>
                <a:solidFill>
                  <a:schemeClr val="tx2"/>
                </a:solidFill>
                <a:effectLst/>
                <a:uLnTx/>
                <a:uFillTx/>
                <a:ea typeface="+mn-ea"/>
                <a:cs typeface="Calibri"/>
              </a:rPr>
              <a:t>: lunghezza chiave 4096 e Algoritmo </a:t>
            </a:r>
            <a:r>
              <a:rPr kumimoji="0" lang="it-IT" sz="1400" b="0" i="0" u="none" strike="noStrike" kern="0" cap="none" spc="0" normalizeH="0" baseline="0" noProof="0" dirty="0" err="1">
                <a:ln w="11430"/>
                <a:solidFill>
                  <a:schemeClr val="tx2"/>
                </a:solidFill>
                <a:effectLst/>
                <a:uLnTx/>
                <a:uFillTx/>
                <a:ea typeface="+mn-ea"/>
                <a:cs typeface="Calibri"/>
              </a:rPr>
              <a:t>hash</a:t>
            </a:r>
            <a:r>
              <a:rPr kumimoji="0" lang="it-IT" sz="1400" b="0" i="0" u="none" strike="noStrike" kern="0" cap="none" spc="0" normalizeH="0" baseline="0" noProof="0" dirty="0">
                <a:ln w="11430"/>
                <a:solidFill>
                  <a:schemeClr val="tx2"/>
                </a:solidFill>
                <a:effectLst/>
                <a:uLnTx/>
                <a:uFillTx/>
                <a:ea typeface="+mn-ea"/>
                <a:cs typeface="Calibri"/>
              </a:rPr>
              <a:t> per firma certificati SHA512)</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Per sicurezza </a:t>
            </a:r>
            <a:r>
              <a:rPr kumimoji="0" lang="it-IT" sz="1400" b="1" i="1" u="none" strike="noStrike" kern="0" cap="none" spc="0" normalizeH="0" baseline="0" noProof="0" dirty="0">
                <a:ln w="11430"/>
                <a:solidFill>
                  <a:schemeClr val="accent2"/>
                </a:solidFill>
                <a:effectLst/>
                <a:uLnTx/>
                <a:uFillTx/>
                <a:ea typeface="+mn-ea"/>
                <a:cs typeface="Calibri"/>
              </a:rPr>
              <a:t>il nome della CA non deve fare riferimento all’</a:t>
            </a:r>
            <a:r>
              <a:rPr kumimoji="0" lang="it-IT" sz="1400" b="1" i="1" u="none" strike="noStrike" kern="0" cap="none" spc="0" normalizeH="0" baseline="0" noProof="0" dirty="0" err="1">
                <a:ln w="11430"/>
                <a:solidFill>
                  <a:schemeClr val="accent2"/>
                </a:solidFill>
                <a:effectLst/>
                <a:uLnTx/>
                <a:uFillTx/>
                <a:ea typeface="+mn-ea"/>
                <a:cs typeface="Calibri"/>
              </a:rPr>
              <a:t>hostname</a:t>
            </a:r>
            <a:r>
              <a:rPr kumimoji="0" lang="it-IT" sz="1400" b="0" i="1" u="none" strike="noStrike" kern="0" cap="none" spc="0" normalizeH="0" baseline="0" noProof="0" dirty="0">
                <a:ln w="11430"/>
                <a:solidFill>
                  <a:prstClr val="black"/>
                </a:solidFill>
                <a:effectLst/>
                <a:uLnTx/>
                <a:uFillTx/>
                <a:ea typeface="+mn-ea"/>
                <a:cs typeface="Calibri"/>
              </a:rPr>
              <a:t> e il </a:t>
            </a:r>
            <a:r>
              <a:rPr kumimoji="0" lang="it-IT" sz="1400" b="1" i="1" u="none" strike="noStrike" kern="0" cap="none" spc="0" normalizeH="0" baseline="0" noProof="0" dirty="0">
                <a:ln w="11430"/>
                <a:solidFill>
                  <a:schemeClr val="accent2"/>
                </a:solidFill>
                <a:effectLst/>
                <a:uLnTx/>
                <a:uFillTx/>
                <a:ea typeface="+mn-ea"/>
                <a:cs typeface="Calibri"/>
              </a:rPr>
              <a:t>database dei certificati risiederà in un disco separato</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Creazione di una </a:t>
            </a:r>
            <a:r>
              <a:rPr kumimoji="0" lang="it-IT" sz="1400" b="1" i="1" u="none" strike="noStrike" kern="0" cap="none" spc="0" normalizeH="0" baseline="0" noProof="0" dirty="0">
                <a:ln w="11430"/>
                <a:solidFill>
                  <a:schemeClr val="accent2"/>
                </a:solidFill>
                <a:effectLst/>
                <a:uLnTx/>
                <a:uFillTx/>
                <a:ea typeface="+mn-ea"/>
                <a:cs typeface="Calibri"/>
              </a:rPr>
              <a:t>richiesta di certificato per il certificato della Subordinate CA</a:t>
            </a:r>
            <a:r>
              <a:rPr kumimoji="0" lang="it-IT" sz="1400" b="0" i="0" u="none" strike="noStrike" kern="0" cap="none" spc="0" normalizeH="0" baseline="0" noProof="0" dirty="0">
                <a:ln w="11430"/>
                <a:solidFill>
                  <a:schemeClr val="tx2"/>
                </a:solidFill>
                <a:effectLst/>
                <a:uLnTx/>
                <a:uFillTx/>
                <a:ea typeface="+mn-ea"/>
                <a:cs typeface="Calibri"/>
              </a:rPr>
              <a:t> che dovrà poi essere </a:t>
            </a:r>
            <a:r>
              <a:rPr kumimoji="0" lang="it-IT" sz="1400" b="1" i="1" u="none" strike="noStrike" kern="0" cap="none" spc="0" normalizeH="0" baseline="0" noProof="0" dirty="0">
                <a:ln w="11430"/>
                <a:solidFill>
                  <a:schemeClr val="accent2"/>
                </a:solidFill>
                <a:effectLst/>
                <a:uLnTx/>
                <a:uFillTx/>
                <a:ea typeface="+mn-ea"/>
                <a:cs typeface="Calibri"/>
              </a:rPr>
              <a:t>emesso dalla </a:t>
            </a:r>
            <a:r>
              <a:rPr kumimoji="0" lang="it-IT" sz="1400" b="1" i="1" u="none" strike="noStrike" kern="0" cap="none" spc="0" normalizeH="0" baseline="0" noProof="0" dirty="0" err="1">
                <a:ln w="11430"/>
                <a:solidFill>
                  <a:schemeClr val="accent2"/>
                </a:solidFill>
                <a:effectLst/>
                <a:uLnTx/>
                <a:uFillTx/>
                <a:ea typeface="+mn-ea"/>
                <a:cs typeface="Calibri"/>
              </a:rPr>
              <a:t>Root</a:t>
            </a:r>
            <a:r>
              <a:rPr kumimoji="0" lang="it-IT" sz="1400" b="1" i="1" u="none" strike="noStrike" kern="0" cap="none" spc="0" normalizeH="0" baseline="0" noProof="0" dirty="0">
                <a:ln w="11430"/>
                <a:solidFill>
                  <a:schemeClr val="accent2"/>
                </a:solidFill>
                <a:effectLst/>
                <a:uLnTx/>
                <a:uFillTx/>
                <a:ea typeface="+mn-ea"/>
                <a:cs typeface="Calibri"/>
              </a:rPr>
              <a:t> CA</a:t>
            </a:r>
            <a:r>
              <a:rPr kumimoji="0" lang="it-IT" sz="1400" b="1" i="0" u="none" strike="noStrike" kern="0" cap="none" spc="0" normalizeH="0" baseline="0" noProof="0" dirty="0">
                <a:ln w="11430"/>
                <a:solidFill>
                  <a:schemeClr val="accent2"/>
                </a:solidFill>
                <a:effectLst/>
                <a:uLnTx/>
                <a:uFillTx/>
                <a:ea typeface="+mn-ea"/>
                <a:cs typeface="Calibri"/>
              </a:rPr>
              <a:t>, </a:t>
            </a:r>
            <a:r>
              <a:rPr kumimoji="0" lang="it-IT" sz="1400" b="1" i="1" u="none" strike="noStrike" kern="0" cap="none" spc="0" normalizeH="0" baseline="0" noProof="0" dirty="0">
                <a:ln w="11430"/>
                <a:solidFill>
                  <a:schemeClr val="accent2"/>
                </a:solidFill>
                <a:effectLst/>
                <a:uLnTx/>
                <a:uFillTx/>
                <a:ea typeface="+mn-ea"/>
                <a:cs typeface="Calibri"/>
              </a:rPr>
              <a:t>esportato in formato PKCS #7</a:t>
            </a:r>
            <a:r>
              <a:rPr kumimoji="0" lang="it-IT" sz="1400" b="0" i="0" u="none" strike="noStrike" kern="0" cap="none" spc="0" normalizeH="0" baseline="0" noProof="0" dirty="0">
                <a:ln w="11430"/>
                <a:solidFill>
                  <a:schemeClr val="tx2"/>
                </a:solidFill>
                <a:effectLst/>
                <a:uLnTx/>
                <a:uFillTx/>
                <a:ea typeface="+mn-ea"/>
                <a:cs typeface="Calibri"/>
              </a:rPr>
              <a:t> (.P7B) e </a:t>
            </a:r>
            <a:r>
              <a:rPr kumimoji="0" lang="it-IT" sz="1400" b="1" i="1" u="none" strike="noStrike" kern="0" cap="none" spc="0" normalizeH="0" baseline="0" noProof="0" dirty="0">
                <a:ln w="11430"/>
                <a:solidFill>
                  <a:schemeClr val="accent2"/>
                </a:solidFill>
                <a:effectLst/>
                <a:uLnTx/>
                <a:uFillTx/>
                <a:ea typeface="+mn-ea"/>
                <a:cs typeface="Calibri"/>
              </a:rPr>
              <a:t>installato sulla Subordinate CA</a:t>
            </a:r>
            <a:endParaRPr kumimoji="0" lang="it-IT" sz="1400" b="1" i="0" u="none" strike="noStrike" kern="0" cap="none" spc="0" normalizeH="0" baseline="0" noProof="0" dirty="0">
              <a:ln w="11430"/>
              <a:solidFill>
                <a:schemeClr val="accent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La durata del certificato della CA sarà pari alla durata dei certificati emessi dalla </a:t>
            </a:r>
            <a:r>
              <a:rPr kumimoji="0" lang="it-IT" sz="1400" b="0" i="0" u="none" strike="noStrike" kern="0" cap="none" spc="0" normalizeH="0" baseline="0" noProof="0" dirty="0" err="1">
                <a:ln w="11430"/>
                <a:solidFill>
                  <a:schemeClr val="tx2"/>
                </a:solidFill>
                <a:effectLst/>
                <a:uLnTx/>
                <a:uFillTx/>
                <a:ea typeface="+mn-ea"/>
                <a:cs typeface="Calibri"/>
              </a:rPr>
              <a:t>Root</a:t>
            </a:r>
            <a:r>
              <a:rPr kumimoji="0" lang="it-IT" sz="1400" b="0" i="0" u="none" strike="noStrike" kern="0" cap="none" spc="0" normalizeH="0" baseline="0" noProof="0" dirty="0">
                <a:ln w="11430"/>
                <a:solidFill>
                  <a:schemeClr val="tx2"/>
                </a:solidFill>
                <a:effectLst/>
                <a:uLnTx/>
                <a:uFillTx/>
                <a:ea typeface="+mn-ea"/>
                <a:cs typeface="Calibri"/>
              </a:rPr>
              <a:t> CA (10 anni in base alla configurazioni di esempio per la </a:t>
            </a:r>
            <a:r>
              <a:rPr kumimoji="0" lang="it-IT" sz="1400" b="0" i="0" u="none" strike="noStrike" kern="0" cap="none" spc="0" normalizeH="0" baseline="0" noProof="0" dirty="0" err="1">
                <a:ln w="11430"/>
                <a:solidFill>
                  <a:schemeClr val="tx2"/>
                </a:solidFill>
                <a:effectLst/>
                <a:uLnTx/>
                <a:uFillTx/>
                <a:ea typeface="+mn-ea"/>
                <a:cs typeface="Calibri"/>
              </a:rPr>
              <a:t>Root</a:t>
            </a:r>
            <a:r>
              <a:rPr kumimoji="0" lang="it-IT" sz="1400" b="0" i="0" u="none" strike="noStrike" kern="0" cap="none" spc="0" normalizeH="0" baseline="0" noProof="0" dirty="0">
                <a:ln w="11430"/>
                <a:solidFill>
                  <a:schemeClr val="tx2"/>
                </a:solidFill>
                <a:effectLst/>
                <a:uLnTx/>
                <a:uFillTx/>
                <a:ea typeface="+mn-ea"/>
                <a:cs typeface="Calibri"/>
              </a:rPr>
              <a:t> CA)</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Configurazione Estensioni per impostare i CRL</a:t>
            </a:r>
            <a:r>
              <a:rPr kumimoji="0" lang="it-IT" sz="1400" b="0" i="0" u="none" strike="noStrike" kern="0" cap="none" spc="0" normalizeH="0" baseline="0" noProof="0" dirty="0">
                <a:ln w="11430"/>
                <a:solidFill>
                  <a:schemeClr val="tx2"/>
                </a:solidFill>
                <a:effectLst/>
                <a:uLnTx/>
                <a:uFillTx/>
                <a:ea typeface="+mn-ea"/>
                <a:cs typeface="Calibri"/>
              </a:rPr>
              <a:t> (Certificate </a:t>
            </a:r>
            <a:r>
              <a:rPr kumimoji="0" lang="it-IT" sz="1400" b="0" i="0" u="none" strike="noStrike" kern="0" cap="none" spc="0" normalizeH="0" baseline="0" noProof="0" dirty="0" err="1">
                <a:ln w="11430"/>
                <a:solidFill>
                  <a:schemeClr val="tx2"/>
                </a:solidFill>
                <a:effectLst/>
                <a:uLnTx/>
                <a:uFillTx/>
                <a:ea typeface="+mn-ea"/>
                <a:cs typeface="Calibri"/>
              </a:rPr>
              <a:t>Revocation</a:t>
            </a:r>
            <a:r>
              <a:rPr kumimoji="0" lang="it-IT" sz="1400" b="0" i="0" u="none" strike="noStrike" kern="0" cap="none" spc="0" normalizeH="0" baseline="0" noProof="0" dirty="0">
                <a:ln w="11430"/>
                <a:solidFill>
                  <a:schemeClr val="tx2"/>
                </a:solidFill>
                <a:effectLst/>
                <a:uLnTx/>
                <a:uFillTx/>
                <a:ea typeface="+mn-ea"/>
                <a:cs typeface="Calibri"/>
              </a:rPr>
              <a:t> List) </a:t>
            </a:r>
            <a:r>
              <a:rPr kumimoji="0" lang="it-IT" sz="1400" b="1" i="1" u="none" strike="noStrike" kern="0" cap="none" spc="0" normalizeH="0" baseline="0" noProof="0" dirty="0">
                <a:ln w="11430"/>
                <a:solidFill>
                  <a:schemeClr val="accent2"/>
                </a:solidFill>
                <a:effectLst/>
                <a:uLnTx/>
                <a:uFillTx/>
                <a:ea typeface="+mn-ea"/>
                <a:cs typeface="Calibri"/>
              </a:rPr>
              <a:t>Distribution </a:t>
            </a:r>
            <a:r>
              <a:rPr kumimoji="0" lang="it-IT" sz="1400" b="1" i="1" u="none" strike="noStrike" kern="0" cap="none" spc="0" normalizeH="0" baseline="0" noProof="0" dirty="0" err="1">
                <a:ln w="11430"/>
                <a:solidFill>
                  <a:schemeClr val="accent2"/>
                </a:solidFill>
                <a:effectLst/>
                <a:uLnTx/>
                <a:uFillTx/>
                <a:ea typeface="+mn-ea"/>
                <a:cs typeface="Calibri"/>
              </a:rPr>
              <a:t>Points</a:t>
            </a:r>
            <a:r>
              <a:rPr kumimoji="0" lang="it-IT" sz="1400" b="0" i="0" u="none" strike="noStrike" kern="0" cap="none" spc="0" normalizeH="0" baseline="0" noProof="0" dirty="0">
                <a:ln w="11430"/>
                <a:solidFill>
                  <a:schemeClr val="tx2"/>
                </a:solidFill>
                <a:effectLst/>
                <a:uLnTx/>
                <a:uFillTx/>
                <a:ea typeface="+mn-ea"/>
                <a:cs typeface="Calibri"/>
              </a:rPr>
              <a:t> (CDP) che </a:t>
            </a:r>
            <a:r>
              <a:rPr kumimoji="0" lang="it-IT" sz="1400" b="1" i="1" u="none" strike="noStrike" kern="0" cap="none" spc="0" normalizeH="0" baseline="0" noProof="0" dirty="0">
                <a:ln w="11430"/>
                <a:solidFill>
                  <a:schemeClr val="tx2"/>
                </a:solidFill>
                <a:effectLst/>
                <a:uLnTx/>
                <a:uFillTx/>
                <a:ea typeface="+mn-ea"/>
                <a:cs typeface="Calibri"/>
              </a:rPr>
              <a:t>i</a:t>
            </a:r>
            <a:r>
              <a:rPr kumimoji="0" lang="it-IT" sz="1400" b="1" i="1" u="none" strike="noStrike" kern="0" cap="none" spc="0" normalizeH="0" baseline="0" noProof="0" dirty="0">
                <a:ln w="11430"/>
                <a:solidFill>
                  <a:schemeClr val="accent2"/>
                </a:solidFill>
                <a:effectLst/>
                <a:uLnTx/>
                <a:uFillTx/>
                <a:ea typeface="+mn-ea"/>
                <a:cs typeface="Calibri"/>
              </a:rPr>
              <a:t>ndicano ai client dove trovare le CRL aggiornate firmate dalla CA</a:t>
            </a:r>
            <a:r>
              <a:rPr kumimoji="0" lang="it-IT" sz="1400" b="0" i="0" u="none" strike="noStrike" kern="0" cap="none" spc="0" normalizeH="0" baseline="0" noProof="0" dirty="0">
                <a:ln w="11430"/>
                <a:solidFill>
                  <a:schemeClr val="tx2"/>
                </a:solidFill>
                <a:effectLst/>
                <a:uLnTx/>
                <a:uFillTx/>
                <a:ea typeface="+mn-ea"/>
                <a:cs typeface="Calibri"/>
              </a:rPr>
              <a:t>, tali informazioni sono anche inserite nei certificati generati</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Configurazione Estensioni per impostare gli Access Information Access</a:t>
            </a:r>
            <a:r>
              <a:rPr kumimoji="0" lang="it-IT" sz="1400" b="0" i="0" u="none" strike="noStrike" kern="0" cap="none" spc="0" normalizeH="0" baseline="0" noProof="0" dirty="0">
                <a:ln w="11430"/>
                <a:solidFill>
                  <a:schemeClr val="tx2"/>
                </a:solidFill>
                <a:effectLst/>
                <a:uLnTx/>
                <a:uFillTx/>
                <a:ea typeface="+mn-ea"/>
                <a:cs typeface="Calibri"/>
              </a:rPr>
              <a:t> (AIA) </a:t>
            </a:r>
            <a:r>
              <a:rPr kumimoji="0" lang="it-IT" sz="1400" b="1" i="1" u="none" strike="noStrike" kern="0" cap="none" spc="0" normalizeH="0" baseline="0" noProof="0" dirty="0">
                <a:ln w="11430"/>
                <a:solidFill>
                  <a:schemeClr val="accent2"/>
                </a:solidFill>
                <a:effectLst/>
                <a:uLnTx/>
                <a:uFillTx/>
                <a:ea typeface="+mn-ea"/>
                <a:cs typeface="Calibri"/>
              </a:rPr>
              <a:t>Distribution </a:t>
            </a:r>
            <a:r>
              <a:rPr kumimoji="0" lang="it-IT" sz="1400" b="1" i="1" u="none" strike="noStrike" kern="0" cap="none" spc="0" normalizeH="0" baseline="0" noProof="0" dirty="0" err="1">
                <a:ln w="11430"/>
                <a:solidFill>
                  <a:schemeClr val="accent2"/>
                </a:solidFill>
                <a:effectLst/>
                <a:uLnTx/>
                <a:uFillTx/>
                <a:ea typeface="+mn-ea"/>
                <a:cs typeface="Calibri"/>
              </a:rPr>
              <a:t>Points</a:t>
            </a:r>
            <a:r>
              <a:rPr kumimoji="0" lang="it-IT" sz="1400" b="0" i="0" u="none" strike="noStrike" kern="0" cap="none" spc="0" normalizeH="0" baseline="0" noProof="0" dirty="0">
                <a:ln w="11430"/>
                <a:solidFill>
                  <a:schemeClr val="tx2"/>
                </a:solidFill>
                <a:effectLst/>
                <a:uLnTx/>
                <a:uFillTx/>
                <a:ea typeface="+mn-ea"/>
                <a:cs typeface="Calibri"/>
              </a:rPr>
              <a:t> (CDP) che</a:t>
            </a:r>
            <a:r>
              <a:rPr kumimoji="0" lang="it-IT" sz="1400" b="1" i="0" u="none" strike="noStrike" kern="0" cap="none" spc="0" normalizeH="0" baseline="0" noProof="0" dirty="0">
                <a:ln w="11430"/>
                <a:solidFill>
                  <a:schemeClr val="tx2"/>
                </a:solidFill>
                <a:effectLst/>
                <a:uLnTx/>
                <a:uFillTx/>
                <a:ea typeface="+mn-ea"/>
                <a:cs typeface="Calibri"/>
              </a:rPr>
              <a:t> </a:t>
            </a:r>
            <a:r>
              <a:rPr kumimoji="0" lang="it-IT" sz="1400" b="1" i="1" u="none" strike="noStrike" kern="0" cap="none" spc="0" normalizeH="0" baseline="0" noProof="0" dirty="0">
                <a:ln w="11430"/>
                <a:solidFill>
                  <a:schemeClr val="accent2"/>
                </a:solidFill>
                <a:effectLst/>
                <a:uLnTx/>
                <a:uFillTx/>
                <a:ea typeface="+mn-ea"/>
                <a:cs typeface="Calibri"/>
              </a:rPr>
              <a:t>indicano ai client dove trovare le CRL aggiornate firmate dalla CA</a:t>
            </a:r>
            <a:r>
              <a:rPr kumimoji="0" lang="it-IT" sz="1400" b="0" i="0" u="none" strike="noStrike" kern="0" cap="none" spc="0" normalizeH="0" baseline="0" noProof="0" dirty="0">
                <a:ln w="11430"/>
                <a:solidFill>
                  <a:schemeClr val="tx2"/>
                </a:solidFill>
                <a:effectLst/>
                <a:uLnTx/>
                <a:uFillTx/>
                <a:ea typeface="+mn-ea"/>
                <a:cs typeface="Calibri"/>
              </a:rPr>
              <a:t>, tali informazioni sono anche inserite nei certificati generati</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endParaRPr kumimoji="0" lang="it-IT" sz="1400" b="0" i="0" u="none" strike="noStrike" kern="0" cap="none" spc="0" normalizeH="0" baseline="0" noProof="0" dirty="0">
              <a:ln w="11430"/>
              <a:solidFill>
                <a:prstClr val="black"/>
              </a:solidFill>
              <a:effectLst/>
              <a:uLnTx/>
              <a:uFillTx/>
              <a:ea typeface="+mn-ea"/>
              <a:cs typeface="Calibri"/>
            </a:endParaRPr>
          </a:p>
        </p:txBody>
      </p:sp>
      <p:grpSp>
        <p:nvGrpSpPr>
          <p:cNvPr id="6" name="Gruppo 5"/>
          <p:cNvGrpSpPr/>
          <p:nvPr/>
        </p:nvGrpSpPr>
        <p:grpSpPr>
          <a:xfrm>
            <a:off x="10876414" y="2379220"/>
            <a:ext cx="1016671" cy="746609"/>
            <a:chOff x="10934401" y="3727802"/>
            <a:chExt cx="1016671" cy="746609"/>
          </a:xfrm>
        </p:grpSpPr>
        <p:pic>
          <p:nvPicPr>
            <p:cNvPr id="7" name="Immagin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6486" y="3727802"/>
              <a:ext cx="538400" cy="538400"/>
            </a:xfrm>
            <a:prstGeom prst="rect">
              <a:avLst/>
            </a:prstGeom>
          </p:spPr>
        </p:pic>
        <p:pic>
          <p:nvPicPr>
            <p:cNvPr id="8" name="Immagin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2672" y="3936011"/>
              <a:ext cx="538400" cy="538400"/>
            </a:xfrm>
            <a:prstGeom prst="rect">
              <a:avLst/>
            </a:prstGeom>
          </p:spPr>
        </p:pic>
        <p:pic>
          <p:nvPicPr>
            <p:cNvPr id="9" name="Immagine 8"/>
            <p:cNvPicPr>
              <a:picLocks noChangeAspect="1"/>
            </p:cNvPicPr>
            <p:nvPr/>
          </p:nvPicPr>
          <p:blipFill>
            <a:blip r:embed="rId5"/>
            <a:stretch>
              <a:fillRect/>
            </a:stretch>
          </p:blipFill>
          <p:spPr>
            <a:xfrm>
              <a:off x="10934401" y="3727802"/>
              <a:ext cx="278082" cy="278081"/>
            </a:xfrm>
            <a:prstGeom prst="rect">
              <a:avLst/>
            </a:prstGeom>
          </p:spPr>
        </p:pic>
      </p:grpSp>
      <p:grpSp>
        <p:nvGrpSpPr>
          <p:cNvPr id="10" name="Gruppo 9"/>
          <p:cNvGrpSpPr/>
          <p:nvPr/>
        </p:nvGrpSpPr>
        <p:grpSpPr>
          <a:xfrm>
            <a:off x="11074528" y="3344094"/>
            <a:ext cx="699226" cy="538400"/>
            <a:chOff x="11203247" y="4623376"/>
            <a:chExt cx="699226" cy="538400"/>
          </a:xfrm>
        </p:grpSpPr>
        <p:pic>
          <p:nvPicPr>
            <p:cNvPr id="11" name="Immagin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64073" y="4623376"/>
              <a:ext cx="538400" cy="538400"/>
            </a:xfrm>
            <a:prstGeom prst="rect">
              <a:avLst/>
            </a:prstGeom>
          </p:spPr>
        </p:pic>
        <p:pic>
          <p:nvPicPr>
            <p:cNvPr id="12" name="Immagine 11"/>
            <p:cNvPicPr>
              <a:picLocks noChangeAspect="1"/>
            </p:cNvPicPr>
            <p:nvPr/>
          </p:nvPicPr>
          <p:blipFill>
            <a:blip r:embed="rId5"/>
            <a:stretch>
              <a:fillRect/>
            </a:stretch>
          </p:blipFill>
          <p:spPr>
            <a:xfrm>
              <a:off x="11203247" y="4849892"/>
              <a:ext cx="278082" cy="278081"/>
            </a:xfrm>
            <a:prstGeom prst="rect">
              <a:avLst/>
            </a:prstGeom>
          </p:spPr>
        </p:pic>
      </p:grpSp>
      <p:pic>
        <p:nvPicPr>
          <p:cNvPr id="13" name="Immagine 12"/>
          <p:cNvPicPr>
            <a:picLocks noChangeAspect="1"/>
          </p:cNvPicPr>
          <p:nvPr/>
        </p:nvPicPr>
        <p:blipFill>
          <a:blip r:embed="rId6"/>
          <a:stretch>
            <a:fillRect/>
          </a:stretch>
        </p:blipFill>
        <p:spPr>
          <a:xfrm>
            <a:off x="11233754" y="4802213"/>
            <a:ext cx="540000" cy="540000"/>
          </a:xfrm>
          <a:prstGeom prst="rect">
            <a:avLst/>
          </a:prstGeom>
        </p:spPr>
      </p:pic>
      <p:grpSp>
        <p:nvGrpSpPr>
          <p:cNvPr id="14" name="Gruppo 13"/>
          <p:cNvGrpSpPr/>
          <p:nvPr/>
        </p:nvGrpSpPr>
        <p:grpSpPr>
          <a:xfrm>
            <a:off x="11313217" y="4100759"/>
            <a:ext cx="381073" cy="486286"/>
            <a:chOff x="11432386" y="5123277"/>
            <a:chExt cx="381073" cy="399741"/>
          </a:xfrm>
        </p:grpSpPr>
        <p:sp>
          <p:nvSpPr>
            <p:cNvPr id="15" name="Freeform 24"/>
            <p:cNvSpPr>
              <a:spLocks noChangeAspect="1"/>
            </p:cNvSpPr>
            <p:nvPr/>
          </p:nvSpPr>
          <p:spPr bwMode="auto">
            <a:xfrm>
              <a:off x="11432386" y="5123277"/>
              <a:ext cx="381073" cy="399741"/>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9688" cap="flat">
              <a:solidFill>
                <a:srgbClr val="00188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pic>
          <p:nvPicPr>
            <p:cNvPr id="16" name="Immagine 15"/>
            <p:cNvPicPr>
              <a:picLocks noChangeAspect="1"/>
            </p:cNvPicPr>
            <p:nvPr/>
          </p:nvPicPr>
          <p:blipFill>
            <a:blip r:embed="rId7"/>
            <a:stretch>
              <a:fillRect/>
            </a:stretch>
          </p:blipFill>
          <p:spPr>
            <a:xfrm>
              <a:off x="11478922" y="5160078"/>
              <a:ext cx="288000" cy="288000"/>
            </a:xfrm>
            <a:prstGeom prst="rect">
              <a:avLst/>
            </a:prstGeom>
          </p:spPr>
        </p:pic>
      </p:grpSp>
      <p:grpSp>
        <p:nvGrpSpPr>
          <p:cNvPr id="17" name="Gruppo 16"/>
          <p:cNvGrpSpPr>
            <a:grpSpLocks noChangeAspect="1"/>
          </p:cNvGrpSpPr>
          <p:nvPr/>
        </p:nvGrpSpPr>
        <p:grpSpPr>
          <a:xfrm>
            <a:off x="10918499" y="1397560"/>
            <a:ext cx="974586" cy="746609"/>
            <a:chOff x="10347141" y="1989411"/>
            <a:chExt cx="1412444" cy="1082042"/>
          </a:xfrm>
        </p:grpSpPr>
        <p:pic>
          <p:nvPicPr>
            <p:cNvPr id="18" name="Immagin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7141" y="1989411"/>
              <a:ext cx="780290" cy="780290"/>
            </a:xfrm>
            <a:prstGeom prst="rect">
              <a:avLst/>
            </a:prstGeom>
          </p:spPr>
        </p:pic>
        <p:pic>
          <p:nvPicPr>
            <p:cNvPr id="19" name="Immagin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9295" y="2291163"/>
              <a:ext cx="780290" cy="780290"/>
            </a:xfrm>
            <a:prstGeom prst="rect">
              <a:avLst/>
            </a:prstGeom>
          </p:spPr>
        </p:pic>
      </p:grpSp>
    </p:spTree>
    <p:extLst>
      <p:ext uri="{BB962C8B-B14F-4D97-AF65-F5344CB8AC3E}">
        <p14:creationId xmlns:p14="http://schemas.microsoft.com/office/powerpoint/2010/main" val="1266478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Configurazione Subordinate CA</a:t>
            </a:r>
          </a:p>
        </p:txBody>
      </p:sp>
      <p:sp>
        <p:nvSpPr>
          <p:cNvPr id="3" name="Rettangolo 2"/>
          <p:cNvSpPr/>
          <p:nvPr/>
        </p:nvSpPr>
        <p:spPr bwMode="ltGray">
          <a:xfrm>
            <a:off x="173740" y="1600599"/>
            <a:ext cx="11805823" cy="1238936"/>
          </a:xfrm>
          <a:prstGeom prst="rect">
            <a:avLst/>
          </a:prstGeom>
          <a:solidFill>
            <a:schemeClr val="bg1">
              <a:lumMod val="85000"/>
            </a:schemeClr>
          </a:solidFill>
          <a:ln w="6350" cap="flat" cmpd="sng" algn="ctr">
            <a:solidFill>
              <a:srgbClr val="000000"/>
            </a:solidFill>
            <a:prstDash val="solid"/>
            <a:miter lim="800000"/>
          </a:ln>
          <a:effectLst/>
        </p:spPr>
        <p:txBody>
          <a:bodyPr rIns="108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000" b="1" i="0" u="none" strike="noStrike" kern="0" cap="none" spc="0" normalizeH="0" baseline="0" noProof="0" dirty="0">
                <a:ln w="11430"/>
                <a:solidFill>
                  <a:schemeClr val="accent2"/>
                </a:solidFill>
                <a:effectLst/>
                <a:uLnTx/>
                <a:uFillTx/>
                <a:ea typeface="+mn-ea"/>
                <a:cs typeface="Calibri"/>
              </a:rPr>
              <a:t>Configurazione </a:t>
            </a:r>
            <a:r>
              <a:rPr kumimoji="0" lang="nn-NO" sz="2000" b="1" i="0" u="none" strike="noStrike" kern="0" cap="none" spc="0" normalizeH="0" baseline="0" noProof="0" dirty="0">
                <a:ln w="11430"/>
                <a:solidFill>
                  <a:schemeClr val="accent2"/>
                </a:solidFill>
                <a:effectLst/>
                <a:uLnTx/>
                <a:uFillTx/>
                <a:ea typeface="+mn-ea"/>
                <a:cs typeface="Calibri"/>
              </a:rPr>
              <a:t>CRL</a:t>
            </a:r>
            <a:endParaRPr kumimoji="0" lang="it-IT" sz="2000" b="1" i="0" u="none" strike="noStrike" kern="0" cap="none" spc="0" normalizeH="0" baseline="0" noProof="0" dirty="0">
              <a:ln w="11430"/>
              <a:solidFill>
                <a:schemeClr val="accent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Avvio pubblicazione della CRL</a:t>
            </a:r>
            <a:r>
              <a:rPr kumimoji="0" lang="it-IT" sz="1400" b="0" i="0" u="none" strike="noStrike" kern="0" cap="none" spc="0" normalizeH="0" baseline="0" noProof="0" dirty="0">
                <a:ln w="11430"/>
                <a:solidFill>
                  <a:schemeClr val="tx2"/>
                </a:solidFill>
                <a:effectLst/>
                <a:uLnTx/>
                <a:uFillTx/>
                <a:ea typeface="+mn-ea"/>
                <a:cs typeface="Calibri"/>
              </a:rPr>
              <a:t> tramite la voce del menu contestuale </a:t>
            </a:r>
            <a:r>
              <a:rPr kumimoji="0" lang="it-IT" sz="1400" b="0" i="0" u="none" strike="noStrike" kern="0" cap="none" spc="0" normalizeH="0" baseline="0" noProof="0" dirty="0" err="1">
                <a:ln w="11430"/>
                <a:solidFill>
                  <a:schemeClr val="tx2"/>
                </a:solidFill>
                <a:effectLst/>
                <a:uLnTx/>
                <a:uFillTx/>
                <a:ea typeface="+mn-ea"/>
                <a:cs typeface="Calibri"/>
              </a:rPr>
              <a:t>All</a:t>
            </a:r>
            <a:r>
              <a:rPr kumimoji="0" lang="it-IT" sz="1400" b="0" i="0" u="none" strike="noStrike" kern="0" cap="none" spc="0" normalizeH="0" baseline="0" noProof="0" dirty="0">
                <a:ln w="11430"/>
                <a:solidFill>
                  <a:schemeClr val="tx2"/>
                </a:solidFill>
                <a:effectLst/>
                <a:uLnTx/>
                <a:uFillTx/>
                <a:ea typeface="+mn-ea"/>
                <a:cs typeface="Calibri"/>
              </a:rPr>
              <a:t> </a:t>
            </a:r>
            <a:r>
              <a:rPr kumimoji="0" lang="it-IT" sz="1400" b="0" i="0" u="none" strike="noStrike" kern="0" cap="none" spc="0" normalizeH="0" baseline="0" noProof="0" dirty="0" err="1">
                <a:ln w="11430"/>
                <a:solidFill>
                  <a:schemeClr val="tx2"/>
                </a:solidFill>
                <a:effectLst/>
                <a:uLnTx/>
                <a:uFillTx/>
                <a:ea typeface="+mn-ea"/>
                <a:cs typeface="Calibri"/>
              </a:rPr>
              <a:t>Tasks</a:t>
            </a:r>
            <a:r>
              <a:rPr kumimoji="0" lang="it-IT" sz="1400" b="0" i="0" u="none" strike="noStrike" kern="0" cap="none" spc="0" normalizeH="0" baseline="0" noProof="0" dirty="0">
                <a:ln w="11430"/>
                <a:solidFill>
                  <a:schemeClr val="tx2"/>
                </a:solidFill>
                <a:effectLst/>
                <a:uLnTx/>
                <a:uFillTx/>
                <a:ea typeface="+mn-ea"/>
                <a:cs typeface="Calibri"/>
              </a:rPr>
              <a:t>\</a:t>
            </a:r>
            <a:r>
              <a:rPr kumimoji="0" lang="it-IT" sz="1400" b="0" i="0" u="none" strike="noStrike" kern="0" cap="none" spc="0" normalizeH="0" baseline="0" noProof="0" dirty="0" err="1">
                <a:ln w="11430"/>
                <a:solidFill>
                  <a:schemeClr val="tx2"/>
                </a:solidFill>
                <a:effectLst/>
                <a:uLnTx/>
                <a:uFillTx/>
                <a:ea typeface="+mn-ea"/>
                <a:cs typeface="Calibri"/>
              </a:rPr>
              <a:t>Pubblish</a:t>
            </a:r>
            <a:r>
              <a:rPr kumimoji="0" lang="it-IT" sz="1400" b="0" i="0" u="none" strike="noStrike" kern="0" cap="none" spc="0" normalizeH="0" baseline="0" noProof="0" dirty="0">
                <a:ln w="11430"/>
                <a:solidFill>
                  <a:schemeClr val="tx2"/>
                </a:solidFill>
                <a:effectLst/>
                <a:uLnTx/>
                <a:uFillTx/>
                <a:ea typeface="+mn-ea"/>
                <a:cs typeface="Calibri"/>
              </a:rPr>
              <a:t> dei Certificati revocati, oppure mediante il comando: </a:t>
            </a:r>
            <a:r>
              <a:rPr kumimoji="0" lang="it-IT" sz="1400" b="1" i="1" u="none" strike="noStrike" kern="0" cap="none" spc="0" normalizeH="0" baseline="0" noProof="0" dirty="0" err="1">
                <a:ln w="11430"/>
                <a:solidFill>
                  <a:schemeClr val="accent2"/>
                </a:solidFill>
                <a:effectLst/>
                <a:uLnTx/>
                <a:uFillTx/>
                <a:ea typeface="+mn-ea"/>
                <a:cs typeface="Calibri"/>
              </a:rPr>
              <a:t>certutil</a:t>
            </a:r>
            <a:r>
              <a:rPr kumimoji="0" lang="it-IT" sz="1400" b="1" i="1" u="none" strike="noStrike" kern="0" cap="none" spc="0" normalizeH="0" baseline="0" noProof="0" dirty="0">
                <a:ln w="11430"/>
                <a:solidFill>
                  <a:schemeClr val="accent2"/>
                </a:solidFill>
                <a:effectLst/>
                <a:uLnTx/>
                <a:uFillTx/>
                <a:ea typeface="+mn-ea"/>
                <a:cs typeface="Calibri"/>
              </a:rPr>
              <a:t> –CRL</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Verificare che la CLR sia stata memorizzata in </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SystemRoot</a:t>
            </a:r>
            <a:r>
              <a:rPr kumimoji="0" lang="it-IT" sz="1400" b="1" i="1" u="none" strike="noStrike" kern="0" cap="none" spc="0" normalizeH="0" baseline="0" noProof="0" dirty="0">
                <a:ln w="11430"/>
                <a:solidFill>
                  <a:schemeClr val="accent2"/>
                </a:solidFill>
                <a:effectLst/>
                <a:uLnTx/>
                <a:uFillTx/>
                <a:ea typeface="+mn-ea"/>
                <a:cs typeface="Calibri"/>
              </a:rPr>
              <a:t>%\System32\</a:t>
            </a:r>
            <a:r>
              <a:rPr kumimoji="0" lang="it-IT" sz="1400" b="1" i="1" u="none" strike="noStrike" kern="0" cap="none" spc="0" normalizeH="0" baseline="0" noProof="0" dirty="0" err="1">
                <a:ln w="11430"/>
                <a:solidFill>
                  <a:schemeClr val="accent2"/>
                </a:solidFill>
                <a:effectLst/>
                <a:uLnTx/>
                <a:uFillTx/>
                <a:ea typeface="+mn-ea"/>
                <a:cs typeface="Calibri"/>
              </a:rPr>
              <a:t>CertSrv</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CertEnroll</a:t>
            </a:r>
            <a:endParaRPr kumimoji="0" lang="it-IT" sz="1400" b="1" i="1" u="none" strike="noStrike" kern="0" cap="none" spc="0" normalizeH="0" baseline="0" noProof="0" dirty="0">
              <a:ln w="11430"/>
              <a:solidFill>
                <a:schemeClr val="accent2"/>
              </a:solidFill>
              <a:effectLst/>
              <a:uLnTx/>
              <a:uFillTx/>
              <a:ea typeface="+mn-ea"/>
              <a:cs typeface="Calibri"/>
            </a:endParaRPr>
          </a:p>
        </p:txBody>
      </p:sp>
      <p:grpSp>
        <p:nvGrpSpPr>
          <p:cNvPr id="4" name="Gruppo 3"/>
          <p:cNvGrpSpPr/>
          <p:nvPr/>
        </p:nvGrpSpPr>
        <p:grpSpPr>
          <a:xfrm>
            <a:off x="10899762" y="1882465"/>
            <a:ext cx="1027116" cy="798469"/>
            <a:chOff x="4908080" y="1780981"/>
            <a:chExt cx="1027116" cy="798469"/>
          </a:xfrm>
        </p:grpSpPr>
        <p:pic>
          <p:nvPicPr>
            <p:cNvPr id="5" name="Immagine 4"/>
            <p:cNvPicPr>
              <a:picLocks noChangeAspect="1"/>
            </p:cNvPicPr>
            <p:nvPr/>
          </p:nvPicPr>
          <p:blipFill>
            <a:blip r:embed="rId2"/>
            <a:stretch>
              <a:fillRect/>
            </a:stretch>
          </p:blipFill>
          <p:spPr>
            <a:xfrm>
              <a:off x="5396796" y="2149242"/>
              <a:ext cx="292649" cy="197767"/>
            </a:xfrm>
            <a:prstGeom prst="rect">
              <a:avLst/>
            </a:prstGeom>
          </p:spPr>
        </p:pic>
        <p:pic>
          <p:nvPicPr>
            <p:cNvPr id="6" name="Immagine 5"/>
            <p:cNvPicPr>
              <a:picLocks noChangeAspect="1"/>
            </p:cNvPicPr>
            <p:nvPr/>
          </p:nvPicPr>
          <p:blipFill>
            <a:blip r:embed="rId3"/>
            <a:stretch>
              <a:fillRect/>
            </a:stretch>
          </p:blipFill>
          <p:spPr>
            <a:xfrm>
              <a:off x="5084908" y="1780981"/>
              <a:ext cx="544144" cy="520138"/>
            </a:xfrm>
            <a:prstGeom prst="rect">
              <a:avLst/>
            </a:prstGeom>
          </p:spPr>
        </p:pic>
        <p:pic>
          <p:nvPicPr>
            <p:cNvPr id="7" name="Immagin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6796" y="2041050"/>
              <a:ext cx="538400" cy="538400"/>
            </a:xfrm>
            <a:prstGeom prst="rect">
              <a:avLst/>
            </a:prstGeom>
          </p:spPr>
        </p:pic>
        <p:pic>
          <p:nvPicPr>
            <p:cNvPr id="8" name="Immagine 7"/>
            <p:cNvPicPr>
              <a:picLocks noChangeAspect="1"/>
            </p:cNvPicPr>
            <p:nvPr/>
          </p:nvPicPr>
          <p:blipFill>
            <a:blip r:embed="rId5"/>
            <a:stretch>
              <a:fillRect/>
            </a:stretch>
          </p:blipFill>
          <p:spPr>
            <a:xfrm>
              <a:off x="4908080" y="1780981"/>
              <a:ext cx="278082" cy="278081"/>
            </a:xfrm>
            <a:prstGeom prst="rect">
              <a:avLst/>
            </a:prstGeom>
          </p:spPr>
        </p:pic>
      </p:grpSp>
      <p:sp>
        <p:nvSpPr>
          <p:cNvPr id="9" name="Rettangolo 8"/>
          <p:cNvSpPr/>
          <p:nvPr/>
        </p:nvSpPr>
        <p:spPr bwMode="ltGray">
          <a:xfrm>
            <a:off x="173740" y="2839535"/>
            <a:ext cx="11805823" cy="2383463"/>
          </a:xfrm>
          <a:prstGeom prst="rect">
            <a:avLst/>
          </a:prstGeom>
          <a:solidFill>
            <a:schemeClr val="bg1">
              <a:lumMod val="85000"/>
            </a:schemeClr>
          </a:solidFill>
          <a:ln w="6350" cap="flat" cmpd="sng" algn="ctr">
            <a:solidFill>
              <a:srgbClr val="000000"/>
            </a:solidFill>
            <a:prstDash val="solid"/>
            <a:miter lim="800000"/>
          </a:ln>
          <a:effectLst/>
        </p:spPr>
        <p:txBody>
          <a:bodyPr rIns="108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000" b="1" i="0" u="none" strike="noStrike" kern="0" cap="none" spc="0" normalizeH="0" baseline="0" noProof="0" dirty="0">
                <a:ln w="11430"/>
                <a:solidFill>
                  <a:schemeClr val="accent2"/>
                </a:solidFill>
                <a:effectLst/>
                <a:uLnTx/>
                <a:uFillTx/>
                <a:ea typeface="+mn-ea"/>
                <a:cs typeface="Calibri"/>
              </a:rPr>
              <a:t>Configurazione della validità dei certificati emessi</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Per default la validità dei certificati emessi da una CA Enterprise è di due anni</a:t>
            </a:r>
            <a:r>
              <a:rPr kumimoji="0" lang="it-IT" sz="1400" b="0" i="0" u="none" strike="noStrike" kern="0" cap="none" spc="0" normalizeH="0" baseline="0" noProof="0" dirty="0">
                <a:ln w="11430"/>
                <a:solidFill>
                  <a:schemeClr val="tx2"/>
                </a:solidFill>
                <a:effectLst/>
                <a:uLnTx/>
                <a:uFillTx/>
                <a:ea typeface="+mn-ea"/>
                <a:cs typeface="Calibri"/>
              </a:rPr>
              <a:t>, ma </a:t>
            </a:r>
            <a:r>
              <a:rPr kumimoji="0" lang="it-IT" sz="1400" b="1" i="1" u="none" strike="noStrike" kern="0" cap="none" spc="0" normalizeH="0" baseline="0" noProof="0" dirty="0">
                <a:ln w="11430"/>
                <a:solidFill>
                  <a:schemeClr val="accent2"/>
                </a:solidFill>
                <a:effectLst/>
                <a:uLnTx/>
                <a:uFillTx/>
                <a:ea typeface="+mn-ea"/>
                <a:cs typeface="Calibri"/>
              </a:rPr>
              <a:t>modificabile tramite </a:t>
            </a:r>
            <a:r>
              <a:rPr kumimoji="0" lang="it-IT" sz="1400" b="1" i="1" u="none" strike="noStrike" kern="0" cap="none" spc="0" normalizeH="0" baseline="0" noProof="0" dirty="0" err="1">
                <a:ln w="11430"/>
                <a:solidFill>
                  <a:schemeClr val="accent2"/>
                </a:solidFill>
                <a:effectLst/>
                <a:uLnTx/>
                <a:uFillTx/>
                <a:ea typeface="+mn-ea"/>
                <a:cs typeface="Calibri"/>
              </a:rPr>
              <a:t>certutil</a:t>
            </a:r>
            <a:r>
              <a:rPr kumimoji="0" lang="it-IT" sz="1400" b="0" i="0" u="none" strike="noStrike" kern="0" cap="none" spc="0" normalizeH="0" baseline="0" noProof="0" dirty="0">
                <a:ln w="11430"/>
                <a:solidFill>
                  <a:schemeClr val="tx2"/>
                </a:solidFill>
                <a:effectLst/>
                <a:uLnTx/>
                <a:uFillTx/>
                <a:ea typeface="+mn-ea"/>
                <a:cs typeface="Calibri"/>
              </a:rPr>
              <a:t> che modifica le impostazioni relative nel </a:t>
            </a:r>
            <a:r>
              <a:rPr kumimoji="0" lang="it-IT" sz="1400" b="0" i="0" u="none" strike="noStrike" kern="0" cap="none" spc="0" normalizeH="0" baseline="0" noProof="0" dirty="0" err="1">
                <a:ln w="11430"/>
                <a:solidFill>
                  <a:schemeClr val="tx2"/>
                </a:solidFill>
                <a:effectLst/>
                <a:uLnTx/>
                <a:uFillTx/>
                <a:ea typeface="+mn-ea"/>
                <a:cs typeface="Calibri"/>
              </a:rPr>
              <a:t>registry</a:t>
            </a:r>
            <a:endParaRPr kumimoji="0" lang="it-IT" sz="1400" b="0" i="0" u="none" strike="noStrike" kern="0" cap="none" spc="0" normalizeH="0" baseline="0" noProof="0" dirty="0">
              <a:ln w="11430"/>
              <a:solidFill>
                <a:schemeClr val="tx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Ipotizzando che la durata del certificato della Subordinate CA sia di 10 anni la validità dei certificati emessi può essere impostata a 5 anni</a:t>
            </a:r>
            <a:r>
              <a:rPr kumimoji="0" lang="it-IT" sz="1400" b="1" i="0" u="none" strike="noStrike" kern="0" cap="none" spc="0" normalizeH="0" baseline="0" noProof="0" dirty="0">
                <a:ln w="11430"/>
                <a:solidFill>
                  <a:schemeClr val="accent2"/>
                </a:solidFill>
                <a:effectLst/>
                <a:uLnTx/>
                <a:uFillTx/>
                <a:ea typeface="+mn-ea"/>
                <a:cs typeface="Calibri"/>
              </a:rPr>
              <a:t> </a:t>
            </a:r>
            <a:r>
              <a:rPr kumimoji="0" lang="it-IT" sz="1400" b="0" i="0" u="none" strike="noStrike" kern="0" cap="none" spc="0" normalizeH="0" baseline="0" noProof="0" dirty="0">
                <a:ln w="11430"/>
                <a:solidFill>
                  <a:schemeClr val="tx2"/>
                </a:solidFill>
                <a:effectLst/>
                <a:uLnTx/>
                <a:uFillTx/>
                <a:ea typeface="+mn-ea"/>
                <a:cs typeface="Calibri"/>
              </a:rPr>
              <a:t>prevedendo quindi di rinnovarli ogni 5 anni mediante il comando </a:t>
            </a:r>
            <a:r>
              <a:rPr kumimoji="0" lang="it-IT" sz="1400" b="1" i="1" u="none" strike="noStrike" kern="0" cap="none" spc="0" normalizeH="0" baseline="0" noProof="0" dirty="0" err="1">
                <a:ln w="11430"/>
                <a:solidFill>
                  <a:schemeClr val="accent2"/>
                </a:solidFill>
                <a:effectLst/>
                <a:uLnTx/>
                <a:uFillTx/>
                <a:ea typeface="+mn-ea"/>
                <a:cs typeface="Calibri"/>
              </a:rPr>
              <a:t>certutil</a:t>
            </a:r>
            <a:r>
              <a:rPr kumimoji="0" lang="it-IT" sz="1400" b="1" i="1" u="none" strike="noStrike" kern="0" cap="none" spc="0" normalizeH="0" baseline="0" noProof="0" dirty="0">
                <a:ln w="11430"/>
                <a:solidFill>
                  <a:schemeClr val="accent2"/>
                </a:solidFill>
                <a:effectLst/>
                <a:uLnTx/>
                <a:uFillTx/>
                <a:ea typeface="+mn-ea"/>
                <a:cs typeface="Calibri"/>
              </a:rPr>
              <a:t> -</a:t>
            </a:r>
            <a:r>
              <a:rPr kumimoji="0" lang="it-IT" sz="1400" b="1" i="1" u="none" strike="noStrike" kern="0" cap="none" spc="0" normalizeH="0" baseline="0" noProof="0" dirty="0" err="1">
                <a:ln w="11430"/>
                <a:solidFill>
                  <a:schemeClr val="accent2"/>
                </a:solidFill>
                <a:effectLst/>
                <a:uLnTx/>
                <a:uFillTx/>
                <a:ea typeface="+mn-ea"/>
                <a:cs typeface="Calibri"/>
              </a:rPr>
              <a:t>setreg</a:t>
            </a:r>
            <a:r>
              <a:rPr kumimoji="0" lang="it-IT" sz="1400" b="1" i="1" u="none" strike="noStrike" kern="0" cap="none" spc="0" normalizeH="0" baseline="0" noProof="0" dirty="0">
                <a:ln w="11430"/>
                <a:solidFill>
                  <a:schemeClr val="accent2"/>
                </a:solidFill>
                <a:effectLst/>
                <a:uLnTx/>
                <a:uFillTx/>
                <a:ea typeface="+mn-ea"/>
                <a:cs typeface="Calibri"/>
              </a:rPr>
              <a:t> </a:t>
            </a:r>
            <a:r>
              <a:rPr kumimoji="0" lang="it-IT" sz="1400" b="1" i="1" u="none" strike="noStrike" kern="0" cap="none" spc="0" normalizeH="0" baseline="0" noProof="0" dirty="0" err="1">
                <a:ln w="11430"/>
                <a:solidFill>
                  <a:schemeClr val="accent2"/>
                </a:solidFill>
                <a:effectLst/>
                <a:uLnTx/>
                <a:uFillTx/>
                <a:ea typeface="+mn-ea"/>
                <a:cs typeface="Calibri"/>
              </a:rPr>
              <a:t>ca</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ValidityPeriodUnits</a:t>
            </a:r>
            <a:r>
              <a:rPr kumimoji="0" lang="it-IT" sz="1400" b="1" i="1" u="none" strike="noStrike" kern="0" cap="none" spc="0" normalizeH="0" baseline="0" noProof="0" dirty="0">
                <a:ln w="11430"/>
                <a:solidFill>
                  <a:schemeClr val="accent2"/>
                </a:solidFill>
                <a:effectLst/>
                <a:uLnTx/>
                <a:uFillTx/>
                <a:ea typeface="+mn-ea"/>
                <a:cs typeface="Calibri"/>
              </a:rPr>
              <a:t> “5”</a:t>
            </a:r>
            <a:r>
              <a:rPr kumimoji="0" lang="it-IT" sz="1400" b="0" i="0" u="none" strike="noStrike" kern="0" cap="none" spc="0" normalizeH="0" baseline="0" noProof="0" dirty="0">
                <a:ln w="11430"/>
                <a:solidFill>
                  <a:schemeClr val="tx2"/>
                </a:solidFill>
                <a:effectLst/>
                <a:uLnTx/>
                <a:uFillTx/>
                <a:ea typeface="+mn-ea"/>
                <a:cs typeface="Calibri"/>
              </a:rPr>
              <a:t> che imposta la </a:t>
            </a:r>
            <a:r>
              <a:rPr kumimoji="0" lang="it-IT" sz="1400" b="0" i="0" u="none" strike="noStrike" kern="0" cap="none" spc="0" normalizeH="0" baseline="0" noProof="0" dirty="0" err="1">
                <a:ln w="11430"/>
                <a:solidFill>
                  <a:schemeClr val="tx2"/>
                </a:solidFill>
                <a:effectLst/>
                <a:uLnTx/>
                <a:uFillTx/>
                <a:ea typeface="+mn-ea"/>
                <a:cs typeface="Calibri"/>
              </a:rPr>
              <a:t>registry</a:t>
            </a:r>
            <a:r>
              <a:rPr kumimoji="0" lang="it-IT" sz="1400" b="0" i="0" u="none" strike="noStrike" kern="0" cap="none" spc="0" normalizeH="0" baseline="0" noProof="0" dirty="0">
                <a:ln w="11430"/>
                <a:solidFill>
                  <a:schemeClr val="tx2"/>
                </a:solidFill>
                <a:effectLst/>
                <a:uLnTx/>
                <a:uFillTx/>
                <a:ea typeface="+mn-ea"/>
                <a:cs typeface="Calibri"/>
              </a:rPr>
              <a:t> </a:t>
            </a:r>
            <a:r>
              <a:rPr kumimoji="0" lang="it-IT" sz="1400" b="0" i="0" u="none" strike="noStrike" kern="0" cap="none" spc="0" normalizeH="0" baseline="0" noProof="0" dirty="0" err="1">
                <a:ln w="11430"/>
                <a:solidFill>
                  <a:schemeClr val="tx2"/>
                </a:solidFill>
                <a:effectLst/>
                <a:uLnTx/>
                <a:uFillTx/>
                <a:ea typeface="+mn-ea"/>
                <a:cs typeface="Calibri"/>
              </a:rPr>
              <a:t>key</a:t>
            </a:r>
            <a:r>
              <a:rPr kumimoji="0" lang="it-IT" sz="1400" b="0" i="0" u="none" strike="noStrike" kern="0" cap="none" spc="0" normalizeH="0" baseline="0" noProof="0" dirty="0">
                <a:ln w="11430"/>
                <a:solidFill>
                  <a:schemeClr val="tx2"/>
                </a:solidFill>
                <a:effectLst/>
                <a:uLnTx/>
                <a:uFillTx/>
                <a:ea typeface="+mn-ea"/>
                <a:cs typeface="Calibri"/>
              </a:rPr>
              <a:t> </a:t>
            </a:r>
            <a:r>
              <a:rPr kumimoji="0" lang="it-IT" sz="1400" b="1" i="1" u="none" strike="noStrike" kern="0" cap="none" spc="0" normalizeH="0" baseline="0" noProof="0" dirty="0">
                <a:ln w="11430"/>
                <a:solidFill>
                  <a:schemeClr val="accent2"/>
                </a:solidFill>
                <a:effectLst/>
                <a:uLnTx/>
                <a:uFillTx/>
                <a:ea typeface="+mn-ea"/>
                <a:cs typeface="Calibri"/>
              </a:rPr>
              <a:t>HKLM\System\</a:t>
            </a:r>
            <a:r>
              <a:rPr kumimoji="0" lang="it-IT" sz="1400" b="1" i="1" u="none" strike="noStrike" kern="0" cap="none" spc="0" normalizeH="0" baseline="0" noProof="0" dirty="0" err="1">
                <a:ln w="11430"/>
                <a:solidFill>
                  <a:schemeClr val="accent2"/>
                </a:solidFill>
                <a:effectLst/>
                <a:uLnTx/>
                <a:uFillTx/>
                <a:ea typeface="+mn-ea"/>
                <a:cs typeface="Calibri"/>
              </a:rPr>
              <a:t>CurrentControlSet</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Configuration</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CAName</a:t>
            </a:r>
            <a:r>
              <a:rPr kumimoji="0" lang="it-IT" sz="1400" b="1" i="1" u="none" strike="noStrike" kern="0" cap="none" spc="0" normalizeH="0" baseline="0" noProof="0" dirty="0">
                <a:ln w="11430"/>
                <a:solidFill>
                  <a:schemeClr val="accent2"/>
                </a:solidFill>
                <a:effectLst/>
                <a:uLnTx/>
                <a:uFillTx/>
                <a:ea typeface="+mn-ea"/>
                <a:cs typeface="Calibri"/>
              </a:rPr>
              <a:t>\</a:t>
            </a:r>
            <a:r>
              <a:rPr kumimoji="0" lang="it-IT" sz="1400" b="1" i="1" u="none" strike="noStrike" kern="0" cap="none" spc="0" normalizeH="0" baseline="0" noProof="0" dirty="0" err="1">
                <a:ln w="11430"/>
                <a:solidFill>
                  <a:schemeClr val="accent2"/>
                </a:solidFill>
                <a:effectLst/>
                <a:uLnTx/>
                <a:uFillTx/>
                <a:ea typeface="+mn-ea"/>
                <a:cs typeface="Calibri"/>
              </a:rPr>
              <a:t>ValidityPeriodUnitis</a:t>
            </a:r>
            <a:endParaRPr kumimoji="0" lang="it-IT" sz="1400" b="1" i="1" u="none" strike="noStrike" kern="0" cap="none" spc="0" normalizeH="0" baseline="0" noProof="0" dirty="0">
              <a:ln w="11430"/>
              <a:solidFill>
                <a:schemeClr val="accent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Verificare che la PKI funzioni correttamente</a:t>
            </a:r>
            <a:r>
              <a:rPr kumimoji="0" lang="it-IT" sz="1400" b="0" i="0" u="none" strike="noStrike" kern="0" cap="none" spc="0" normalizeH="0" baseline="0" noProof="0" dirty="0">
                <a:ln w="11430"/>
                <a:solidFill>
                  <a:schemeClr val="tx2"/>
                </a:solidFill>
                <a:effectLst/>
                <a:uLnTx/>
                <a:uFillTx/>
                <a:ea typeface="+mn-ea"/>
                <a:cs typeface="Calibri"/>
              </a:rPr>
              <a:t>, uno strumento utile per eseguire tale verifica è il </a:t>
            </a:r>
            <a:r>
              <a:rPr kumimoji="0" lang="it-IT" sz="1400" b="0" i="0" u="none" strike="noStrike" kern="0" cap="none" spc="0" normalizeH="0" baseline="0" noProof="0" dirty="0" err="1">
                <a:ln w="11430"/>
                <a:solidFill>
                  <a:schemeClr val="tx2"/>
                </a:solidFill>
                <a:effectLst/>
                <a:uLnTx/>
                <a:uFillTx/>
                <a:ea typeface="+mn-ea"/>
                <a:cs typeface="Calibri"/>
              </a:rPr>
              <a:t>tool</a:t>
            </a:r>
            <a:r>
              <a:rPr kumimoji="0" lang="it-IT" sz="1400" b="0" i="0" u="none" strike="noStrike" kern="0" cap="none" spc="0" normalizeH="0" baseline="0" noProof="0" dirty="0">
                <a:ln w="11430"/>
                <a:solidFill>
                  <a:schemeClr val="tx2"/>
                </a:solidFill>
                <a:effectLst/>
                <a:uLnTx/>
                <a:uFillTx/>
                <a:ea typeface="+mn-ea"/>
                <a:cs typeface="Calibri"/>
              </a:rPr>
              <a:t> </a:t>
            </a:r>
            <a:r>
              <a:rPr kumimoji="0" lang="it-IT" sz="1400" b="1" i="1" u="none" strike="noStrike" kern="0" cap="none" spc="0" normalizeH="0" baseline="0" noProof="0" dirty="0" err="1">
                <a:ln w="11430"/>
                <a:solidFill>
                  <a:schemeClr val="accent2"/>
                </a:solidFill>
                <a:effectLst/>
                <a:uLnTx/>
                <a:uFillTx/>
                <a:ea typeface="+mn-ea"/>
                <a:cs typeface="Calibri"/>
              </a:rPr>
              <a:t>pkiview.msc</a:t>
            </a:r>
            <a:endParaRPr kumimoji="0" lang="it-IT" sz="1400" b="1" i="1" u="none" strike="noStrike" kern="0" cap="none" spc="0" normalizeH="0" baseline="0" noProof="0" dirty="0">
              <a:ln w="11430"/>
              <a:solidFill>
                <a:schemeClr val="accent2"/>
              </a:solidFill>
              <a:effectLst/>
              <a:uLnTx/>
              <a:uFillTx/>
              <a:ea typeface="+mn-ea"/>
              <a:cs typeface="Calibri"/>
            </a:endParaRPr>
          </a:p>
        </p:txBody>
      </p:sp>
      <p:sp>
        <p:nvSpPr>
          <p:cNvPr id="10" name="Rettangolo 9"/>
          <p:cNvSpPr/>
          <p:nvPr/>
        </p:nvSpPr>
        <p:spPr>
          <a:xfrm>
            <a:off x="173740" y="5229343"/>
            <a:ext cx="11805821" cy="307777"/>
          </a:xfrm>
          <a:prstGeom prst="rect">
            <a:avLst/>
          </a:prstGeom>
          <a:solidFill>
            <a:schemeClr val="accent2"/>
          </a:solidFill>
          <a:ln w="12700" cap="flat" cmpd="sng" algn="ctr">
            <a:solidFill>
              <a:schemeClr val="accent2"/>
            </a:solidFill>
            <a:prstDash val="solid"/>
            <a:miter lim="800000"/>
          </a:ln>
          <a:effec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400" b="1" i="1" u="none" strike="noStrike" kern="0" cap="none" spc="0" normalizeH="0" baseline="0" noProof="0" dirty="0" smtClean="0">
                <a:ln>
                  <a:noFill/>
                </a:ln>
                <a:solidFill>
                  <a:prstClr val="white"/>
                </a:solidFill>
                <a:effectLst/>
                <a:uLnTx/>
                <a:uFillTx/>
                <a:ea typeface="+mn-ea"/>
                <a:cs typeface="+mn-cs"/>
              </a:rPr>
              <a:t>Al termine della configurazione riavviare il servizio della CA (</a:t>
            </a:r>
            <a:r>
              <a:rPr kumimoji="0" lang="it-IT" sz="1400" b="1" i="1" u="none" strike="noStrike" kern="0" cap="none" spc="0" normalizeH="0" baseline="0" noProof="0" dirty="0" err="1" smtClean="0">
                <a:ln>
                  <a:noFill/>
                </a:ln>
                <a:solidFill>
                  <a:prstClr val="white"/>
                </a:solidFill>
                <a:effectLst/>
                <a:uLnTx/>
                <a:uFillTx/>
                <a:ea typeface="+mn-ea"/>
                <a:cs typeface="+mn-cs"/>
              </a:rPr>
              <a:t>certsvc</a:t>
            </a:r>
            <a:r>
              <a:rPr kumimoji="0" lang="it-IT" sz="1400" b="1" i="1" u="none" strike="noStrike" kern="0" cap="none" spc="0" normalizeH="0" baseline="0" noProof="0" dirty="0" smtClean="0">
                <a:ln>
                  <a:noFill/>
                </a:ln>
                <a:solidFill>
                  <a:prstClr val="white"/>
                </a:solidFill>
                <a:effectLst/>
                <a:uLnTx/>
                <a:uFillTx/>
                <a:ea typeface="+mn-ea"/>
                <a:cs typeface="+mn-cs"/>
              </a:rPr>
              <a:t>)</a:t>
            </a:r>
          </a:p>
        </p:txBody>
      </p:sp>
      <p:grpSp>
        <p:nvGrpSpPr>
          <p:cNvPr id="11" name="Gruppo 10"/>
          <p:cNvGrpSpPr/>
          <p:nvPr/>
        </p:nvGrpSpPr>
        <p:grpSpPr>
          <a:xfrm>
            <a:off x="10983294" y="4140467"/>
            <a:ext cx="699226" cy="538400"/>
            <a:chOff x="11203247" y="4623376"/>
            <a:chExt cx="699226" cy="538400"/>
          </a:xfrm>
        </p:grpSpPr>
        <p:pic>
          <p:nvPicPr>
            <p:cNvPr id="12" name="Immagin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64073" y="4623376"/>
              <a:ext cx="538400" cy="538400"/>
            </a:xfrm>
            <a:prstGeom prst="rect">
              <a:avLst/>
            </a:prstGeom>
          </p:spPr>
        </p:pic>
        <p:pic>
          <p:nvPicPr>
            <p:cNvPr id="13" name="Immagine 12"/>
            <p:cNvPicPr>
              <a:picLocks noChangeAspect="1"/>
            </p:cNvPicPr>
            <p:nvPr/>
          </p:nvPicPr>
          <p:blipFill>
            <a:blip r:embed="rId5"/>
            <a:stretch>
              <a:fillRect/>
            </a:stretch>
          </p:blipFill>
          <p:spPr>
            <a:xfrm>
              <a:off x="11203247" y="4849892"/>
              <a:ext cx="278082" cy="278081"/>
            </a:xfrm>
            <a:prstGeom prst="rect">
              <a:avLst/>
            </a:prstGeom>
          </p:spPr>
        </p:pic>
      </p:grpSp>
      <p:sp>
        <p:nvSpPr>
          <p:cNvPr id="14" name="Rettangolo 13"/>
          <p:cNvSpPr/>
          <p:nvPr/>
        </p:nvSpPr>
        <p:spPr>
          <a:xfrm>
            <a:off x="4378569" y="5537120"/>
            <a:ext cx="7600992" cy="184666"/>
          </a:xfrm>
          <a:prstGeom prst="rect">
            <a:avLst/>
          </a:prstGeom>
        </p:spPr>
        <p:txBody>
          <a:bodyPr wrap="none" lIns="0" tIns="0" rIns="0" bIns="0">
            <a:spAutoFit/>
          </a:bodyPr>
          <a:lstStyle/>
          <a:p>
            <a:pPr algn="r" defTabSz="457200"/>
            <a:r>
              <a:rPr lang="it-IT" sz="1200" dirty="0">
                <a:solidFill>
                  <a:prstClr val="black"/>
                </a:solidFill>
                <a:hlinkClick r:id="rId6"/>
              </a:rPr>
              <a:t>https://</a:t>
            </a:r>
            <a:r>
              <a:rPr lang="it-IT" sz="1200" dirty="0" smtClean="0">
                <a:solidFill>
                  <a:prstClr val="black"/>
                </a:solidFill>
                <a:hlinkClick r:id="rId6"/>
              </a:rPr>
              <a:t>www.ictpower.it/sistemi-operativi/deploy-pki-in-windows-server-2016-parte-3-installazione-subordinate-ca.htm</a:t>
            </a:r>
            <a:endParaRPr lang="it-IT" sz="1200" dirty="0">
              <a:solidFill>
                <a:prstClr val="black"/>
              </a:solidFill>
            </a:endParaRPr>
          </a:p>
        </p:txBody>
      </p:sp>
    </p:spTree>
    <p:extLst>
      <p:ext uri="{BB962C8B-B14F-4D97-AF65-F5344CB8AC3E}">
        <p14:creationId xmlns:p14="http://schemas.microsoft.com/office/powerpoint/2010/main" val="2662875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Pubblicazione CRL Subordinate CA</a:t>
            </a:r>
          </a:p>
        </p:txBody>
      </p:sp>
      <p:sp>
        <p:nvSpPr>
          <p:cNvPr id="3" name="Rettangolo 2"/>
          <p:cNvSpPr/>
          <p:nvPr/>
        </p:nvSpPr>
        <p:spPr bwMode="ltGray">
          <a:xfrm>
            <a:off x="173740" y="2161311"/>
            <a:ext cx="11805823" cy="2355272"/>
          </a:xfrm>
          <a:prstGeom prst="rect">
            <a:avLst/>
          </a:prstGeom>
          <a:solidFill>
            <a:srgbClr val="E7E6E6"/>
          </a:solidFill>
          <a:ln w="6350" cap="flat" cmpd="sng" algn="ctr">
            <a:solidFill>
              <a:srgbClr val="A5A5A5"/>
            </a:solidFill>
            <a:prstDash val="solid"/>
            <a:miter lim="800000"/>
          </a:ln>
          <a:effectLst/>
        </p:spPr>
        <p:txBody>
          <a:bodyPr rIns="108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000" b="1" i="0" u="none" strike="noStrike" kern="0" cap="none" spc="0" normalizeH="0" baseline="0" noProof="0" dirty="0">
                <a:ln w="11430"/>
                <a:solidFill>
                  <a:schemeClr val="accent2"/>
                </a:solidFill>
                <a:effectLst/>
                <a:uLnTx/>
                <a:uFillTx/>
                <a:ea typeface="+mn-ea"/>
                <a:cs typeface="Calibri"/>
              </a:rPr>
              <a:t>Copia della CRL e del certificato della CA sul Web Server</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L’accesso al Web Server da parte della Subordinate CA avviene tramite un account locale creato sul Web Server</a:t>
            </a:r>
            <a:r>
              <a:rPr kumimoji="0" lang="it-IT" sz="1400" b="1" i="0" u="none" strike="noStrike" kern="0" cap="none" spc="0" normalizeH="0" baseline="0" noProof="0" dirty="0">
                <a:ln w="11430"/>
                <a:solidFill>
                  <a:schemeClr val="accent2"/>
                </a:solidFill>
                <a:effectLst/>
                <a:uLnTx/>
                <a:uFillTx/>
                <a:ea typeface="+mn-ea"/>
                <a:cs typeface="Calibri"/>
              </a:rPr>
              <a:t> </a:t>
            </a:r>
            <a:r>
              <a:rPr kumimoji="0" lang="it-IT" sz="1400" b="0" i="0" u="none" strike="noStrike" kern="0" cap="none" spc="0" normalizeH="0" baseline="0" noProof="0" dirty="0">
                <a:ln w="11430"/>
                <a:solidFill>
                  <a:schemeClr val="tx2"/>
                </a:solidFill>
                <a:effectLst/>
                <a:uLnTx/>
                <a:uFillTx/>
                <a:ea typeface="+mn-ea"/>
                <a:cs typeface="Calibri"/>
              </a:rPr>
              <a:t>che ha privilegi di lettura e scrittura su una share che punta alla cartella sul Server Web che conterrà le CRL e i certificati delle CA</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Memorizzare sulla Subordinate CA l’account che verrà utilizzato per accedere alle share sul Web Server</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Creare un’</a:t>
            </a:r>
            <a:r>
              <a:rPr kumimoji="0" lang="it-IT" sz="1400" b="1" i="1" u="none" strike="noStrike" kern="0" cap="none" spc="0" normalizeH="0" baseline="0" noProof="0" dirty="0">
                <a:ln w="11430"/>
                <a:solidFill>
                  <a:schemeClr val="accent2"/>
                </a:solidFill>
                <a:effectLst/>
                <a:uLnTx/>
                <a:uFillTx/>
                <a:ea typeface="+mn-ea"/>
                <a:cs typeface="Calibri"/>
              </a:rPr>
              <a:t>operazione schedulata per aggiornare la CRL e copiare sul Web Server la CRL e il certificato CA della Subordinate CA</a:t>
            </a:r>
          </a:p>
        </p:txBody>
      </p:sp>
      <p:grpSp>
        <p:nvGrpSpPr>
          <p:cNvPr id="4" name="Gruppo 3"/>
          <p:cNvGrpSpPr/>
          <p:nvPr/>
        </p:nvGrpSpPr>
        <p:grpSpPr>
          <a:xfrm>
            <a:off x="604982" y="3620656"/>
            <a:ext cx="10982037" cy="1791854"/>
            <a:chOff x="517236" y="3620656"/>
            <a:chExt cx="10982037" cy="1791854"/>
          </a:xfrm>
        </p:grpSpPr>
        <p:sp>
          <p:nvSpPr>
            <p:cNvPr id="5" name="Rettangolo 4"/>
            <p:cNvSpPr/>
            <p:nvPr/>
          </p:nvSpPr>
          <p:spPr>
            <a:xfrm>
              <a:off x="517236" y="3620656"/>
              <a:ext cx="10982037" cy="1791854"/>
            </a:xfrm>
            <a:prstGeom prst="rect">
              <a:avLst/>
            </a:prstGeom>
            <a:solidFill>
              <a:sysClr val="windowText" lastClr="000000"/>
            </a:solidFill>
            <a:ln w="15875" cap="flat" cmpd="sng" algn="ctr">
              <a:solidFill>
                <a:sysClr val="windowText" lastClr="000000">
                  <a:shade val="50000"/>
                </a:sysClr>
              </a:solidFill>
              <a:prstDash val="solid"/>
            </a:ln>
            <a:effectLst/>
          </p:spPr>
          <p:txBody>
            <a:bodyPr rtlCol="0" anchor="ctr"/>
            <a:lstStyle/>
            <a:p>
              <a:pPr>
                <a:defRPr/>
              </a:pPr>
              <a:r>
                <a:rPr lang="it-IT" sz="1600" kern="0" dirty="0" smtClean="0">
                  <a:solidFill>
                    <a:srgbClr val="00B050"/>
                  </a:solidFill>
                  <a:latin typeface="Consolas" panose="020B0609020204030204" pitchFamily="49" charset="0"/>
                </a:rPr>
                <a:t>REM Aggiornamento della CRL </a:t>
              </a:r>
            </a:p>
            <a:p>
              <a:pPr>
                <a:defRPr/>
              </a:pPr>
              <a:r>
                <a:rPr lang="it-IT" sz="1600" kern="0" dirty="0" err="1" smtClean="0">
                  <a:solidFill>
                    <a:prstClr val="white"/>
                  </a:solidFill>
                  <a:latin typeface="Consolas" panose="020B0609020204030204" pitchFamily="49" charset="0"/>
                </a:rPr>
                <a:t>certutil</a:t>
              </a:r>
              <a:r>
                <a:rPr lang="it-IT" sz="1600" kern="0" dirty="0" smtClean="0">
                  <a:solidFill>
                    <a:prstClr val="white"/>
                  </a:solidFill>
                  <a:latin typeface="Consolas" panose="020B0609020204030204" pitchFamily="49" charset="0"/>
                </a:rPr>
                <a:t> –CRL</a:t>
              </a:r>
            </a:p>
            <a:p>
              <a:pPr>
                <a:defRPr/>
              </a:pPr>
              <a:endParaRPr lang="it-IT" sz="1600" kern="0" dirty="0" smtClean="0">
                <a:solidFill>
                  <a:prstClr val="white"/>
                </a:solidFill>
                <a:latin typeface="Consolas" panose="020B0609020204030204" pitchFamily="49" charset="0"/>
              </a:endParaRPr>
            </a:p>
            <a:p>
              <a:pPr>
                <a:defRPr/>
              </a:pPr>
              <a:r>
                <a:rPr lang="it-IT" sz="1600" kern="0" dirty="0" smtClean="0">
                  <a:solidFill>
                    <a:srgbClr val="00B050"/>
                  </a:solidFill>
                  <a:latin typeface="Consolas" panose="020B0609020204030204" pitchFamily="49" charset="0"/>
                </a:rPr>
                <a:t>REM della CRL e il certificato CA della Subordinate CA sul Web Server</a:t>
              </a:r>
            </a:p>
            <a:p>
              <a:pPr>
                <a:defRPr/>
              </a:pPr>
              <a:r>
                <a:rPr lang="it-IT" sz="1600" kern="0" dirty="0" smtClean="0">
                  <a:solidFill>
                    <a:prstClr val="white"/>
                  </a:solidFill>
                  <a:latin typeface="Consolas" panose="020B0609020204030204" pitchFamily="49" charset="0"/>
                </a:rPr>
                <a:t>copy /Y “%</a:t>
              </a:r>
              <a:r>
                <a:rPr lang="it-IT" sz="1600" kern="0" dirty="0" err="1" smtClean="0">
                  <a:solidFill>
                    <a:prstClr val="white"/>
                  </a:solidFill>
                  <a:latin typeface="Consolas" panose="020B0609020204030204" pitchFamily="49" charset="0"/>
                </a:rPr>
                <a:t>SytemRoot</a:t>
              </a:r>
              <a:r>
                <a:rPr lang="it-IT" sz="1600" kern="0" dirty="0" smtClean="0">
                  <a:solidFill>
                    <a:prstClr val="white"/>
                  </a:solidFill>
                  <a:latin typeface="Consolas" panose="020B0609020204030204" pitchFamily="49" charset="0"/>
                </a:rPr>
                <a:t>%\System32\</a:t>
              </a:r>
              <a:r>
                <a:rPr lang="it-IT" sz="1600" kern="0" dirty="0" err="1" smtClean="0">
                  <a:solidFill>
                    <a:prstClr val="white"/>
                  </a:solidFill>
                  <a:latin typeface="Consolas" panose="020B0609020204030204" pitchFamily="49" charset="0"/>
                </a:rPr>
                <a:t>CertSrv</a:t>
              </a:r>
              <a:r>
                <a:rPr lang="it-IT" sz="1600" kern="0" dirty="0" smtClean="0">
                  <a:solidFill>
                    <a:prstClr val="white"/>
                  </a:solidFill>
                  <a:latin typeface="Consolas" panose="020B0609020204030204" pitchFamily="49" charset="0"/>
                </a:rPr>
                <a:t>\</a:t>
              </a:r>
              <a:r>
                <a:rPr lang="it-IT" sz="1600" kern="0" dirty="0" err="1" smtClean="0">
                  <a:solidFill>
                    <a:prstClr val="white"/>
                  </a:solidFill>
                  <a:latin typeface="Consolas" panose="020B0609020204030204" pitchFamily="49" charset="0"/>
                </a:rPr>
                <a:t>CertEnroll</a:t>
              </a:r>
              <a:r>
                <a:rPr lang="it-IT" sz="1600" kern="0" dirty="0" smtClean="0">
                  <a:solidFill>
                    <a:prstClr val="white"/>
                  </a:solidFill>
                  <a:latin typeface="Consolas" panose="020B0609020204030204" pitchFamily="49" charset="0"/>
                </a:rPr>
                <a:t>\*.</a:t>
              </a:r>
              <a:r>
                <a:rPr lang="it-IT" sz="1600" kern="0" dirty="0" err="1" smtClean="0">
                  <a:solidFill>
                    <a:prstClr val="white"/>
                  </a:solidFill>
                  <a:latin typeface="Consolas" panose="020B0609020204030204" pitchFamily="49" charset="0"/>
                </a:rPr>
                <a:t>crl</a:t>
              </a:r>
              <a:r>
                <a:rPr lang="it-IT" sz="1600" kern="0" dirty="0" smtClean="0">
                  <a:solidFill>
                    <a:prstClr val="white"/>
                  </a:solidFill>
                  <a:latin typeface="Consolas" panose="020B0609020204030204" pitchFamily="49" charset="0"/>
                </a:rPr>
                <a:t>” \\webserver.domain.ext\CertEnrollShare</a:t>
              </a:r>
            </a:p>
            <a:p>
              <a:pPr>
                <a:defRPr/>
              </a:pPr>
              <a:r>
                <a:rPr lang="it-IT" sz="1600" kern="0" dirty="0" smtClean="0">
                  <a:solidFill>
                    <a:prstClr val="white"/>
                  </a:solidFill>
                  <a:latin typeface="Consolas" panose="020B0609020204030204" pitchFamily="49" charset="0"/>
                </a:rPr>
                <a:t>copy /Y “%</a:t>
              </a:r>
              <a:r>
                <a:rPr lang="it-IT" sz="1600" kern="0" dirty="0" err="1" smtClean="0">
                  <a:solidFill>
                    <a:prstClr val="white"/>
                  </a:solidFill>
                  <a:latin typeface="Consolas" panose="020B0609020204030204" pitchFamily="49" charset="0"/>
                </a:rPr>
                <a:t>SytemRoot</a:t>
              </a:r>
              <a:r>
                <a:rPr lang="it-IT" sz="1600" kern="0" dirty="0" smtClean="0">
                  <a:solidFill>
                    <a:prstClr val="white"/>
                  </a:solidFill>
                  <a:latin typeface="Consolas" panose="020B0609020204030204" pitchFamily="49" charset="0"/>
                </a:rPr>
                <a:t>%\System32\</a:t>
              </a:r>
              <a:r>
                <a:rPr lang="it-IT" sz="1600" kern="0" dirty="0" err="1" smtClean="0">
                  <a:solidFill>
                    <a:prstClr val="white"/>
                  </a:solidFill>
                  <a:latin typeface="Consolas" panose="020B0609020204030204" pitchFamily="49" charset="0"/>
                </a:rPr>
                <a:t>CertSrv</a:t>
              </a:r>
              <a:r>
                <a:rPr lang="it-IT" sz="1600" kern="0" dirty="0" smtClean="0">
                  <a:solidFill>
                    <a:prstClr val="white"/>
                  </a:solidFill>
                  <a:latin typeface="Consolas" panose="020B0609020204030204" pitchFamily="49" charset="0"/>
                </a:rPr>
                <a:t>\</a:t>
              </a:r>
              <a:r>
                <a:rPr lang="it-IT" sz="1600" kern="0" dirty="0" err="1" smtClean="0">
                  <a:solidFill>
                    <a:prstClr val="white"/>
                  </a:solidFill>
                  <a:latin typeface="Consolas" panose="020B0609020204030204" pitchFamily="49" charset="0"/>
                </a:rPr>
                <a:t>CertEnroll</a:t>
              </a:r>
              <a:r>
                <a:rPr lang="it-IT" sz="1600" kern="0" dirty="0" smtClean="0">
                  <a:solidFill>
                    <a:prstClr val="white"/>
                  </a:solidFill>
                  <a:latin typeface="Consolas" panose="020B0609020204030204" pitchFamily="49" charset="0"/>
                </a:rPr>
                <a:t>\*.</a:t>
              </a:r>
              <a:r>
                <a:rPr lang="it-IT" sz="1600" kern="0" dirty="0" err="1" smtClean="0">
                  <a:solidFill>
                    <a:prstClr val="white"/>
                  </a:solidFill>
                  <a:latin typeface="Consolas" panose="020B0609020204030204" pitchFamily="49" charset="0"/>
                </a:rPr>
                <a:t>crt</a:t>
              </a:r>
              <a:r>
                <a:rPr lang="it-IT" sz="1600" kern="0" dirty="0" smtClean="0">
                  <a:solidFill>
                    <a:prstClr val="white"/>
                  </a:solidFill>
                  <a:latin typeface="Consolas" panose="020B0609020204030204" pitchFamily="49" charset="0"/>
                </a:rPr>
                <a:t>” \\webserver.domain.ext\CertEnrollShare</a:t>
              </a:r>
            </a:p>
          </p:txBody>
        </p:sp>
        <p:pic>
          <p:nvPicPr>
            <p:cNvPr id="6" name="Immagine 5"/>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0903680" y="3721945"/>
              <a:ext cx="504000" cy="504000"/>
            </a:xfrm>
            <a:prstGeom prst="rect">
              <a:avLst/>
            </a:prstGeom>
          </p:spPr>
        </p:pic>
      </p:grpSp>
      <p:sp>
        <p:nvSpPr>
          <p:cNvPr id="7" name="Rettangolo 6"/>
          <p:cNvSpPr/>
          <p:nvPr/>
        </p:nvSpPr>
        <p:spPr>
          <a:xfrm>
            <a:off x="3986027" y="5433007"/>
            <a:ext cx="7600992" cy="184666"/>
          </a:xfrm>
          <a:prstGeom prst="rect">
            <a:avLst/>
          </a:prstGeom>
        </p:spPr>
        <p:txBody>
          <a:bodyPr wrap="none" lIns="0" tIns="0" rIns="0" bIns="0">
            <a:spAutoFit/>
          </a:bodyPr>
          <a:lstStyle/>
          <a:p>
            <a:pPr algn="r" defTabSz="457200"/>
            <a:r>
              <a:rPr lang="it-IT" sz="1200" dirty="0">
                <a:solidFill>
                  <a:prstClr val="black"/>
                </a:solidFill>
                <a:hlinkClick r:id="rId3"/>
              </a:rPr>
              <a:t>https://www.ictpower.it/sistemi-operativi/deploy-pki-in-windows-server-2016-parte-3-installazione-subordinate-ca.htm</a:t>
            </a:r>
            <a:endParaRPr lang="it-IT" sz="1200" dirty="0">
              <a:solidFill>
                <a:prstClr val="black"/>
              </a:solidFill>
            </a:endParaRPr>
          </a:p>
        </p:txBody>
      </p:sp>
    </p:spTree>
    <p:extLst>
      <p:ext uri="{BB962C8B-B14F-4D97-AF65-F5344CB8AC3E}">
        <p14:creationId xmlns:p14="http://schemas.microsoft.com/office/powerpoint/2010/main" val="1007968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13"/>
          <p:cNvSpPr>
            <a:spLocks noGrp="1"/>
          </p:cNvSpPr>
          <p:nvPr>
            <p:ph type="body" sz="quarter" idx="10"/>
          </p:nvPr>
        </p:nvSpPr>
        <p:spPr/>
        <p:txBody>
          <a:bodyPr/>
          <a:lstStyle/>
          <a:p>
            <a:r>
              <a:rPr lang="it-IT" dirty="0"/>
              <a:t>Architettura di una PKI</a:t>
            </a:r>
          </a:p>
          <a:p>
            <a:r>
              <a:rPr lang="it-IT" dirty="0"/>
              <a:t>Installazione PKI a due livelli in Windows Server 2016</a:t>
            </a:r>
          </a:p>
          <a:p>
            <a:r>
              <a:rPr lang="it-IT" dirty="0"/>
              <a:t>Utilizzo di </a:t>
            </a:r>
            <a:r>
              <a:rPr lang="it-IT" dirty="0" err="1"/>
              <a:t>Let’s</a:t>
            </a:r>
            <a:r>
              <a:rPr lang="it-IT" dirty="0"/>
              <a:t> </a:t>
            </a:r>
            <a:r>
              <a:rPr lang="it-IT" dirty="0" err="1"/>
              <a:t>Encrypt</a:t>
            </a:r>
            <a:r>
              <a:rPr lang="it-IT" dirty="0"/>
              <a:t> in Windows Server 2016</a:t>
            </a:r>
          </a:p>
        </p:txBody>
      </p:sp>
      <p:pic>
        <p:nvPicPr>
          <p:cNvPr id="3" name="Immagin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7434" y="419527"/>
            <a:ext cx="2261170" cy="700471"/>
          </a:xfrm>
          <a:prstGeom prst="rect">
            <a:avLst/>
          </a:prstGeom>
        </p:spPr>
      </p:pic>
    </p:spTree>
    <p:extLst>
      <p:ext uri="{BB962C8B-B14F-4D97-AF65-F5344CB8AC3E}">
        <p14:creationId xmlns:p14="http://schemas.microsoft.com/office/powerpoint/2010/main" val="41262466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Installazione e configurazione Subordinate CA</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82" y="2934126"/>
            <a:ext cx="2997364" cy="928531"/>
          </a:xfrm>
          <a:prstGeom prst="rect">
            <a:avLst/>
          </a:prstGeom>
        </p:spPr>
      </p:pic>
    </p:spTree>
    <p:extLst>
      <p:ext uri="{BB962C8B-B14F-4D97-AF65-F5344CB8AC3E}">
        <p14:creationId xmlns:p14="http://schemas.microsoft.com/office/powerpoint/2010/main" val="34742016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Gestione PKI con </a:t>
            </a:r>
            <a:r>
              <a:rPr lang="it-IT" dirty="0" err="1"/>
              <a:t>PowerShell</a:t>
            </a:r>
            <a:endParaRPr lang="it-IT" dirty="0"/>
          </a:p>
        </p:txBody>
      </p:sp>
      <p:grpSp>
        <p:nvGrpSpPr>
          <p:cNvPr id="3" name="Gruppo 2"/>
          <p:cNvGrpSpPr/>
          <p:nvPr/>
        </p:nvGrpSpPr>
        <p:grpSpPr>
          <a:xfrm>
            <a:off x="155999" y="2249531"/>
            <a:ext cx="7092000" cy="1404098"/>
            <a:chOff x="169200" y="2065887"/>
            <a:chExt cx="7092000" cy="1404098"/>
          </a:xfrm>
        </p:grpSpPr>
        <p:sp>
          <p:nvSpPr>
            <p:cNvPr id="4" name="Rettangolo 3"/>
            <p:cNvSpPr/>
            <p:nvPr/>
          </p:nvSpPr>
          <p:spPr bwMode="ltGray">
            <a:xfrm>
              <a:off x="169200" y="2065887"/>
              <a:ext cx="7092000" cy="1404000"/>
            </a:xfrm>
            <a:prstGeom prst="rect">
              <a:avLst/>
            </a:prstGeom>
            <a:solidFill>
              <a:srgbClr val="002060"/>
            </a:solidFill>
            <a:ln w="6350" cap="flat" cmpd="sng" algn="ctr">
              <a:solidFill>
                <a:srgbClr val="002060"/>
              </a:solidFill>
              <a:prstDash val="solid"/>
              <a:miter lim="800000"/>
            </a:ln>
            <a:effectLst/>
          </p:spPr>
          <p:txBody>
            <a:bodyPr rIns="72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prstClr val="white"/>
                  </a:solidFill>
                  <a:effectLst/>
                  <a:uLnTx/>
                  <a:uFillTx/>
                  <a:ea typeface="+mn-ea"/>
                  <a:cs typeface="Calibri"/>
                </a:rPr>
                <a:t>Configurazione CRL, AIA e OCSP</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1" u="none" strike="noStrike" kern="0" cap="none" spc="0" normalizeH="0" baseline="0" noProof="0" dirty="0" err="1">
                  <a:ln w="11430"/>
                  <a:solidFill>
                    <a:prstClr val="white"/>
                  </a:solidFill>
                  <a:effectLst/>
                  <a:uLnTx/>
                  <a:uFillTx/>
                  <a:ea typeface="+mn-ea"/>
                  <a:cs typeface="Calibri"/>
                </a:rPr>
                <a:t>Add-CACrlDistributionPoint</a:t>
              </a:r>
              <a:r>
                <a:rPr kumimoji="0" lang="it-IT" sz="1600" b="0" i="1" u="none" strike="noStrike" kern="0" cap="none" spc="0" normalizeH="0" baseline="0" noProof="0" dirty="0">
                  <a:ln w="11430"/>
                  <a:solidFill>
                    <a:prstClr val="white"/>
                  </a:solidFill>
                  <a:effectLst/>
                  <a:uLnTx/>
                  <a:uFillTx/>
                  <a:ea typeface="+mn-ea"/>
                  <a:cs typeface="Calibri"/>
                </a:rPr>
                <a:t>, </a:t>
              </a:r>
              <a:r>
                <a:rPr kumimoji="0" lang="it-IT" sz="1600" b="0" i="1" u="none" strike="noStrike" kern="0" cap="none" spc="0" normalizeH="0" baseline="0" noProof="0" dirty="0" err="1">
                  <a:ln w="11430"/>
                  <a:solidFill>
                    <a:prstClr val="white"/>
                  </a:solidFill>
                  <a:effectLst/>
                  <a:uLnTx/>
                  <a:uFillTx/>
                  <a:ea typeface="+mn-ea"/>
                  <a:cs typeface="Calibri"/>
                </a:rPr>
                <a:t>Get-CACrlDistributionPoint</a:t>
              </a:r>
              <a:r>
                <a:rPr kumimoji="0" lang="it-IT" sz="1600" b="0" i="1" u="none" strike="noStrike" kern="0" cap="none" spc="0" normalizeH="0" baseline="0" noProof="0" dirty="0">
                  <a:ln w="11430"/>
                  <a:solidFill>
                    <a:prstClr val="white"/>
                  </a:solidFill>
                  <a:effectLst/>
                  <a:uLnTx/>
                  <a:uFillTx/>
                  <a:ea typeface="+mn-ea"/>
                  <a:cs typeface="Calibri"/>
                </a:rPr>
                <a:t>,</a:t>
              </a:r>
              <a:br>
                <a:rPr kumimoji="0" lang="it-IT" sz="1600" b="0" i="1" u="none" strike="noStrike" kern="0" cap="none" spc="0" normalizeH="0" baseline="0" noProof="0" dirty="0">
                  <a:ln w="11430"/>
                  <a:solidFill>
                    <a:prstClr val="white"/>
                  </a:solidFill>
                  <a:effectLst/>
                  <a:uLnTx/>
                  <a:uFillTx/>
                  <a:ea typeface="+mn-ea"/>
                  <a:cs typeface="Calibri"/>
                </a:rPr>
              </a:br>
              <a:r>
                <a:rPr kumimoji="0" lang="it-IT" sz="1600" b="0" i="1" u="none" strike="noStrike" kern="0" cap="none" spc="0" normalizeH="0" baseline="0" noProof="0" dirty="0" err="1">
                  <a:ln w="11430"/>
                  <a:solidFill>
                    <a:prstClr val="white"/>
                  </a:solidFill>
                  <a:effectLst/>
                  <a:uLnTx/>
                  <a:uFillTx/>
                  <a:ea typeface="+mn-ea"/>
                  <a:cs typeface="Calibri"/>
                </a:rPr>
                <a:t>Remove-CACrlDistributionPoint</a:t>
              </a:r>
              <a:endParaRPr kumimoji="0" lang="it-IT" sz="1600" b="0" i="1" u="none" strike="noStrike" kern="0" cap="none" spc="0" normalizeH="0" baseline="0" noProof="0" dirty="0">
                <a:ln w="11430"/>
                <a:solidFill>
                  <a:prstClr val="white"/>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1" u="none" strike="noStrike" kern="0" cap="none" spc="0" normalizeH="0" baseline="0" noProof="0" dirty="0" err="1">
                  <a:ln w="11430"/>
                  <a:solidFill>
                    <a:prstClr val="white"/>
                  </a:solidFill>
                  <a:effectLst/>
                  <a:uLnTx/>
                  <a:uFillTx/>
                  <a:ea typeface="+mn-ea"/>
                  <a:cs typeface="Calibri"/>
                </a:rPr>
                <a:t>Add-CAAuthorityInformationAccess</a:t>
              </a:r>
              <a:r>
                <a:rPr kumimoji="0" lang="it-IT" sz="1600" b="0" i="1" u="none" strike="noStrike" kern="0" cap="none" spc="0" normalizeH="0" baseline="0" noProof="0" dirty="0">
                  <a:ln w="11430"/>
                  <a:solidFill>
                    <a:prstClr val="white"/>
                  </a:solidFill>
                  <a:effectLst/>
                  <a:uLnTx/>
                  <a:uFillTx/>
                  <a:ea typeface="+mn-ea"/>
                  <a:cs typeface="Calibri"/>
                </a:rPr>
                <a:t>, </a:t>
              </a:r>
              <a:r>
                <a:rPr kumimoji="0" lang="it-IT" sz="1600" b="0" i="1" u="none" strike="noStrike" kern="0" cap="none" spc="0" normalizeH="0" baseline="0" noProof="0" dirty="0" err="1">
                  <a:ln w="11430"/>
                  <a:solidFill>
                    <a:prstClr val="white"/>
                  </a:solidFill>
                  <a:effectLst/>
                  <a:uLnTx/>
                  <a:uFillTx/>
                  <a:ea typeface="+mn-ea"/>
                  <a:cs typeface="Calibri"/>
                </a:rPr>
                <a:t>Get-CAAuthorityInformationAccess</a:t>
              </a:r>
              <a:r>
                <a:rPr kumimoji="0" lang="it-IT" sz="1600" b="0" i="1" u="none" strike="noStrike" kern="0" cap="none" spc="0" normalizeH="0" baseline="0" noProof="0" dirty="0">
                  <a:ln w="11430"/>
                  <a:solidFill>
                    <a:prstClr val="white"/>
                  </a:solidFill>
                  <a:effectLst/>
                  <a:uLnTx/>
                  <a:uFillTx/>
                  <a:ea typeface="+mn-ea"/>
                  <a:cs typeface="Calibri"/>
                </a:rPr>
                <a:t>, </a:t>
              </a:r>
              <a:r>
                <a:rPr kumimoji="0" lang="it-IT" sz="1600" b="0" i="1" u="none" strike="noStrike" kern="0" cap="none" spc="0" normalizeH="0" baseline="0" noProof="0" dirty="0" err="1">
                  <a:ln w="11430"/>
                  <a:solidFill>
                    <a:prstClr val="white"/>
                  </a:solidFill>
                  <a:effectLst/>
                  <a:uLnTx/>
                  <a:uFillTx/>
                  <a:ea typeface="+mn-ea"/>
                  <a:cs typeface="Calibri"/>
                </a:rPr>
                <a:t>Remove-CAAuthorityInformationAccess</a:t>
              </a:r>
              <a:endParaRPr kumimoji="0" lang="it-IT" sz="1600" b="0" i="1" u="none" strike="noStrike" kern="0" cap="none" spc="0" normalizeH="0" baseline="0" noProof="0" dirty="0">
                <a:ln w="11430"/>
                <a:solidFill>
                  <a:prstClr val="white"/>
                </a:solidFill>
                <a:effectLst/>
                <a:uLnTx/>
                <a:uFillTx/>
                <a:ea typeface="+mn-ea"/>
                <a:cs typeface="Calibri"/>
              </a:endParaRPr>
            </a:p>
          </p:txBody>
        </p:sp>
        <p:sp>
          <p:nvSpPr>
            <p:cNvPr id="5" name="Rettangolo 4"/>
            <p:cNvSpPr/>
            <p:nvPr/>
          </p:nvSpPr>
          <p:spPr>
            <a:xfrm>
              <a:off x="5643441" y="3316097"/>
              <a:ext cx="1613903" cy="153888"/>
            </a:xfrm>
            <a:prstGeom prst="rect">
              <a:avLst/>
            </a:prstGeom>
            <a:solidFill>
              <a:srgbClr val="ED7D31"/>
            </a:solidFill>
            <a:ln>
              <a:solidFill>
                <a:srgbClr val="ED7D31"/>
              </a:solidFill>
            </a:ln>
          </p:spPr>
          <p:txBody>
            <a:bodyPr wrap="none" lIns="0" tIns="0" rIns="0" bIns="0">
              <a:spAutoFit/>
            </a:bodyPr>
            <a:lstStyle/>
            <a:p>
              <a:pPr marL="118872" marR="0" lvl="0" indent="0" algn="r" defTabSz="914400" eaLnBrk="1" fontAlgn="auto" latinLnBrk="0" hangingPunct="1">
                <a:lnSpc>
                  <a:spcPct val="100000"/>
                </a:lnSpc>
                <a:spcBef>
                  <a:spcPts val="0"/>
                </a:spcBef>
                <a:spcAft>
                  <a:spcPts val="0"/>
                </a:spcAft>
                <a:buClrTx/>
                <a:buSzPct val="80000"/>
                <a:buFontTx/>
                <a:buNone/>
                <a:tabLst/>
                <a:defRPr/>
              </a:pPr>
              <a:r>
                <a:rPr kumimoji="0" lang="it-IT" sz="1000" b="1" i="1" u="none" strike="noStrike" kern="0" cap="none" spc="0" normalizeH="0" baseline="0" noProof="0" dirty="0" smtClean="0">
                  <a:ln w="11430"/>
                  <a:solidFill>
                    <a:prstClr val="white"/>
                  </a:solidFill>
                  <a:effectLst/>
                  <a:uLnTx/>
                  <a:uFillTx/>
                  <a:cs typeface="Calibri"/>
                </a:rPr>
                <a:t>Windows Server 2012 e </a:t>
              </a:r>
              <a:r>
                <a:rPr kumimoji="0" lang="it-IT" sz="1000" b="1" i="1" u="none" strike="noStrike" kern="0" cap="none" spc="0" normalizeH="0" baseline="0" noProof="0" dirty="0" err="1" smtClean="0">
                  <a:ln w="11430"/>
                  <a:solidFill>
                    <a:prstClr val="white"/>
                  </a:solidFill>
                  <a:effectLst/>
                  <a:uLnTx/>
                  <a:uFillTx/>
                  <a:cs typeface="Calibri"/>
                </a:rPr>
                <a:t>succ</a:t>
              </a:r>
              <a:r>
                <a:rPr kumimoji="0" lang="it-IT" sz="1000" b="1" i="1" u="none" strike="noStrike" kern="0" cap="none" spc="0" normalizeH="0" baseline="0" noProof="0" dirty="0" smtClean="0">
                  <a:ln w="11430"/>
                  <a:solidFill>
                    <a:prstClr val="white"/>
                  </a:solidFill>
                  <a:effectLst/>
                  <a:uLnTx/>
                  <a:uFillTx/>
                  <a:cs typeface="Calibri"/>
                </a:rPr>
                <a:t>.</a:t>
              </a:r>
            </a:p>
          </p:txBody>
        </p:sp>
        <p:pic>
          <p:nvPicPr>
            <p:cNvPr id="6" name="Picture 2" descr="http://www.automashell.com/wp-content/uploads/2012/12/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356" y="2154432"/>
              <a:ext cx="360000" cy="321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uppo 6"/>
          <p:cNvGrpSpPr/>
          <p:nvPr/>
        </p:nvGrpSpPr>
        <p:grpSpPr>
          <a:xfrm>
            <a:off x="155999" y="3726081"/>
            <a:ext cx="7092000" cy="692530"/>
            <a:chOff x="147374" y="4226246"/>
            <a:chExt cx="7092000" cy="692530"/>
          </a:xfrm>
        </p:grpSpPr>
        <p:sp>
          <p:nvSpPr>
            <p:cNvPr id="8" name="Rettangolo 7"/>
            <p:cNvSpPr/>
            <p:nvPr/>
          </p:nvSpPr>
          <p:spPr bwMode="ltGray">
            <a:xfrm>
              <a:off x="147374" y="4226246"/>
              <a:ext cx="7092000" cy="685435"/>
            </a:xfrm>
            <a:prstGeom prst="rect">
              <a:avLst/>
            </a:prstGeom>
            <a:solidFill>
              <a:srgbClr val="002060"/>
            </a:solidFill>
            <a:ln w="6350" cap="flat" cmpd="sng" algn="ctr">
              <a:solidFill>
                <a:srgbClr val="002060"/>
              </a:solidFill>
              <a:prstDash val="solid"/>
              <a:miter lim="800000"/>
            </a:ln>
            <a:effectLst/>
          </p:spPr>
          <p:txBody>
            <a:bodyPr rIns="828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prstClr val="white"/>
                  </a:solidFill>
                  <a:effectLst/>
                  <a:uLnTx/>
                  <a:uFillTx/>
                  <a:ea typeface="+mn-ea"/>
                  <a:cs typeface="Calibri"/>
                </a:rPr>
                <a:t>Configurazione certificate </a:t>
              </a:r>
              <a:r>
                <a:rPr kumimoji="0" lang="it-IT" sz="2400" b="1" i="0" u="none" strike="noStrike" kern="0" cap="none" spc="0" normalizeH="0" baseline="0" noProof="0" dirty="0" err="1">
                  <a:ln w="11430"/>
                  <a:solidFill>
                    <a:prstClr val="white"/>
                  </a:solidFill>
                  <a:effectLst/>
                  <a:uLnTx/>
                  <a:uFillTx/>
                  <a:ea typeface="+mn-ea"/>
                  <a:cs typeface="Calibri"/>
                </a:rPr>
                <a:t>template</a:t>
              </a:r>
              <a:endParaRPr kumimoji="0" lang="it-IT" sz="2400" b="1" i="0" u="none" strike="noStrike" kern="0" cap="none" spc="0" normalizeH="0" baseline="0" noProof="0" dirty="0">
                <a:ln w="11430"/>
                <a:solidFill>
                  <a:prstClr val="white"/>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1" u="none" strike="noStrike" kern="0" cap="none" spc="0" normalizeH="0" baseline="0" noProof="0" dirty="0" err="1">
                  <a:ln w="11430"/>
                  <a:solidFill>
                    <a:prstClr val="white"/>
                  </a:solidFill>
                  <a:effectLst/>
                  <a:uLnTx/>
                  <a:uFillTx/>
                  <a:ea typeface="+mn-ea"/>
                  <a:cs typeface="Calibri"/>
                </a:rPr>
                <a:t>Add-CATemplate</a:t>
              </a:r>
              <a:r>
                <a:rPr kumimoji="0" lang="it-IT" sz="1600" b="0" i="1" u="none" strike="noStrike" kern="0" cap="none" spc="0" normalizeH="0" baseline="0" noProof="0" dirty="0">
                  <a:ln w="11430"/>
                  <a:solidFill>
                    <a:prstClr val="white"/>
                  </a:solidFill>
                  <a:effectLst/>
                  <a:uLnTx/>
                  <a:uFillTx/>
                  <a:ea typeface="+mn-ea"/>
                  <a:cs typeface="Calibri"/>
                </a:rPr>
                <a:t>, </a:t>
              </a:r>
              <a:r>
                <a:rPr kumimoji="0" lang="it-IT" sz="1600" b="0" i="1" u="none" strike="noStrike" kern="0" cap="none" spc="0" normalizeH="0" baseline="0" noProof="0" dirty="0" err="1">
                  <a:ln w="11430"/>
                  <a:solidFill>
                    <a:prstClr val="white"/>
                  </a:solidFill>
                  <a:effectLst/>
                  <a:uLnTx/>
                  <a:uFillTx/>
                  <a:ea typeface="+mn-ea"/>
                  <a:cs typeface="Calibri"/>
                </a:rPr>
                <a:t>Remove-CATemplate</a:t>
              </a:r>
              <a:endParaRPr kumimoji="0" lang="it-IT" sz="1600" b="0" i="1" u="none" strike="noStrike" kern="0" cap="none" spc="0" normalizeH="0" baseline="0" noProof="0" dirty="0">
                <a:ln w="11430"/>
                <a:solidFill>
                  <a:prstClr val="white"/>
                </a:solidFill>
                <a:effectLst/>
                <a:uLnTx/>
                <a:uFillTx/>
                <a:ea typeface="+mn-ea"/>
                <a:cs typeface="Calibri"/>
              </a:endParaRPr>
            </a:p>
          </p:txBody>
        </p:sp>
        <p:sp>
          <p:nvSpPr>
            <p:cNvPr id="9" name="Rettangolo 8"/>
            <p:cNvSpPr/>
            <p:nvPr/>
          </p:nvSpPr>
          <p:spPr>
            <a:xfrm>
              <a:off x="5624424" y="4764888"/>
              <a:ext cx="1613903" cy="153888"/>
            </a:xfrm>
            <a:prstGeom prst="rect">
              <a:avLst/>
            </a:prstGeom>
            <a:solidFill>
              <a:srgbClr val="ED7D31"/>
            </a:solidFill>
            <a:ln>
              <a:solidFill>
                <a:srgbClr val="ED7D31"/>
              </a:solidFill>
            </a:ln>
          </p:spPr>
          <p:txBody>
            <a:bodyPr wrap="none" lIns="0" tIns="0" rIns="0" bIns="0">
              <a:spAutoFit/>
            </a:bodyPr>
            <a:lstStyle/>
            <a:p>
              <a:pPr marL="118872" marR="0" lvl="0" indent="0" algn="r" defTabSz="914400" eaLnBrk="1" fontAlgn="auto" latinLnBrk="0" hangingPunct="1">
                <a:lnSpc>
                  <a:spcPct val="100000"/>
                </a:lnSpc>
                <a:spcBef>
                  <a:spcPts val="0"/>
                </a:spcBef>
                <a:spcAft>
                  <a:spcPts val="0"/>
                </a:spcAft>
                <a:buClrTx/>
                <a:buSzPct val="80000"/>
                <a:buFontTx/>
                <a:buNone/>
                <a:tabLst/>
                <a:defRPr/>
              </a:pPr>
              <a:r>
                <a:rPr kumimoji="0" lang="it-IT" sz="1000" b="1" i="1" u="none" strike="noStrike" kern="0" cap="none" spc="0" normalizeH="0" baseline="0" noProof="0" dirty="0" smtClean="0">
                  <a:ln w="11430"/>
                  <a:solidFill>
                    <a:prstClr val="white"/>
                  </a:solidFill>
                  <a:effectLst/>
                  <a:uLnTx/>
                  <a:uFillTx/>
                  <a:cs typeface="Calibri"/>
                </a:rPr>
                <a:t>Windows Server 2012 e </a:t>
              </a:r>
              <a:r>
                <a:rPr kumimoji="0" lang="it-IT" sz="1000" b="1" i="1" u="none" strike="noStrike" kern="0" cap="none" spc="0" normalizeH="0" baseline="0" noProof="0" dirty="0" err="1" smtClean="0">
                  <a:ln w="11430"/>
                  <a:solidFill>
                    <a:prstClr val="white"/>
                  </a:solidFill>
                  <a:effectLst/>
                  <a:uLnTx/>
                  <a:uFillTx/>
                  <a:cs typeface="Calibri"/>
                </a:rPr>
                <a:t>succ</a:t>
              </a:r>
              <a:r>
                <a:rPr kumimoji="0" lang="it-IT" sz="1000" b="1" i="1" u="none" strike="noStrike" kern="0" cap="none" spc="0" normalizeH="0" baseline="0" noProof="0" dirty="0" smtClean="0">
                  <a:ln w="11430"/>
                  <a:solidFill>
                    <a:prstClr val="white"/>
                  </a:solidFill>
                  <a:effectLst/>
                  <a:uLnTx/>
                  <a:uFillTx/>
                  <a:cs typeface="Calibri"/>
                </a:rPr>
                <a:t>.</a:t>
              </a:r>
            </a:p>
          </p:txBody>
        </p:sp>
        <p:pic>
          <p:nvPicPr>
            <p:cNvPr id="10" name="Picture 2" descr="http://www.automashell.com/wp-content/uploads/2012/12/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4730" y="4329128"/>
              <a:ext cx="360000" cy="3217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uppo 10"/>
          <p:cNvGrpSpPr/>
          <p:nvPr/>
        </p:nvGrpSpPr>
        <p:grpSpPr>
          <a:xfrm>
            <a:off x="7344383" y="3726081"/>
            <a:ext cx="4698523" cy="1432953"/>
            <a:chOff x="7344383" y="4205427"/>
            <a:chExt cx="4698523" cy="1432953"/>
          </a:xfrm>
        </p:grpSpPr>
        <p:grpSp>
          <p:nvGrpSpPr>
            <p:cNvPr id="12" name="Gruppo 11"/>
            <p:cNvGrpSpPr/>
            <p:nvPr/>
          </p:nvGrpSpPr>
          <p:grpSpPr>
            <a:xfrm>
              <a:off x="7344383" y="4205427"/>
              <a:ext cx="4679004" cy="1432953"/>
              <a:chOff x="7344383" y="4205427"/>
              <a:chExt cx="4679004" cy="1432953"/>
            </a:xfrm>
          </p:grpSpPr>
          <p:sp>
            <p:nvSpPr>
              <p:cNvPr id="14" name="Rettangolo 13"/>
              <p:cNvSpPr/>
              <p:nvPr/>
            </p:nvSpPr>
            <p:spPr bwMode="ltGray">
              <a:xfrm>
                <a:off x="7344383" y="4205427"/>
                <a:ext cx="4679004" cy="143295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Ins="432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prstClr val="white"/>
                    </a:solidFill>
                    <a:effectLst/>
                    <a:uLnTx/>
                    <a:uFillTx/>
                    <a:ea typeface="+mn-ea"/>
                    <a:cs typeface="Calibri"/>
                  </a:rPr>
                  <a:t>Automazione </a:t>
                </a:r>
                <a:r>
                  <a:rPr kumimoji="0" lang="it-IT" sz="2400" b="1" i="0" u="none" strike="noStrike" kern="0" cap="none" spc="0" normalizeH="0" baseline="0" noProof="0" dirty="0" err="1">
                    <a:ln w="11430"/>
                    <a:solidFill>
                      <a:prstClr val="white"/>
                    </a:solidFill>
                    <a:effectLst/>
                    <a:uLnTx/>
                    <a:uFillTx/>
                    <a:ea typeface="+mn-ea"/>
                    <a:cs typeface="Calibri"/>
                  </a:rPr>
                  <a:t>certutil</a:t>
                </a:r>
                <a:endParaRPr kumimoji="0" lang="it-IT" sz="2400" b="1" i="0" u="none" strike="noStrike" kern="0" cap="none" spc="0" normalizeH="0" baseline="0" noProof="0" dirty="0">
                  <a:ln w="11430"/>
                  <a:solidFill>
                    <a:prstClr val="white"/>
                  </a:solidFill>
                  <a:effectLst/>
                  <a:uLnTx/>
                  <a:uFillTx/>
                  <a:ea typeface="+mn-ea"/>
                  <a:cs typeface="Calibri"/>
                </a:endParaRPr>
              </a:p>
              <a:p>
                <a:pPr marL="118872" marR="0" lvl="0" indent="0" defTabSz="914400" eaLnBrk="1" fontAlgn="auto" latinLnBrk="0" hangingPunct="1">
                  <a:lnSpc>
                    <a:spcPct val="100000"/>
                  </a:lnSpc>
                  <a:spcBef>
                    <a:spcPts val="0"/>
                  </a:spcBef>
                  <a:spcAft>
                    <a:spcPts val="0"/>
                  </a:spcAft>
                  <a:buClrTx/>
                  <a:buSzPct val="80000"/>
                  <a:buFontTx/>
                  <a:buNone/>
                  <a:tabLst/>
                  <a:defRPr/>
                </a:pPr>
                <a:r>
                  <a:rPr kumimoji="0" lang="it-IT" sz="1600" b="0" i="1" u="none" strike="noStrike" kern="0" cap="none" spc="0" normalizeH="0" baseline="0" noProof="0" dirty="0">
                    <a:ln w="11430"/>
                    <a:solidFill>
                      <a:prstClr val="white"/>
                    </a:solidFill>
                    <a:effectLst/>
                    <a:uLnTx/>
                    <a:uFillTx/>
                    <a:ea typeface="+mn-ea"/>
                    <a:cs typeface="Calibri"/>
                  </a:rPr>
                  <a:t>E’ possibile utilizzare </a:t>
                </a:r>
                <a:r>
                  <a:rPr kumimoji="0" lang="it-IT" sz="1600" b="0" i="1" u="none" strike="noStrike" kern="0" cap="none" spc="0" normalizeH="0" baseline="0" noProof="0" dirty="0" err="1">
                    <a:ln w="11430"/>
                    <a:solidFill>
                      <a:prstClr val="white"/>
                    </a:solidFill>
                    <a:effectLst/>
                    <a:uLnTx/>
                    <a:uFillTx/>
                    <a:ea typeface="+mn-ea"/>
                    <a:cs typeface="Calibri"/>
                  </a:rPr>
                  <a:t>PowerShell</a:t>
                </a:r>
                <a:r>
                  <a:rPr kumimoji="0" lang="it-IT" sz="1600" b="0" i="1" u="none" strike="noStrike" kern="0" cap="none" spc="0" normalizeH="0" baseline="0" noProof="0" dirty="0">
                    <a:ln w="11430"/>
                    <a:solidFill>
                      <a:prstClr val="white"/>
                    </a:solidFill>
                    <a:effectLst/>
                    <a:uLnTx/>
                    <a:uFillTx/>
                    <a:ea typeface="+mn-ea"/>
                    <a:cs typeface="Calibri"/>
                  </a:rPr>
                  <a:t> per automatizzare </a:t>
                </a:r>
                <a:r>
                  <a:rPr kumimoji="0" lang="it-IT" sz="1600" b="0" i="1" u="none" strike="noStrike" kern="0" cap="none" spc="0" normalizeH="0" baseline="0" noProof="0" dirty="0" err="1">
                    <a:ln w="11430"/>
                    <a:solidFill>
                      <a:prstClr val="white"/>
                    </a:solidFill>
                    <a:effectLst/>
                    <a:uLnTx/>
                    <a:uFillTx/>
                    <a:ea typeface="+mn-ea"/>
                    <a:cs typeface="Calibri"/>
                  </a:rPr>
                  <a:t>certutil</a:t>
                </a:r>
                <a:r>
                  <a:rPr kumimoji="0" lang="it-IT" sz="1600" b="0" i="1" u="none" strike="noStrike" kern="0" cap="none" spc="0" normalizeH="0" baseline="0" noProof="0" dirty="0">
                    <a:ln w="11430"/>
                    <a:solidFill>
                      <a:prstClr val="white"/>
                    </a:solidFill>
                    <a:effectLst/>
                    <a:uLnTx/>
                    <a:uFillTx/>
                    <a:ea typeface="+mn-ea"/>
                    <a:cs typeface="Calibri"/>
                  </a:rPr>
                  <a:t>, ad esempio per creare un report dei certificati scaduti</a:t>
                </a:r>
              </a:p>
            </p:txBody>
          </p:sp>
          <p:grpSp>
            <p:nvGrpSpPr>
              <p:cNvPr id="15" name="Gruppo 14"/>
              <p:cNvGrpSpPr>
                <a:grpSpLocks noChangeAspect="1"/>
              </p:cNvGrpSpPr>
              <p:nvPr/>
            </p:nvGrpSpPr>
            <p:grpSpPr>
              <a:xfrm>
                <a:off x="11587190" y="4447823"/>
                <a:ext cx="360000" cy="374539"/>
                <a:chOff x="11198839" y="4605194"/>
                <a:chExt cx="754839" cy="785325"/>
              </a:xfrm>
            </p:grpSpPr>
            <p:pic>
              <p:nvPicPr>
                <p:cNvPr id="16" name="Immagine 1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1449678" y="4886519"/>
                  <a:ext cx="504000" cy="504000"/>
                </a:xfrm>
                <a:prstGeom prst="rect">
                  <a:avLst/>
                </a:prstGeom>
              </p:spPr>
            </p:pic>
            <p:pic>
              <p:nvPicPr>
                <p:cNvPr id="17" name="Picture 2" descr="http://www.automashell.com/wp-content/uploads/2012/12/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98839" y="4605194"/>
                  <a:ext cx="504000" cy="45049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 name="Rettangolo 12"/>
            <p:cNvSpPr/>
            <p:nvPr/>
          </p:nvSpPr>
          <p:spPr>
            <a:xfrm>
              <a:off x="7394198" y="5449198"/>
              <a:ext cx="4648708" cy="153888"/>
            </a:xfrm>
            <a:prstGeom prst="rect">
              <a:avLst/>
            </a:prstGeom>
          </p:spPr>
          <p:txBody>
            <a:bodyPr wrap="none" lIns="0" tIns="0" rIns="0" bIns="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0" i="0" u="none" strike="noStrike" kern="0" cap="none" spc="0" normalizeH="0" baseline="0" noProof="0" dirty="0" smtClean="0">
                  <a:ln>
                    <a:noFill/>
                  </a:ln>
                  <a:solidFill>
                    <a:prstClr val="black"/>
                  </a:solidFill>
                  <a:effectLst/>
                  <a:uLnTx/>
                  <a:uFillTx/>
                  <a:hlinkClick r:id="rId4"/>
                </a:rPr>
                <a:t>https://blogs.technet.microsoft.com/poshchap/2016/01/01/powershell-and-certutil-exe/</a:t>
              </a:r>
              <a:endParaRPr kumimoji="0" lang="it-IT" sz="1000" b="0" i="0" u="none" strike="noStrike" kern="0" cap="none" spc="0" normalizeH="0" baseline="0" noProof="0" dirty="0" smtClean="0">
                <a:ln>
                  <a:noFill/>
                </a:ln>
                <a:solidFill>
                  <a:prstClr val="black"/>
                </a:solidFill>
                <a:effectLst/>
                <a:uLnTx/>
                <a:uFillTx/>
              </a:endParaRPr>
            </a:p>
          </p:txBody>
        </p:sp>
      </p:grpSp>
      <p:grpSp>
        <p:nvGrpSpPr>
          <p:cNvPr id="18" name="Gruppo 17"/>
          <p:cNvGrpSpPr/>
          <p:nvPr/>
        </p:nvGrpSpPr>
        <p:grpSpPr>
          <a:xfrm>
            <a:off x="155999" y="1494801"/>
            <a:ext cx="7092000" cy="684000"/>
            <a:chOff x="156000" y="4989079"/>
            <a:chExt cx="7092000" cy="684000"/>
          </a:xfrm>
        </p:grpSpPr>
        <p:sp>
          <p:nvSpPr>
            <p:cNvPr id="19" name="Rettangolo 18"/>
            <p:cNvSpPr/>
            <p:nvPr/>
          </p:nvSpPr>
          <p:spPr bwMode="ltGray">
            <a:xfrm>
              <a:off x="156000" y="4989079"/>
              <a:ext cx="7092000" cy="684000"/>
            </a:xfrm>
            <a:prstGeom prst="rect">
              <a:avLst/>
            </a:prstGeom>
            <a:solidFill>
              <a:srgbClr val="002060"/>
            </a:solidFill>
            <a:ln w="6350" cap="flat" cmpd="sng" algn="ctr">
              <a:solidFill>
                <a:srgbClr val="002060"/>
              </a:solidFill>
              <a:prstDash val="solid"/>
              <a:miter lim="800000"/>
            </a:ln>
            <a:effectLst/>
          </p:spPr>
          <p:txBody>
            <a:bodyPr rIns="72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err="1">
                  <a:ln w="11430"/>
                  <a:solidFill>
                    <a:prstClr val="white"/>
                  </a:solidFill>
                  <a:effectLst/>
                  <a:uLnTx/>
                  <a:uFillTx/>
                  <a:ea typeface="+mn-ea"/>
                  <a:cs typeface="Calibri"/>
                </a:rPr>
                <a:t>Deploy</a:t>
              </a:r>
              <a:r>
                <a:rPr kumimoji="0" lang="it-IT" sz="2400" b="1" i="0" u="none" strike="noStrike" kern="0" cap="none" spc="0" normalizeH="0" baseline="0" noProof="0" dirty="0">
                  <a:ln w="11430"/>
                  <a:solidFill>
                    <a:prstClr val="white"/>
                  </a:solidFill>
                  <a:effectLst/>
                  <a:uLnTx/>
                  <a:uFillTx/>
                  <a:ea typeface="+mn-ea"/>
                  <a:cs typeface="Calibri"/>
                </a:rPr>
                <a:t> </a:t>
              </a:r>
              <a:r>
                <a:rPr kumimoji="0" lang="en-US" sz="2400" b="1" i="0" u="none" strike="noStrike" kern="0" cap="none" spc="0" normalizeH="0" baseline="0" noProof="0" dirty="0">
                  <a:ln w="11430"/>
                  <a:solidFill>
                    <a:prstClr val="white"/>
                  </a:solidFill>
                  <a:effectLst/>
                  <a:uLnTx/>
                  <a:uFillTx/>
                  <a:ea typeface="+mn-ea"/>
                  <a:cs typeface="Calibri"/>
                </a:rPr>
                <a:t>Active Directory Certificate Service</a:t>
              </a:r>
              <a:endParaRPr kumimoji="0" lang="it-IT" sz="2400" b="1" i="0" u="none" strike="noStrike" kern="0" cap="none" spc="0" normalizeH="0" baseline="0" noProof="0" dirty="0">
                <a:ln w="11430"/>
                <a:solidFill>
                  <a:prstClr val="white"/>
                </a:solidFill>
                <a:effectLst/>
                <a:uLnTx/>
                <a:uFillTx/>
                <a:ea typeface="+mn-ea"/>
                <a:cs typeface="Calibri"/>
              </a:endParaRPr>
            </a:p>
            <a:p>
              <a:pPr marL="118872" marR="0" lvl="0" indent="0" defTabSz="914400" eaLnBrk="1" fontAlgn="auto" latinLnBrk="0" hangingPunct="1">
                <a:lnSpc>
                  <a:spcPct val="100000"/>
                </a:lnSpc>
                <a:spcBef>
                  <a:spcPts val="0"/>
                </a:spcBef>
                <a:spcAft>
                  <a:spcPts val="0"/>
                </a:spcAft>
                <a:buClrTx/>
                <a:buSzPct val="80000"/>
                <a:buFontTx/>
                <a:buNone/>
                <a:tabLst/>
                <a:defRPr/>
              </a:pPr>
              <a:r>
                <a:rPr kumimoji="0" lang="it-IT" sz="1600" b="0" i="1" u="none" strike="noStrike" kern="0" cap="none" spc="0" normalizeH="0" baseline="0" noProof="0" dirty="0" err="1">
                  <a:ln w="11430"/>
                  <a:solidFill>
                    <a:prstClr val="white"/>
                  </a:solidFill>
                  <a:effectLst/>
                  <a:uLnTx/>
                  <a:uFillTx/>
                  <a:ea typeface="+mn-ea"/>
                  <a:cs typeface="Calibri"/>
                </a:rPr>
                <a:t>ServerManager</a:t>
              </a:r>
              <a:r>
                <a:rPr kumimoji="0" lang="it-IT" sz="1600" b="0" i="1" u="none" strike="noStrike" kern="0" cap="none" spc="0" normalizeH="0" baseline="0" noProof="0" dirty="0">
                  <a:ln w="11430"/>
                  <a:solidFill>
                    <a:prstClr val="white"/>
                  </a:solidFill>
                  <a:effectLst/>
                  <a:uLnTx/>
                  <a:uFillTx/>
                  <a:ea typeface="+mn-ea"/>
                  <a:cs typeface="Calibri"/>
                </a:rPr>
                <a:t> </a:t>
              </a:r>
              <a:r>
                <a:rPr kumimoji="0" lang="it-IT" sz="1600" b="0" i="1" u="none" strike="noStrike" kern="0" cap="none" spc="0" normalizeH="0" baseline="0" noProof="0" dirty="0" err="1">
                  <a:ln w="11430"/>
                  <a:solidFill>
                    <a:prstClr val="white"/>
                  </a:solidFill>
                  <a:effectLst/>
                  <a:uLnTx/>
                  <a:uFillTx/>
                  <a:ea typeface="+mn-ea"/>
                  <a:cs typeface="Calibri"/>
                </a:rPr>
                <a:t>Module</a:t>
              </a:r>
              <a:r>
                <a:rPr kumimoji="0" lang="it-IT" sz="1600" b="0" i="1" u="none" strike="noStrike" kern="0" cap="none" spc="0" normalizeH="0" baseline="0" noProof="0" dirty="0">
                  <a:ln w="11430"/>
                  <a:solidFill>
                    <a:prstClr val="white"/>
                  </a:solidFill>
                  <a:effectLst/>
                  <a:uLnTx/>
                  <a:uFillTx/>
                  <a:ea typeface="+mn-ea"/>
                  <a:cs typeface="Calibri"/>
                </a:rPr>
                <a:t> </a:t>
              </a:r>
              <a:r>
                <a:rPr kumimoji="0" lang="it-IT" sz="1600" b="0" i="1" u="none" strike="noStrike" kern="0" cap="none" spc="0" normalizeH="0" baseline="0" noProof="0" dirty="0" err="1">
                  <a:ln w="11430"/>
                  <a:solidFill>
                    <a:prstClr val="white"/>
                  </a:solidFill>
                  <a:effectLst/>
                  <a:uLnTx/>
                  <a:uFillTx/>
                  <a:ea typeface="+mn-ea"/>
                  <a:cs typeface="Calibri"/>
                </a:rPr>
                <a:t>Cmdlets</a:t>
              </a:r>
              <a:r>
                <a:rPr kumimoji="0" lang="it-IT" sz="1600" b="0" i="1" u="none" strike="noStrike" kern="0" cap="none" spc="0" normalizeH="0" baseline="0" noProof="0" dirty="0">
                  <a:ln w="11430"/>
                  <a:solidFill>
                    <a:prstClr val="white"/>
                  </a:solidFill>
                  <a:effectLst/>
                  <a:uLnTx/>
                  <a:uFillTx/>
                  <a:ea typeface="+mn-ea"/>
                  <a:cs typeface="Calibri"/>
                </a:rPr>
                <a:t> (12 </a:t>
              </a:r>
              <a:r>
                <a:rPr kumimoji="0" lang="it-IT" sz="1600" b="0" i="1" u="none" strike="noStrike" kern="0" cap="none" spc="0" normalizeH="0" baseline="0" noProof="0" dirty="0" err="1">
                  <a:ln w="11430"/>
                  <a:solidFill>
                    <a:prstClr val="white"/>
                  </a:solidFill>
                  <a:effectLst/>
                  <a:uLnTx/>
                  <a:uFillTx/>
                  <a:ea typeface="+mn-ea"/>
                  <a:cs typeface="Calibri"/>
                </a:rPr>
                <a:t>CmdLets</a:t>
              </a:r>
              <a:r>
                <a:rPr kumimoji="0" lang="it-IT" sz="1600" b="0" i="1" u="none" strike="noStrike" kern="0" cap="none" spc="0" normalizeH="0" baseline="0" noProof="0" dirty="0">
                  <a:ln w="11430"/>
                  <a:solidFill>
                    <a:prstClr val="white"/>
                  </a:solidFill>
                  <a:effectLst/>
                  <a:uLnTx/>
                  <a:uFillTx/>
                  <a:ea typeface="+mn-ea"/>
                  <a:cs typeface="Calibri"/>
                </a:rPr>
                <a:t>)</a:t>
              </a:r>
            </a:p>
          </p:txBody>
        </p:sp>
        <p:pic>
          <p:nvPicPr>
            <p:cNvPr id="20" name="Picture 2" descr="http://www.automashell.com/wp-content/uploads/2012/12/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1614" y="5083143"/>
              <a:ext cx="360000" cy="321782"/>
            </a:xfrm>
            <a:prstGeom prst="rect">
              <a:avLst/>
            </a:prstGeom>
            <a:noFill/>
            <a:extLst>
              <a:ext uri="{909E8E84-426E-40DD-AFC4-6F175D3DCCD1}">
                <a14:hiddenFill xmlns:a14="http://schemas.microsoft.com/office/drawing/2010/main">
                  <a:solidFill>
                    <a:srgbClr val="FFFFFF"/>
                  </a:solidFill>
                </a14:hiddenFill>
              </a:ext>
            </a:extLst>
          </p:spPr>
        </p:pic>
        <p:sp>
          <p:nvSpPr>
            <p:cNvPr id="21" name="Rettangolo 20"/>
            <p:cNvSpPr/>
            <p:nvPr/>
          </p:nvSpPr>
          <p:spPr>
            <a:xfrm>
              <a:off x="5633777" y="5519191"/>
              <a:ext cx="1613903" cy="153888"/>
            </a:xfrm>
            <a:prstGeom prst="rect">
              <a:avLst/>
            </a:prstGeom>
            <a:solidFill>
              <a:srgbClr val="ED7D31"/>
            </a:solidFill>
            <a:ln>
              <a:solidFill>
                <a:srgbClr val="ED7D31"/>
              </a:solidFill>
            </a:ln>
          </p:spPr>
          <p:txBody>
            <a:bodyPr wrap="none" lIns="0" tIns="0" rIns="0" bIns="0">
              <a:spAutoFit/>
            </a:bodyPr>
            <a:lstStyle/>
            <a:p>
              <a:pPr marL="118872" marR="0" lvl="0" indent="0" algn="r" defTabSz="914400" eaLnBrk="1" fontAlgn="auto" latinLnBrk="0" hangingPunct="1">
                <a:lnSpc>
                  <a:spcPct val="100000"/>
                </a:lnSpc>
                <a:spcBef>
                  <a:spcPts val="0"/>
                </a:spcBef>
                <a:spcAft>
                  <a:spcPts val="0"/>
                </a:spcAft>
                <a:buClrTx/>
                <a:buSzPct val="80000"/>
                <a:buFontTx/>
                <a:buNone/>
                <a:tabLst/>
                <a:defRPr/>
              </a:pPr>
              <a:r>
                <a:rPr kumimoji="0" lang="it-IT" sz="1000" b="1" i="1" u="none" strike="noStrike" kern="0" cap="none" spc="0" normalizeH="0" baseline="0" noProof="0" dirty="0" smtClean="0">
                  <a:ln w="11430"/>
                  <a:solidFill>
                    <a:prstClr val="white"/>
                  </a:solidFill>
                  <a:effectLst/>
                  <a:uLnTx/>
                  <a:uFillTx/>
                  <a:cs typeface="Calibri"/>
                </a:rPr>
                <a:t>Windows Server 2012 e </a:t>
              </a:r>
              <a:r>
                <a:rPr kumimoji="0" lang="it-IT" sz="1000" b="1" i="1" u="none" strike="noStrike" kern="0" cap="none" spc="0" normalizeH="0" baseline="0" noProof="0" dirty="0" err="1" smtClean="0">
                  <a:ln w="11430"/>
                  <a:solidFill>
                    <a:prstClr val="white"/>
                  </a:solidFill>
                  <a:effectLst/>
                  <a:uLnTx/>
                  <a:uFillTx/>
                  <a:cs typeface="Calibri"/>
                </a:rPr>
                <a:t>succ</a:t>
              </a:r>
              <a:r>
                <a:rPr kumimoji="0" lang="it-IT" sz="1000" b="1" i="1" u="none" strike="noStrike" kern="0" cap="none" spc="0" normalizeH="0" baseline="0" noProof="0" dirty="0" smtClean="0">
                  <a:ln w="11430"/>
                  <a:solidFill>
                    <a:prstClr val="white"/>
                  </a:solidFill>
                  <a:effectLst/>
                  <a:uLnTx/>
                  <a:uFillTx/>
                  <a:cs typeface="Calibri"/>
                </a:rPr>
                <a:t>.</a:t>
              </a:r>
            </a:p>
          </p:txBody>
        </p:sp>
      </p:grpSp>
      <p:grpSp>
        <p:nvGrpSpPr>
          <p:cNvPr id="22" name="Gruppo 21"/>
          <p:cNvGrpSpPr/>
          <p:nvPr/>
        </p:nvGrpSpPr>
        <p:grpSpPr>
          <a:xfrm>
            <a:off x="155999" y="4475034"/>
            <a:ext cx="7102459" cy="684000"/>
            <a:chOff x="156000" y="4989079"/>
            <a:chExt cx="7102459" cy="684000"/>
          </a:xfrm>
        </p:grpSpPr>
        <p:sp>
          <p:nvSpPr>
            <p:cNvPr id="23" name="Rettangolo 22"/>
            <p:cNvSpPr/>
            <p:nvPr/>
          </p:nvSpPr>
          <p:spPr bwMode="ltGray">
            <a:xfrm>
              <a:off x="156000" y="4989079"/>
              <a:ext cx="7102459" cy="684000"/>
            </a:xfrm>
            <a:prstGeom prst="rect">
              <a:avLst/>
            </a:prstGeom>
            <a:solidFill>
              <a:srgbClr val="002060"/>
            </a:solidFill>
            <a:ln w="6350" cap="flat" cmpd="sng" algn="ctr">
              <a:solidFill>
                <a:srgbClr val="002060"/>
              </a:solidFill>
              <a:prstDash val="solid"/>
              <a:miter lim="800000"/>
            </a:ln>
            <a:effectLst/>
          </p:spPr>
          <p:txBody>
            <a:bodyPr rIns="828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prstClr val="white"/>
                  </a:solidFill>
                  <a:effectLst/>
                  <a:uLnTx/>
                  <a:uFillTx/>
                  <a:ea typeface="+mn-ea"/>
                  <a:cs typeface="Calibri"/>
                </a:rPr>
                <a:t>Gestione ciclo vita certificati</a:t>
              </a:r>
            </a:p>
            <a:p>
              <a:pPr marL="118872" marR="0" lvl="0" indent="0" defTabSz="914400" eaLnBrk="1" fontAlgn="auto" latinLnBrk="0" hangingPunct="1">
                <a:lnSpc>
                  <a:spcPct val="100000"/>
                </a:lnSpc>
                <a:spcBef>
                  <a:spcPts val="0"/>
                </a:spcBef>
                <a:spcAft>
                  <a:spcPts val="0"/>
                </a:spcAft>
                <a:buClrTx/>
                <a:buSzPct val="80000"/>
                <a:buFontTx/>
                <a:buNone/>
                <a:tabLst/>
                <a:defRPr/>
              </a:pPr>
              <a:r>
                <a:rPr kumimoji="0" lang="it-IT" sz="1600" b="0" i="1" u="none" strike="noStrike" kern="0" cap="none" spc="0" normalizeH="0" baseline="0" noProof="0" dirty="0">
                  <a:ln w="11430"/>
                  <a:solidFill>
                    <a:prstClr val="white"/>
                  </a:solidFill>
                  <a:effectLst/>
                  <a:uLnTx/>
                  <a:uFillTx/>
                  <a:ea typeface="+mn-ea"/>
                  <a:cs typeface="Calibri"/>
                </a:rPr>
                <a:t>PKI Client </a:t>
              </a:r>
              <a:r>
                <a:rPr kumimoji="0" lang="it-IT" sz="1600" b="0" i="1" u="none" strike="noStrike" kern="0" cap="none" spc="0" normalizeH="0" baseline="0" noProof="0" dirty="0" err="1">
                  <a:ln w="11430"/>
                  <a:solidFill>
                    <a:prstClr val="white"/>
                  </a:solidFill>
                  <a:effectLst/>
                  <a:uLnTx/>
                  <a:uFillTx/>
                  <a:ea typeface="+mn-ea"/>
                  <a:cs typeface="Calibri"/>
                </a:rPr>
                <a:t>Cmdlets</a:t>
              </a:r>
              <a:r>
                <a:rPr kumimoji="0" lang="it-IT" sz="1600" b="0" i="1" u="none" strike="noStrike" kern="0" cap="none" spc="0" normalizeH="0" baseline="0" noProof="0" dirty="0">
                  <a:ln w="11430"/>
                  <a:solidFill>
                    <a:prstClr val="white"/>
                  </a:solidFill>
                  <a:effectLst/>
                  <a:uLnTx/>
                  <a:uFillTx/>
                  <a:ea typeface="+mn-ea"/>
                  <a:cs typeface="Calibri"/>
                </a:rPr>
                <a:t> (17 </a:t>
              </a:r>
              <a:r>
                <a:rPr kumimoji="0" lang="it-IT" sz="1600" b="0" i="1" u="none" strike="noStrike" kern="0" cap="none" spc="0" normalizeH="0" baseline="0" noProof="0" dirty="0" err="1">
                  <a:ln w="11430"/>
                  <a:solidFill>
                    <a:prstClr val="white"/>
                  </a:solidFill>
                  <a:effectLst/>
                  <a:uLnTx/>
                  <a:uFillTx/>
                  <a:ea typeface="+mn-ea"/>
                  <a:cs typeface="Calibri"/>
                </a:rPr>
                <a:t>CmdLets</a:t>
              </a:r>
              <a:r>
                <a:rPr kumimoji="0" lang="it-IT" sz="1600" b="0" i="1" u="none" strike="noStrike" kern="0" cap="none" spc="0" normalizeH="0" baseline="0" noProof="0" dirty="0">
                  <a:ln w="11430"/>
                  <a:solidFill>
                    <a:prstClr val="white"/>
                  </a:solidFill>
                  <a:effectLst/>
                  <a:uLnTx/>
                  <a:uFillTx/>
                  <a:ea typeface="+mn-ea"/>
                  <a:cs typeface="Calibri"/>
                </a:rPr>
                <a:t>)</a:t>
              </a:r>
            </a:p>
          </p:txBody>
        </p:sp>
        <p:pic>
          <p:nvPicPr>
            <p:cNvPr id="24" name="Picture 2" descr="http://www.automashell.com/wp-content/uploads/2012/12/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3357" y="5065488"/>
              <a:ext cx="360000" cy="321782"/>
            </a:xfrm>
            <a:prstGeom prst="rect">
              <a:avLst/>
            </a:prstGeom>
            <a:noFill/>
            <a:extLst>
              <a:ext uri="{909E8E84-426E-40DD-AFC4-6F175D3DCCD1}">
                <a14:hiddenFill xmlns:a14="http://schemas.microsoft.com/office/drawing/2010/main">
                  <a:solidFill>
                    <a:srgbClr val="FFFFFF"/>
                  </a:solidFill>
                </a14:hiddenFill>
              </a:ext>
            </a:extLst>
          </p:spPr>
        </p:pic>
        <p:sp>
          <p:nvSpPr>
            <p:cNvPr id="25" name="Rettangolo 24"/>
            <p:cNvSpPr/>
            <p:nvPr/>
          </p:nvSpPr>
          <p:spPr>
            <a:xfrm>
              <a:off x="5644556" y="5519191"/>
              <a:ext cx="1613903" cy="153888"/>
            </a:xfrm>
            <a:prstGeom prst="rect">
              <a:avLst/>
            </a:prstGeom>
            <a:solidFill>
              <a:srgbClr val="ED7D31"/>
            </a:solidFill>
            <a:ln>
              <a:solidFill>
                <a:srgbClr val="ED7D31"/>
              </a:solidFill>
            </a:ln>
          </p:spPr>
          <p:txBody>
            <a:bodyPr wrap="none" lIns="0" tIns="0" rIns="0" bIns="0">
              <a:spAutoFit/>
            </a:bodyPr>
            <a:lstStyle/>
            <a:p>
              <a:pPr marL="118872" marR="0" lvl="0" indent="0" algn="r" defTabSz="914400" eaLnBrk="1" fontAlgn="auto" latinLnBrk="0" hangingPunct="1">
                <a:lnSpc>
                  <a:spcPct val="100000"/>
                </a:lnSpc>
                <a:spcBef>
                  <a:spcPts val="0"/>
                </a:spcBef>
                <a:spcAft>
                  <a:spcPts val="0"/>
                </a:spcAft>
                <a:buClrTx/>
                <a:buSzPct val="80000"/>
                <a:buFontTx/>
                <a:buNone/>
                <a:tabLst/>
                <a:defRPr/>
              </a:pPr>
              <a:r>
                <a:rPr kumimoji="0" lang="it-IT" sz="1000" b="1" i="1" u="none" strike="noStrike" kern="0" cap="none" spc="0" normalizeH="0" baseline="0" noProof="0" dirty="0" smtClean="0">
                  <a:ln w="11430"/>
                  <a:solidFill>
                    <a:prstClr val="white"/>
                  </a:solidFill>
                  <a:effectLst/>
                  <a:uLnTx/>
                  <a:uFillTx/>
                  <a:cs typeface="Calibri"/>
                </a:rPr>
                <a:t>Windows Server 2012 e </a:t>
              </a:r>
              <a:r>
                <a:rPr kumimoji="0" lang="it-IT" sz="1000" b="1" i="1" u="none" strike="noStrike" kern="0" cap="none" spc="0" normalizeH="0" baseline="0" noProof="0" dirty="0" err="1" smtClean="0">
                  <a:ln w="11430"/>
                  <a:solidFill>
                    <a:prstClr val="white"/>
                  </a:solidFill>
                  <a:effectLst/>
                  <a:uLnTx/>
                  <a:uFillTx/>
                  <a:cs typeface="Calibri"/>
                </a:rPr>
                <a:t>succ</a:t>
              </a:r>
              <a:r>
                <a:rPr kumimoji="0" lang="it-IT" sz="1000" b="1" i="1" u="none" strike="noStrike" kern="0" cap="none" spc="0" normalizeH="0" baseline="0" noProof="0" dirty="0" smtClean="0">
                  <a:ln w="11430"/>
                  <a:solidFill>
                    <a:prstClr val="white"/>
                  </a:solidFill>
                  <a:effectLst/>
                  <a:uLnTx/>
                  <a:uFillTx/>
                  <a:cs typeface="Calibri"/>
                </a:rPr>
                <a:t>.</a:t>
              </a:r>
            </a:p>
          </p:txBody>
        </p:sp>
      </p:grpSp>
      <p:grpSp>
        <p:nvGrpSpPr>
          <p:cNvPr id="26" name="Gruppo 25"/>
          <p:cNvGrpSpPr/>
          <p:nvPr/>
        </p:nvGrpSpPr>
        <p:grpSpPr>
          <a:xfrm>
            <a:off x="7344383" y="1494801"/>
            <a:ext cx="4679004" cy="1188495"/>
            <a:chOff x="7344383" y="1974147"/>
            <a:chExt cx="4679004" cy="1188495"/>
          </a:xfrm>
        </p:grpSpPr>
        <p:sp>
          <p:nvSpPr>
            <p:cNvPr id="27" name="Rettangolo 26"/>
            <p:cNvSpPr/>
            <p:nvPr/>
          </p:nvSpPr>
          <p:spPr bwMode="ltGray">
            <a:xfrm>
              <a:off x="7344383" y="1974147"/>
              <a:ext cx="4679004" cy="1188000"/>
            </a:xfrm>
            <a:prstGeom prst="rect">
              <a:avLst/>
            </a:prstGeom>
            <a:solidFill>
              <a:srgbClr val="002060"/>
            </a:solidFill>
            <a:ln w="6350" cap="flat" cmpd="sng" algn="ctr">
              <a:solidFill>
                <a:srgbClr val="002060"/>
              </a:solidFill>
              <a:prstDash val="solid"/>
              <a:miter lim="800000"/>
            </a:ln>
            <a:effectLst/>
          </p:spPr>
          <p:txBody>
            <a:bodyPr rIns="828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prstClr val="white"/>
                  </a:solidFill>
                  <a:effectLst/>
                  <a:uLnTx/>
                  <a:uFillTx/>
                  <a:ea typeface="+mn-ea"/>
                  <a:cs typeface="Calibri"/>
                </a:rPr>
                <a:t>Backup and </a:t>
              </a:r>
              <a:r>
                <a:rPr kumimoji="0" lang="it-IT" sz="2400" b="1" i="0" u="none" strike="noStrike" kern="0" cap="none" spc="0" normalizeH="0" baseline="0" noProof="0" dirty="0" err="1">
                  <a:ln w="11430"/>
                  <a:solidFill>
                    <a:prstClr val="white"/>
                  </a:solidFill>
                  <a:effectLst/>
                  <a:uLnTx/>
                  <a:uFillTx/>
                  <a:ea typeface="+mn-ea"/>
                  <a:cs typeface="Calibri"/>
                </a:rPr>
                <a:t>Restore</a:t>
              </a:r>
              <a:endParaRPr kumimoji="0" lang="it-IT" sz="2400" b="1" i="0" u="none" strike="noStrike" kern="0" cap="none" spc="0" normalizeH="0" baseline="0" noProof="0" dirty="0">
                <a:ln w="11430"/>
                <a:solidFill>
                  <a:prstClr val="white"/>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1" u="none" strike="noStrike" kern="0" cap="none" spc="0" normalizeH="0" baseline="0" noProof="0" dirty="0">
                  <a:ln w="11430"/>
                  <a:solidFill>
                    <a:prstClr val="white"/>
                  </a:solidFill>
                  <a:effectLst/>
                  <a:uLnTx/>
                  <a:uFillTx/>
                  <a:ea typeface="+mn-ea"/>
                  <a:cs typeface="Calibri"/>
                </a:rPr>
                <a:t>Backup-</a:t>
              </a:r>
              <a:r>
                <a:rPr kumimoji="0" lang="it-IT" sz="1600" b="0" i="1" u="none" strike="noStrike" kern="0" cap="none" spc="0" normalizeH="0" baseline="0" noProof="0" dirty="0" err="1">
                  <a:ln w="11430"/>
                  <a:solidFill>
                    <a:prstClr val="white"/>
                  </a:solidFill>
                  <a:effectLst/>
                  <a:uLnTx/>
                  <a:uFillTx/>
                  <a:ea typeface="+mn-ea"/>
                  <a:cs typeface="Calibri"/>
                </a:rPr>
                <a:t>CARoleService</a:t>
              </a:r>
              <a:endParaRPr kumimoji="0" lang="it-IT" sz="1600" b="0" i="1" u="none" strike="noStrike" kern="0" cap="none" spc="0" normalizeH="0" baseline="0" noProof="0" dirty="0">
                <a:ln w="11430"/>
                <a:solidFill>
                  <a:prstClr val="white"/>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1" u="none" strike="noStrike" kern="0" cap="none" spc="0" normalizeH="0" baseline="0" noProof="0" dirty="0" err="1">
                  <a:ln w="11430"/>
                  <a:solidFill>
                    <a:prstClr val="white"/>
                  </a:solidFill>
                  <a:effectLst/>
                  <a:uLnTx/>
                  <a:uFillTx/>
                  <a:ea typeface="+mn-ea"/>
                  <a:cs typeface="Calibri"/>
                </a:rPr>
                <a:t>Restore-CARoleService</a:t>
              </a:r>
              <a:endParaRPr kumimoji="0" lang="it-IT" sz="1600" b="0" i="1" u="none" strike="noStrike" kern="0" cap="none" spc="0" normalizeH="0" baseline="0" noProof="0" dirty="0">
                <a:ln w="11430"/>
                <a:solidFill>
                  <a:prstClr val="white"/>
                </a:solidFill>
                <a:effectLst/>
                <a:uLnTx/>
                <a:uFillTx/>
                <a:ea typeface="+mn-ea"/>
                <a:cs typeface="Calibri"/>
              </a:endParaRPr>
            </a:p>
          </p:txBody>
        </p:sp>
        <p:pic>
          <p:nvPicPr>
            <p:cNvPr id="28" name="Picture 2" descr="http://www.automashell.com/wp-content/uploads/2012/12/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87190" y="2062562"/>
              <a:ext cx="360000" cy="321782"/>
            </a:xfrm>
            <a:prstGeom prst="rect">
              <a:avLst/>
            </a:prstGeom>
            <a:noFill/>
            <a:extLst>
              <a:ext uri="{909E8E84-426E-40DD-AFC4-6F175D3DCCD1}">
                <a14:hiddenFill xmlns:a14="http://schemas.microsoft.com/office/drawing/2010/main">
                  <a:solidFill>
                    <a:srgbClr val="FFFFFF"/>
                  </a:solidFill>
                </a14:hiddenFill>
              </a:ext>
            </a:extLst>
          </p:spPr>
        </p:pic>
        <p:sp>
          <p:nvSpPr>
            <p:cNvPr id="29" name="Rettangolo 28"/>
            <p:cNvSpPr/>
            <p:nvPr/>
          </p:nvSpPr>
          <p:spPr>
            <a:xfrm>
              <a:off x="10279641" y="3008754"/>
              <a:ext cx="1743746" cy="153888"/>
            </a:xfrm>
            <a:prstGeom prst="rect">
              <a:avLst/>
            </a:prstGeom>
            <a:solidFill>
              <a:srgbClr val="ED7D31"/>
            </a:solidFill>
            <a:ln>
              <a:solidFill>
                <a:srgbClr val="ED7D31"/>
              </a:solidFill>
            </a:ln>
          </p:spPr>
          <p:txBody>
            <a:bodyPr wrap="none" lIns="0" tIns="0" rIns="0" bIns="0">
              <a:spAutoFit/>
            </a:bodyPr>
            <a:lstStyle/>
            <a:p>
              <a:pPr marL="118872" marR="0" lvl="0" indent="0" algn="r" defTabSz="914400" eaLnBrk="1" fontAlgn="auto" latinLnBrk="0" hangingPunct="1">
                <a:lnSpc>
                  <a:spcPct val="100000"/>
                </a:lnSpc>
                <a:spcBef>
                  <a:spcPts val="0"/>
                </a:spcBef>
                <a:spcAft>
                  <a:spcPts val="0"/>
                </a:spcAft>
                <a:buClrTx/>
                <a:buSzPct val="80000"/>
                <a:buFontTx/>
                <a:buNone/>
                <a:tabLst/>
                <a:defRPr/>
              </a:pPr>
              <a:r>
                <a:rPr kumimoji="0" lang="it-IT" sz="1000" b="1" i="1" u="none" strike="noStrike" kern="0" cap="none" spc="0" normalizeH="0" baseline="0" noProof="0" dirty="0" smtClean="0">
                  <a:ln w="11430"/>
                  <a:solidFill>
                    <a:prstClr val="white"/>
                  </a:solidFill>
                  <a:effectLst/>
                  <a:uLnTx/>
                  <a:uFillTx/>
                  <a:cs typeface="Calibri"/>
                </a:rPr>
                <a:t>Windows Server 2012R2 e </a:t>
              </a:r>
              <a:r>
                <a:rPr kumimoji="0" lang="it-IT" sz="1000" b="1" i="1" u="none" strike="noStrike" kern="0" cap="none" spc="0" normalizeH="0" baseline="0" noProof="0" dirty="0" err="1" smtClean="0">
                  <a:ln w="11430"/>
                  <a:solidFill>
                    <a:prstClr val="white"/>
                  </a:solidFill>
                  <a:effectLst/>
                  <a:uLnTx/>
                  <a:uFillTx/>
                  <a:cs typeface="Calibri"/>
                </a:rPr>
                <a:t>succ</a:t>
              </a:r>
              <a:r>
                <a:rPr kumimoji="0" lang="it-IT" sz="1000" b="1" i="1" u="none" strike="noStrike" kern="0" cap="none" spc="0" normalizeH="0" baseline="0" noProof="0" dirty="0" smtClean="0">
                  <a:ln w="11430"/>
                  <a:solidFill>
                    <a:prstClr val="white"/>
                  </a:solidFill>
                  <a:effectLst/>
                  <a:uLnTx/>
                  <a:uFillTx/>
                  <a:cs typeface="Calibri"/>
                </a:rPr>
                <a:t>.</a:t>
              </a:r>
            </a:p>
          </p:txBody>
        </p:sp>
      </p:grpSp>
      <p:grpSp>
        <p:nvGrpSpPr>
          <p:cNvPr id="30" name="Gruppo 29"/>
          <p:cNvGrpSpPr/>
          <p:nvPr/>
        </p:nvGrpSpPr>
        <p:grpSpPr>
          <a:xfrm>
            <a:off x="7344383" y="2753531"/>
            <a:ext cx="4679004" cy="909019"/>
            <a:chOff x="7344383" y="3290324"/>
            <a:chExt cx="4679004" cy="909019"/>
          </a:xfrm>
        </p:grpSpPr>
        <p:sp>
          <p:nvSpPr>
            <p:cNvPr id="31" name="Rettangolo 30"/>
            <p:cNvSpPr/>
            <p:nvPr/>
          </p:nvSpPr>
          <p:spPr bwMode="ltGray">
            <a:xfrm>
              <a:off x="7344383" y="3290324"/>
              <a:ext cx="4679004" cy="900000"/>
            </a:xfrm>
            <a:prstGeom prst="rect">
              <a:avLst/>
            </a:prstGeom>
            <a:solidFill>
              <a:srgbClr val="002060"/>
            </a:solidFill>
            <a:ln w="6350" cap="flat" cmpd="sng" algn="ctr">
              <a:solidFill>
                <a:srgbClr val="002060"/>
              </a:solidFill>
              <a:prstDash val="solid"/>
              <a:miter lim="800000"/>
            </a:ln>
            <a:effectLst/>
          </p:spPr>
          <p:txBody>
            <a:bodyPr rIns="828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prstClr val="white"/>
                  </a:solidFill>
                  <a:effectLst/>
                  <a:uLnTx/>
                  <a:uFillTx/>
                  <a:ea typeface="+mn-ea"/>
                  <a:cs typeface="Calibri"/>
                </a:rPr>
                <a:t>Verifica TPM</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1" u="none" strike="noStrike" kern="0" cap="none" spc="0" normalizeH="0" baseline="0" noProof="0" dirty="0" err="1">
                  <a:ln w="11430"/>
                  <a:solidFill>
                    <a:prstClr val="white"/>
                  </a:solidFill>
                  <a:effectLst/>
                  <a:uLnTx/>
                  <a:uFillTx/>
                  <a:ea typeface="+mn-ea"/>
                  <a:cs typeface="Calibri"/>
                </a:rPr>
                <a:t>Confirm-CAEndorsementKeyInfo</a:t>
              </a:r>
              <a:endParaRPr kumimoji="0" lang="it-IT" sz="1600" b="0" i="1" u="none" strike="noStrike" kern="0" cap="none" spc="0" normalizeH="0" baseline="0" noProof="0" dirty="0">
                <a:ln w="11430"/>
                <a:solidFill>
                  <a:prstClr val="white"/>
                </a:solidFill>
                <a:effectLst/>
                <a:uLnTx/>
                <a:uFillTx/>
                <a:ea typeface="+mn-ea"/>
                <a:cs typeface="Calibri"/>
              </a:endParaRPr>
            </a:p>
          </p:txBody>
        </p:sp>
        <p:pic>
          <p:nvPicPr>
            <p:cNvPr id="32" name="Picture 2" descr="http://www.automashell.com/wp-content/uploads/2012/12/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87190" y="3367543"/>
              <a:ext cx="360000" cy="321782"/>
            </a:xfrm>
            <a:prstGeom prst="rect">
              <a:avLst/>
            </a:prstGeom>
            <a:noFill/>
            <a:extLst>
              <a:ext uri="{909E8E84-426E-40DD-AFC4-6F175D3DCCD1}">
                <a14:hiddenFill xmlns:a14="http://schemas.microsoft.com/office/drawing/2010/main">
                  <a:solidFill>
                    <a:srgbClr val="FFFFFF"/>
                  </a:solidFill>
                </a14:hiddenFill>
              </a:ext>
            </a:extLst>
          </p:spPr>
        </p:pic>
        <p:sp>
          <p:nvSpPr>
            <p:cNvPr id="33" name="Rettangolo 32"/>
            <p:cNvSpPr/>
            <p:nvPr/>
          </p:nvSpPr>
          <p:spPr>
            <a:xfrm>
              <a:off x="10279641" y="4045455"/>
              <a:ext cx="1743746" cy="153888"/>
            </a:xfrm>
            <a:prstGeom prst="rect">
              <a:avLst/>
            </a:prstGeom>
            <a:solidFill>
              <a:srgbClr val="ED7D31"/>
            </a:solidFill>
            <a:ln>
              <a:solidFill>
                <a:srgbClr val="ED7D31"/>
              </a:solidFill>
            </a:ln>
          </p:spPr>
          <p:txBody>
            <a:bodyPr wrap="none" lIns="0" tIns="0" rIns="0" bIns="0">
              <a:spAutoFit/>
            </a:bodyPr>
            <a:lstStyle/>
            <a:p>
              <a:pPr marL="118872" marR="0" lvl="0" indent="0" algn="r" defTabSz="914400" eaLnBrk="1" fontAlgn="auto" latinLnBrk="0" hangingPunct="1">
                <a:lnSpc>
                  <a:spcPct val="100000"/>
                </a:lnSpc>
                <a:spcBef>
                  <a:spcPts val="0"/>
                </a:spcBef>
                <a:spcAft>
                  <a:spcPts val="0"/>
                </a:spcAft>
                <a:buClrTx/>
                <a:buSzPct val="80000"/>
                <a:buFontTx/>
                <a:buNone/>
                <a:tabLst/>
                <a:defRPr/>
              </a:pPr>
              <a:r>
                <a:rPr kumimoji="0" lang="it-IT" sz="1000" b="1" i="1" u="none" strike="noStrike" kern="0" cap="none" spc="0" normalizeH="0" baseline="0" noProof="0" dirty="0" smtClean="0">
                  <a:ln w="11430"/>
                  <a:solidFill>
                    <a:prstClr val="white"/>
                  </a:solidFill>
                  <a:effectLst/>
                  <a:uLnTx/>
                  <a:uFillTx/>
                  <a:cs typeface="Calibri"/>
                </a:rPr>
                <a:t>Windows Server 2012R2 e </a:t>
              </a:r>
              <a:r>
                <a:rPr kumimoji="0" lang="it-IT" sz="1000" b="1" i="1" u="none" strike="noStrike" kern="0" cap="none" spc="0" normalizeH="0" baseline="0" noProof="0" dirty="0" err="1" smtClean="0">
                  <a:ln w="11430"/>
                  <a:solidFill>
                    <a:prstClr val="white"/>
                  </a:solidFill>
                  <a:effectLst/>
                  <a:uLnTx/>
                  <a:uFillTx/>
                  <a:cs typeface="Calibri"/>
                </a:rPr>
                <a:t>succ</a:t>
              </a:r>
              <a:r>
                <a:rPr kumimoji="0" lang="it-IT" sz="1000" b="1" i="1" u="none" strike="noStrike" kern="0" cap="none" spc="0" normalizeH="0" baseline="0" noProof="0" dirty="0" smtClean="0">
                  <a:ln w="11430"/>
                  <a:solidFill>
                    <a:prstClr val="white"/>
                  </a:solidFill>
                  <a:effectLst/>
                  <a:uLnTx/>
                  <a:uFillTx/>
                  <a:cs typeface="Calibri"/>
                </a:rPr>
                <a:t>.</a:t>
              </a:r>
            </a:p>
          </p:txBody>
        </p:sp>
      </p:grpSp>
      <p:sp>
        <p:nvSpPr>
          <p:cNvPr id="34" name="Rettangolo 33"/>
          <p:cNvSpPr/>
          <p:nvPr/>
        </p:nvSpPr>
        <p:spPr>
          <a:xfrm>
            <a:off x="7344383" y="5176410"/>
            <a:ext cx="4679004" cy="369332"/>
          </a:xfrm>
          <a:prstGeom prst="rect">
            <a:avLst/>
          </a:prstGeom>
        </p:spPr>
        <p:txBody>
          <a:bodyPr wrap="square" lIns="0" tIns="0" rIns="0" bIns="0">
            <a:spAutoFit/>
          </a:bodyPr>
          <a:lstStyle/>
          <a:p>
            <a:pPr defTabSz="457200"/>
            <a:r>
              <a:rPr lang="en-US" sz="1200" b="1" dirty="0">
                <a:solidFill>
                  <a:schemeClr val="tx2"/>
                </a:solidFill>
              </a:rPr>
              <a:t>CA Backup and Restore</a:t>
            </a:r>
            <a:r>
              <a:rPr lang="it-IT" sz="1200" dirty="0" smtClean="0">
                <a:solidFill>
                  <a:schemeClr val="tx2"/>
                </a:solidFill>
              </a:rPr>
              <a:t>: </a:t>
            </a:r>
            <a:r>
              <a:rPr lang="it-IT" sz="1200" dirty="0" smtClean="0">
                <a:solidFill>
                  <a:prstClr val="black"/>
                </a:solidFill>
              </a:rPr>
              <a:t/>
            </a:r>
            <a:br>
              <a:rPr lang="it-IT" sz="1200" dirty="0" smtClean="0">
                <a:solidFill>
                  <a:prstClr val="black"/>
                </a:solidFill>
              </a:rPr>
            </a:br>
            <a:r>
              <a:rPr lang="it-IT" sz="1200" dirty="0" smtClean="0">
                <a:solidFill>
                  <a:prstClr val="black"/>
                </a:solidFill>
                <a:hlinkClick r:id="rId5"/>
              </a:rPr>
              <a:t>https</a:t>
            </a:r>
            <a:r>
              <a:rPr lang="it-IT" sz="1200" dirty="0">
                <a:solidFill>
                  <a:prstClr val="black"/>
                </a:solidFill>
                <a:hlinkClick r:id="rId5"/>
              </a:rPr>
              <a:t>://technet.microsoft.com/en-us/library/dn535774(v=ws.11).</a:t>
            </a:r>
            <a:r>
              <a:rPr lang="it-IT" sz="1200" dirty="0" smtClean="0">
                <a:solidFill>
                  <a:prstClr val="black"/>
                </a:solidFill>
                <a:hlinkClick r:id="rId5"/>
              </a:rPr>
              <a:t>aspx</a:t>
            </a:r>
            <a:endParaRPr lang="it-IT" sz="1200" dirty="0">
              <a:solidFill>
                <a:prstClr val="black"/>
              </a:solidFill>
            </a:endParaRPr>
          </a:p>
        </p:txBody>
      </p:sp>
      <p:sp>
        <p:nvSpPr>
          <p:cNvPr id="35" name="Rettangolo 34"/>
          <p:cNvSpPr/>
          <p:nvPr/>
        </p:nvSpPr>
        <p:spPr>
          <a:xfrm>
            <a:off x="155999" y="5342809"/>
            <a:ext cx="6596229" cy="184666"/>
          </a:xfrm>
          <a:prstGeom prst="rect">
            <a:avLst/>
          </a:prstGeom>
        </p:spPr>
        <p:txBody>
          <a:bodyPr wrap="none" lIns="0" tIns="0" rIns="0" bIns="0">
            <a:spAutoFit/>
          </a:bodyPr>
          <a:lstStyle/>
          <a:p>
            <a:pPr defTabSz="457200"/>
            <a:r>
              <a:rPr lang="en-US" sz="1200" b="1" dirty="0">
                <a:solidFill>
                  <a:schemeClr val="tx2"/>
                </a:solidFill>
              </a:rPr>
              <a:t>AD CS Administration Cmdlets</a:t>
            </a:r>
            <a:r>
              <a:rPr lang="it-IT" sz="1200" dirty="0">
                <a:solidFill>
                  <a:schemeClr val="tx2"/>
                </a:solidFill>
              </a:rPr>
              <a:t>: </a:t>
            </a:r>
            <a:r>
              <a:rPr lang="it-IT" sz="1200" dirty="0">
                <a:solidFill>
                  <a:prstClr val="black"/>
                </a:solidFill>
                <a:hlinkClick r:id="rId6"/>
              </a:rPr>
              <a:t>https://technet.microsoft.com/en-us/library/hh848365(v=wps.630).</a:t>
            </a:r>
            <a:r>
              <a:rPr lang="it-IT" sz="1200" dirty="0" smtClean="0">
                <a:solidFill>
                  <a:prstClr val="black"/>
                </a:solidFill>
                <a:hlinkClick r:id="rId6"/>
              </a:rPr>
              <a:t>aspx</a:t>
            </a:r>
            <a:endParaRPr lang="it-IT" sz="1200" dirty="0">
              <a:solidFill>
                <a:prstClr val="black"/>
              </a:solidFill>
            </a:endParaRPr>
          </a:p>
        </p:txBody>
      </p:sp>
      <p:sp>
        <p:nvSpPr>
          <p:cNvPr id="36" name="Rettangolo 35"/>
          <p:cNvSpPr/>
          <p:nvPr/>
        </p:nvSpPr>
        <p:spPr>
          <a:xfrm>
            <a:off x="155999" y="5499575"/>
            <a:ext cx="5813964" cy="184666"/>
          </a:xfrm>
          <a:prstGeom prst="rect">
            <a:avLst/>
          </a:prstGeom>
        </p:spPr>
        <p:txBody>
          <a:bodyPr wrap="none" lIns="0" tIns="0" rIns="0" bIns="0">
            <a:spAutoFit/>
          </a:bodyPr>
          <a:lstStyle/>
          <a:p>
            <a:pPr defTabSz="457200"/>
            <a:r>
              <a:rPr lang="en-US" sz="1200" b="1" dirty="0">
                <a:solidFill>
                  <a:schemeClr val="tx2"/>
                </a:solidFill>
              </a:rPr>
              <a:t>PKI Client Cmdlets</a:t>
            </a:r>
            <a:r>
              <a:rPr lang="it-IT" sz="1200" dirty="0">
                <a:solidFill>
                  <a:schemeClr val="tx2"/>
                </a:solidFill>
              </a:rPr>
              <a:t>: </a:t>
            </a:r>
            <a:r>
              <a:rPr lang="it-IT" sz="1200" dirty="0">
                <a:solidFill>
                  <a:prstClr val="black"/>
                </a:solidFill>
                <a:hlinkClick r:id="rId7"/>
              </a:rPr>
              <a:t>https://technet.microsoft.com/en-us/library/hh848636(v=wps.620).</a:t>
            </a:r>
            <a:r>
              <a:rPr lang="it-IT" sz="1200" dirty="0" smtClean="0">
                <a:solidFill>
                  <a:prstClr val="black"/>
                </a:solidFill>
                <a:hlinkClick r:id="rId7"/>
              </a:rPr>
              <a:t>aspx</a:t>
            </a:r>
            <a:endParaRPr lang="it-IT" sz="1200" dirty="0">
              <a:solidFill>
                <a:prstClr val="black"/>
              </a:solidFill>
            </a:endParaRPr>
          </a:p>
        </p:txBody>
      </p:sp>
      <p:sp>
        <p:nvSpPr>
          <p:cNvPr id="37" name="Rettangolo 36"/>
          <p:cNvSpPr/>
          <p:nvPr/>
        </p:nvSpPr>
        <p:spPr>
          <a:xfrm>
            <a:off x="155999" y="5181372"/>
            <a:ext cx="6451959" cy="184666"/>
          </a:xfrm>
          <a:prstGeom prst="rect">
            <a:avLst/>
          </a:prstGeom>
        </p:spPr>
        <p:txBody>
          <a:bodyPr wrap="none" lIns="0" tIns="0" rIns="0" bIns="0">
            <a:spAutoFit/>
          </a:bodyPr>
          <a:lstStyle/>
          <a:p>
            <a:pPr defTabSz="457200"/>
            <a:r>
              <a:rPr lang="en-US" sz="1200" b="1" dirty="0">
                <a:solidFill>
                  <a:schemeClr val="tx2"/>
                </a:solidFill>
              </a:rPr>
              <a:t>AD CS Deployment Cmdlets</a:t>
            </a:r>
            <a:r>
              <a:rPr lang="it-IT" sz="1200" dirty="0">
                <a:solidFill>
                  <a:schemeClr val="tx2"/>
                </a:solidFill>
              </a:rPr>
              <a:t>: </a:t>
            </a:r>
            <a:r>
              <a:rPr lang="it-IT" sz="1200" dirty="0">
                <a:solidFill>
                  <a:prstClr val="black"/>
                </a:solidFill>
                <a:hlinkClick r:id="rId8"/>
              </a:rPr>
              <a:t>https://technet.microsoft.com/en-us/library/hh848387(v=wps.620).</a:t>
            </a:r>
            <a:r>
              <a:rPr lang="it-IT" sz="1200" dirty="0" smtClean="0">
                <a:solidFill>
                  <a:prstClr val="black"/>
                </a:solidFill>
                <a:hlinkClick r:id="rId8"/>
              </a:rPr>
              <a:t>aspx</a:t>
            </a:r>
            <a:endParaRPr lang="it-IT" sz="1200" dirty="0">
              <a:solidFill>
                <a:prstClr val="black"/>
              </a:solidFill>
            </a:endParaRPr>
          </a:p>
        </p:txBody>
      </p:sp>
    </p:spTree>
    <p:extLst>
      <p:ext uri="{BB962C8B-B14F-4D97-AF65-F5344CB8AC3E}">
        <p14:creationId xmlns:p14="http://schemas.microsoft.com/office/powerpoint/2010/main" val="2115666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Utilizzo </a:t>
            </a:r>
            <a:r>
              <a:rPr lang="it-IT" dirty="0" smtClean="0"/>
              <a:t>di </a:t>
            </a:r>
            <a:r>
              <a:rPr lang="it-IT" dirty="0" err="1" smtClean="0"/>
              <a:t>Let’s</a:t>
            </a:r>
            <a:r>
              <a:rPr lang="it-IT" dirty="0" smtClean="0"/>
              <a:t> </a:t>
            </a:r>
            <a:r>
              <a:rPr lang="it-IT" dirty="0" err="1"/>
              <a:t>Encrypt</a:t>
            </a:r>
            <a:r>
              <a:rPr lang="it-IT" dirty="0"/>
              <a:t> in</a:t>
            </a:r>
            <a:br>
              <a:rPr lang="it-IT" dirty="0"/>
            </a:br>
            <a:r>
              <a:rPr lang="it-IT" dirty="0"/>
              <a:t>Windows Server 2016</a:t>
            </a:r>
          </a:p>
        </p:txBody>
      </p:sp>
      <p:sp>
        <p:nvSpPr>
          <p:cNvPr id="4" name="Segnaposto testo 3"/>
          <p:cNvSpPr>
            <a:spLocks noGrp="1"/>
          </p:cNvSpPr>
          <p:nvPr>
            <p:ph type="body" sz="quarter" idx="10"/>
          </p:nvPr>
        </p:nvSpPr>
        <p:spPr/>
        <p:txBody>
          <a:bodyPr>
            <a:normAutofit/>
          </a:bodyPr>
          <a:lstStyle/>
          <a:p>
            <a:r>
              <a:rPr lang="en-US" dirty="0"/>
              <a:t>Public Key Infrastructure Windows e Let's Encrypt</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00" y="88277"/>
            <a:ext cx="3486315" cy="1080000"/>
          </a:xfrm>
          <a:prstGeom prst="rect">
            <a:avLst/>
          </a:prstGeom>
        </p:spPr>
      </p:pic>
    </p:spTree>
    <p:extLst>
      <p:ext uri="{BB962C8B-B14F-4D97-AF65-F5344CB8AC3E}">
        <p14:creationId xmlns:p14="http://schemas.microsoft.com/office/powerpoint/2010/main" val="28577661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p:cNvSpPr/>
          <p:nvPr/>
        </p:nvSpPr>
        <p:spPr>
          <a:xfrm>
            <a:off x="0" y="6412952"/>
            <a:ext cx="1219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p:cNvPicPr>
            <a:picLocks noChangeAspect="1"/>
          </p:cNvPicPr>
          <p:nvPr/>
        </p:nvPicPr>
        <p:blipFill>
          <a:blip r:embed="rId2"/>
          <a:stretch>
            <a:fillRect/>
          </a:stretch>
        </p:blipFill>
        <p:spPr>
          <a:xfrm>
            <a:off x="6996244" y="1989024"/>
            <a:ext cx="5113601" cy="2448000"/>
          </a:xfrm>
          <a:prstGeom prst="rect">
            <a:avLst/>
          </a:prstGeom>
          <a:ln>
            <a:solidFill>
              <a:sysClr val="windowText" lastClr="000000"/>
            </a:solidFill>
          </a:ln>
        </p:spPr>
      </p:pic>
      <p:sp>
        <p:nvSpPr>
          <p:cNvPr id="2" name="Titolo 1"/>
          <p:cNvSpPr>
            <a:spLocks noGrp="1"/>
          </p:cNvSpPr>
          <p:nvPr>
            <p:ph type="title"/>
          </p:nvPr>
        </p:nvSpPr>
        <p:spPr/>
        <p:txBody>
          <a:bodyPr/>
          <a:lstStyle/>
          <a:p>
            <a:r>
              <a:rPr lang="it-IT" dirty="0" err="1"/>
              <a:t>Let’s</a:t>
            </a:r>
            <a:r>
              <a:rPr lang="it-IT" dirty="0"/>
              <a:t> </a:t>
            </a:r>
            <a:r>
              <a:rPr lang="it-IT" dirty="0" err="1"/>
              <a:t>Encrypt</a:t>
            </a:r>
            <a:r>
              <a:rPr lang="it-IT" dirty="0"/>
              <a:t> </a:t>
            </a:r>
            <a:r>
              <a:rPr lang="it-IT" dirty="0" err="1"/>
              <a:t>Overview</a:t>
            </a:r>
            <a:endParaRPr lang="it-IT" dirty="0"/>
          </a:p>
        </p:txBody>
      </p:sp>
      <p:sp>
        <p:nvSpPr>
          <p:cNvPr id="4" name="Rettangolo 3"/>
          <p:cNvSpPr/>
          <p:nvPr/>
        </p:nvSpPr>
        <p:spPr bwMode="ltGray">
          <a:xfrm>
            <a:off x="90649" y="1989024"/>
            <a:ext cx="6804000" cy="4047358"/>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000" b="1" i="0" u="none" strike="noStrike" kern="0" cap="none" spc="0" normalizeH="0" baseline="0" noProof="0" dirty="0">
                <a:ln w="11430"/>
                <a:solidFill>
                  <a:schemeClr val="accent2"/>
                </a:solidFill>
                <a:effectLst/>
                <a:uLnTx/>
                <a:uFillTx/>
                <a:ea typeface="+mn-ea"/>
                <a:cs typeface="Calibri"/>
              </a:rPr>
              <a:t>Caratteristiche, funzionalità e limiti di utilizzo</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Global Certificate Authority (CA) che </a:t>
            </a:r>
            <a:r>
              <a:rPr kumimoji="0" lang="it-IT" sz="1400" b="1" i="1" u="none" strike="noStrike" kern="0" cap="none" spc="0" normalizeH="0" baseline="0" noProof="0" dirty="0">
                <a:ln w="11430"/>
                <a:solidFill>
                  <a:schemeClr val="accent2"/>
                </a:solidFill>
                <a:effectLst/>
                <a:uLnTx/>
                <a:uFillTx/>
                <a:ea typeface="+mn-ea"/>
                <a:cs typeface="Calibri"/>
              </a:rPr>
              <a:t>automatizza gratuitamente</a:t>
            </a:r>
            <a:r>
              <a:rPr kumimoji="0" lang="it-IT" sz="1400" b="0" i="0" u="none" strike="noStrike" kern="0" cap="none" spc="0" normalizeH="0" baseline="0" noProof="0" dirty="0">
                <a:ln w="11430"/>
                <a:solidFill>
                  <a:prstClr val="black"/>
                </a:solidFill>
                <a:effectLst/>
                <a:uLnTx/>
                <a:uFillTx/>
                <a:ea typeface="+mn-ea"/>
                <a:cs typeface="Calibri"/>
              </a:rPr>
              <a:t> </a:t>
            </a:r>
            <a:r>
              <a:rPr kumimoji="0" lang="it-IT" sz="1400" b="0" i="0" u="none" strike="noStrike" kern="0" cap="none" spc="0" normalizeH="0" baseline="0" noProof="0" dirty="0">
                <a:ln w="11430"/>
                <a:solidFill>
                  <a:schemeClr val="tx2"/>
                </a:solidFill>
                <a:effectLst/>
                <a:uLnTx/>
                <a:uFillTx/>
                <a:ea typeface="+mn-ea"/>
                <a:cs typeface="Calibri"/>
              </a:rPr>
              <a:t>la creazione, la validazione, il rilascio e il rinnovo di certificati X.509 per il protocollo </a:t>
            </a:r>
            <a:r>
              <a:rPr kumimoji="0" lang="it-IT" sz="1400" b="1" i="1" u="none" strike="noStrike" kern="0" cap="none" spc="0" normalizeH="0" baseline="0" noProof="0" dirty="0">
                <a:ln w="11430"/>
                <a:solidFill>
                  <a:schemeClr val="accent2"/>
                </a:solidFill>
                <a:effectLst/>
                <a:uLnTx/>
                <a:uFillTx/>
                <a:ea typeface="+mn-ea"/>
                <a:cs typeface="Calibri"/>
              </a:rPr>
              <a:t>SSL/TLS</a:t>
            </a:r>
            <a:r>
              <a:rPr kumimoji="0" lang="it-IT" sz="1400" b="0" i="0" u="none" strike="noStrike" kern="0" cap="none" spc="0" normalizeH="0" baseline="0" noProof="0" dirty="0">
                <a:ln w="11430"/>
                <a:solidFill>
                  <a:schemeClr val="tx2"/>
                </a:solidFill>
                <a:effectLst/>
                <a:uLnTx/>
                <a:uFillTx/>
                <a:ea typeface="+mn-ea"/>
                <a:cs typeface="Calibri"/>
              </a:rPr>
              <a:t> con validità </a:t>
            </a:r>
            <a:r>
              <a:rPr kumimoji="0" lang="it-IT" sz="1400" b="1" i="1" u="none" strike="noStrike" kern="0" cap="none" spc="0" normalizeH="0" baseline="0" noProof="0" dirty="0">
                <a:ln w="11430"/>
                <a:solidFill>
                  <a:schemeClr val="accent2"/>
                </a:solidFill>
                <a:effectLst/>
                <a:uLnTx/>
                <a:uFillTx/>
                <a:ea typeface="+mn-ea"/>
                <a:cs typeface="Calibri"/>
              </a:rPr>
              <a:t>90 giorni, rinnovabili dopo 60 giorni</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Basata sul </a:t>
            </a:r>
            <a:r>
              <a:rPr kumimoji="0" lang="it-IT" sz="1400" b="1" i="1" u="none" strike="noStrike" kern="0" cap="none" spc="0" normalizeH="0" baseline="0" noProof="0" dirty="0">
                <a:ln w="11430"/>
                <a:solidFill>
                  <a:schemeClr val="accent2"/>
                </a:solidFill>
                <a:effectLst/>
                <a:uLnTx/>
                <a:uFillTx/>
                <a:ea typeface="+mn-ea"/>
                <a:cs typeface="Calibri"/>
              </a:rPr>
              <a:t>protocollo ACME</a:t>
            </a:r>
            <a:r>
              <a:rPr kumimoji="0" lang="it-IT" sz="1400" b="0" i="0" u="none" strike="noStrike" kern="0" cap="none" spc="0" normalizeH="0" baseline="0" noProof="0" dirty="0">
                <a:ln w="11430"/>
                <a:solidFill>
                  <a:schemeClr val="tx2"/>
                </a:solidFill>
                <a:effectLst/>
                <a:uLnTx/>
                <a:uFillTx/>
                <a:ea typeface="+mn-ea"/>
                <a:cs typeface="Calibri"/>
              </a:rPr>
              <a:t> (</a:t>
            </a:r>
            <a:r>
              <a:rPr kumimoji="0" lang="it-IT" sz="1400" b="0" i="0" u="none" strike="noStrike" kern="0" cap="none" spc="0" normalizeH="0" baseline="0" noProof="0" dirty="0" err="1">
                <a:ln w="11430"/>
                <a:solidFill>
                  <a:schemeClr val="tx2"/>
                </a:solidFill>
                <a:effectLst/>
                <a:uLnTx/>
                <a:uFillTx/>
                <a:ea typeface="+mn-ea"/>
                <a:cs typeface="Calibri"/>
              </a:rPr>
              <a:t>Automated</a:t>
            </a:r>
            <a:r>
              <a:rPr kumimoji="0" lang="it-IT" sz="1400" b="0" i="0" u="none" strike="noStrike" kern="0" cap="none" spc="0" normalizeH="0" baseline="0" noProof="0" dirty="0">
                <a:ln w="11430"/>
                <a:solidFill>
                  <a:schemeClr val="tx2"/>
                </a:solidFill>
                <a:effectLst/>
                <a:uLnTx/>
                <a:uFillTx/>
                <a:ea typeface="+mn-ea"/>
                <a:cs typeface="Calibri"/>
              </a:rPr>
              <a:t> Certificate Management Environment)</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Offre certificati </a:t>
            </a:r>
            <a:r>
              <a:rPr kumimoji="0" lang="it-IT" sz="1400" b="1" i="1" u="none" strike="noStrike" kern="0" cap="none" spc="0" normalizeH="0" baseline="0" noProof="0" dirty="0">
                <a:ln w="11430"/>
                <a:solidFill>
                  <a:schemeClr val="accent2"/>
                </a:solidFill>
                <a:effectLst/>
                <a:uLnTx/>
                <a:uFillTx/>
                <a:ea typeface="+mn-ea"/>
                <a:cs typeface="Calibri"/>
              </a:rPr>
              <a:t>Domain </a:t>
            </a:r>
            <a:r>
              <a:rPr kumimoji="0" lang="it-IT" sz="1400" b="1" i="1" u="none" strike="noStrike" kern="0" cap="none" spc="0" normalizeH="0" baseline="0" noProof="0" dirty="0" err="1">
                <a:ln w="11430"/>
                <a:solidFill>
                  <a:schemeClr val="accent2"/>
                </a:solidFill>
                <a:effectLst/>
                <a:uLnTx/>
                <a:uFillTx/>
                <a:ea typeface="+mn-ea"/>
                <a:cs typeface="Calibri"/>
              </a:rPr>
              <a:t>Validation</a:t>
            </a:r>
            <a:r>
              <a:rPr kumimoji="0" lang="it-IT" sz="1400" b="1" i="1" u="none" strike="noStrike" kern="0" cap="none" spc="0" normalizeH="0" baseline="0" noProof="0" dirty="0">
                <a:ln w="11430"/>
                <a:solidFill>
                  <a:schemeClr val="accent2"/>
                </a:solidFill>
                <a:effectLst/>
                <a:uLnTx/>
                <a:uFillTx/>
                <a:ea typeface="+mn-ea"/>
                <a:cs typeface="Calibri"/>
              </a:rPr>
              <a:t> (DV)</a:t>
            </a:r>
            <a:r>
              <a:rPr kumimoji="0" lang="it-IT" sz="1400" b="0" i="0" u="none" strike="noStrike" kern="0" cap="none" spc="0" normalizeH="0" baseline="0" noProof="0" dirty="0">
                <a:ln w="11430"/>
                <a:solidFill>
                  <a:schemeClr val="tx2"/>
                </a:solidFill>
                <a:effectLst/>
                <a:uLnTx/>
                <a:uFillTx/>
                <a:ea typeface="+mn-ea"/>
                <a:cs typeface="Calibri"/>
              </a:rPr>
              <a:t>, certificati </a:t>
            </a:r>
            <a:r>
              <a:rPr kumimoji="0" lang="it-IT" sz="1400" b="1" i="1" u="none" strike="noStrike" kern="0" cap="none" spc="0" normalizeH="0" baseline="0" noProof="0" dirty="0">
                <a:ln w="11430"/>
                <a:solidFill>
                  <a:schemeClr val="accent2"/>
                </a:solidFill>
                <a:effectLst/>
                <a:uLnTx/>
                <a:uFillTx/>
                <a:ea typeface="+mn-ea"/>
                <a:cs typeface="Calibri"/>
              </a:rPr>
              <a:t>SAN (</a:t>
            </a:r>
            <a:r>
              <a:rPr kumimoji="0" lang="it-IT" sz="1400" b="1" i="1" u="none" strike="noStrike" kern="0" cap="none" spc="0" normalizeH="0" baseline="0" noProof="0" dirty="0" err="1">
                <a:ln w="11430"/>
                <a:solidFill>
                  <a:schemeClr val="accent2"/>
                </a:solidFill>
                <a:effectLst/>
                <a:uLnTx/>
                <a:uFillTx/>
                <a:ea typeface="+mn-ea"/>
                <a:cs typeface="Calibri"/>
              </a:rPr>
              <a:t>Subject</a:t>
            </a:r>
            <a:r>
              <a:rPr kumimoji="0" lang="it-IT" sz="1400" b="1" i="1" u="none" strike="noStrike" kern="0" cap="none" spc="0" normalizeH="0" baseline="0" noProof="0" dirty="0">
                <a:ln w="11430"/>
                <a:solidFill>
                  <a:schemeClr val="accent2"/>
                </a:solidFill>
                <a:effectLst/>
                <a:uLnTx/>
                <a:uFillTx/>
                <a:ea typeface="+mn-ea"/>
                <a:cs typeface="Calibri"/>
              </a:rPr>
              <a:t> Alternative </a:t>
            </a:r>
            <a:r>
              <a:rPr kumimoji="0" lang="it-IT" sz="1400" b="1" i="1" u="none" strike="noStrike" kern="0" cap="none" spc="0" normalizeH="0" baseline="0" noProof="0" dirty="0" err="1">
                <a:ln w="11430"/>
                <a:solidFill>
                  <a:schemeClr val="accent2"/>
                </a:solidFill>
                <a:effectLst/>
                <a:uLnTx/>
                <a:uFillTx/>
                <a:ea typeface="+mn-ea"/>
                <a:cs typeface="Calibri"/>
              </a:rPr>
              <a:t>Names</a:t>
            </a:r>
            <a:r>
              <a:rPr kumimoji="0" lang="it-IT" sz="1400" b="1" i="1" u="none" strike="noStrike" kern="0" cap="none" spc="0" normalizeH="0" baseline="0" noProof="0" dirty="0" smtClean="0">
                <a:ln w="11430"/>
                <a:solidFill>
                  <a:schemeClr val="accent2"/>
                </a:solidFill>
                <a:effectLst/>
                <a:uLnTx/>
                <a:uFillTx/>
                <a:ea typeface="+mn-ea"/>
                <a:cs typeface="Calibri"/>
              </a:rPr>
              <a:t>)</a:t>
            </a:r>
            <a:r>
              <a:rPr kumimoji="0" lang="it-IT" sz="1400" b="1" i="0" u="none" strike="noStrike" kern="0" cap="none" spc="0" normalizeH="0" baseline="0" noProof="0" dirty="0" smtClean="0">
                <a:ln w="11430"/>
                <a:solidFill>
                  <a:schemeClr val="accent2"/>
                </a:solidFill>
                <a:effectLst/>
                <a:uLnTx/>
                <a:uFillTx/>
                <a:ea typeface="+mn-ea"/>
                <a:cs typeface="Calibri"/>
              </a:rPr>
              <a:t> </a:t>
            </a:r>
            <a:r>
              <a:rPr kumimoji="0" lang="it-IT" sz="1400" b="0" i="0" u="none" strike="noStrike" kern="0" cap="none" spc="0" normalizeH="0" baseline="0" noProof="0" dirty="0" smtClean="0">
                <a:ln w="11430"/>
                <a:solidFill>
                  <a:schemeClr val="tx2"/>
                </a:solidFill>
                <a:effectLst/>
                <a:uLnTx/>
                <a:uFillTx/>
                <a:ea typeface="+mn-ea"/>
                <a:cs typeface="Calibri"/>
              </a:rPr>
              <a:t>e certificati </a:t>
            </a:r>
            <a:r>
              <a:rPr kumimoji="0" lang="it-IT" sz="1400" b="1" i="1" u="none" strike="noStrike" kern="0" cap="none" spc="0" normalizeH="0" baseline="0" noProof="0" dirty="0" err="1">
                <a:ln w="11430"/>
                <a:solidFill>
                  <a:schemeClr val="accent2"/>
                </a:solidFill>
                <a:effectLst/>
                <a:uLnTx/>
                <a:uFillTx/>
                <a:ea typeface="+mn-ea"/>
                <a:cs typeface="Calibri"/>
              </a:rPr>
              <a:t>wildcard</a:t>
            </a:r>
            <a:r>
              <a:rPr kumimoji="0" lang="it-IT" sz="1400" b="0" i="0" u="none" strike="noStrike" kern="0" cap="none" spc="0" normalizeH="0" baseline="0" noProof="0" dirty="0">
                <a:ln w="11430"/>
                <a:solidFill>
                  <a:schemeClr val="tx2"/>
                </a:solidFill>
                <a:effectLst/>
                <a:uLnTx/>
                <a:uFillTx/>
                <a:ea typeface="+mn-ea"/>
                <a:cs typeface="Calibri"/>
              </a:rPr>
              <a:t> </a:t>
            </a:r>
            <a:r>
              <a:rPr kumimoji="0" lang="it-IT" sz="1400" b="0" i="0" u="none" strike="noStrike" kern="0" cap="none" spc="0" normalizeH="0" baseline="0" noProof="0" dirty="0" smtClean="0">
                <a:ln w="11430"/>
                <a:solidFill>
                  <a:schemeClr val="tx2"/>
                </a:solidFill>
                <a:effectLst/>
                <a:uLnTx/>
                <a:uFillTx/>
                <a:ea typeface="+mn-ea"/>
                <a:cs typeface="Calibri"/>
              </a:rPr>
              <a:t>(supportati da marzo </a:t>
            </a:r>
            <a:r>
              <a:rPr kumimoji="0" lang="it-IT" sz="1400" b="0" i="0" u="none" strike="noStrike" kern="0" cap="none" spc="0" normalizeH="0" baseline="0" noProof="0" dirty="0">
                <a:ln w="11430"/>
                <a:solidFill>
                  <a:schemeClr val="tx2"/>
                </a:solidFill>
                <a:effectLst/>
                <a:uLnTx/>
                <a:uFillTx/>
                <a:ea typeface="+mn-ea"/>
                <a:cs typeface="Calibri"/>
              </a:rPr>
              <a:t>2018 come parte dell’ACME </a:t>
            </a:r>
            <a:r>
              <a:rPr kumimoji="0" lang="it-IT" sz="1400" b="0" i="0" u="none" strike="noStrike" kern="0" cap="none" spc="0" normalizeH="0" baseline="0" noProof="0" dirty="0" smtClean="0">
                <a:ln w="11430"/>
                <a:solidFill>
                  <a:schemeClr val="tx2"/>
                </a:solidFill>
                <a:effectLst/>
                <a:uLnTx/>
                <a:uFillTx/>
                <a:ea typeface="+mn-ea"/>
                <a:cs typeface="Calibri"/>
              </a:rPr>
              <a:t>v2)</a:t>
            </a:r>
            <a:endParaRPr kumimoji="0" lang="it-IT" sz="1400" b="0" i="0" u="none" strike="noStrike" kern="0" cap="none" spc="0" normalizeH="0" baseline="0" noProof="0" dirty="0">
              <a:ln w="11430"/>
              <a:solidFill>
                <a:schemeClr val="tx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Non offre certificati </a:t>
            </a:r>
            <a:r>
              <a:rPr kumimoji="0" lang="it-IT" sz="1400" b="1" i="1" u="none" strike="noStrike" kern="0" cap="none" spc="0" normalizeH="0" baseline="0" noProof="0" dirty="0">
                <a:ln w="11430"/>
                <a:solidFill>
                  <a:schemeClr val="accent2"/>
                </a:solidFill>
                <a:effectLst/>
                <a:uLnTx/>
                <a:uFillTx/>
                <a:ea typeface="+mn-ea"/>
                <a:cs typeface="Calibri"/>
              </a:rPr>
              <a:t>Organization </a:t>
            </a:r>
            <a:r>
              <a:rPr kumimoji="0" lang="it-IT" sz="1400" b="1" i="1" u="none" strike="noStrike" kern="0" cap="none" spc="0" normalizeH="0" baseline="0" noProof="0" dirty="0" err="1">
                <a:ln w="11430"/>
                <a:solidFill>
                  <a:schemeClr val="accent2"/>
                </a:solidFill>
                <a:effectLst/>
                <a:uLnTx/>
                <a:uFillTx/>
                <a:ea typeface="+mn-ea"/>
                <a:cs typeface="Calibri"/>
              </a:rPr>
              <a:t>Validation</a:t>
            </a:r>
            <a:r>
              <a:rPr kumimoji="0" lang="it-IT" sz="1400" b="1" i="1" u="none" strike="noStrike" kern="0" cap="none" spc="0" normalizeH="0" baseline="0" noProof="0" dirty="0">
                <a:ln w="11430"/>
                <a:solidFill>
                  <a:schemeClr val="accent2"/>
                </a:solidFill>
                <a:effectLst/>
                <a:uLnTx/>
                <a:uFillTx/>
                <a:ea typeface="+mn-ea"/>
                <a:cs typeface="Calibri"/>
              </a:rPr>
              <a:t> (OV)</a:t>
            </a:r>
            <a:r>
              <a:rPr kumimoji="0" lang="it-IT" sz="1400" b="0" i="0" u="none" strike="noStrike" kern="0" cap="none" spc="0" normalizeH="0" baseline="0" noProof="0" dirty="0">
                <a:ln w="11430"/>
                <a:solidFill>
                  <a:schemeClr val="tx2"/>
                </a:solidFill>
                <a:effectLst/>
                <a:uLnTx/>
                <a:uFillTx/>
                <a:ea typeface="+mn-ea"/>
                <a:cs typeface="Calibri"/>
              </a:rPr>
              <a:t> o </a:t>
            </a:r>
            <a:r>
              <a:rPr kumimoji="0" lang="it-IT" sz="1400" b="1" i="1" u="none" strike="noStrike" kern="0" cap="none" spc="0" normalizeH="0" baseline="0" noProof="0" dirty="0">
                <a:ln w="11430"/>
                <a:solidFill>
                  <a:schemeClr val="accent2"/>
                </a:solidFill>
                <a:effectLst/>
                <a:uLnTx/>
                <a:uFillTx/>
                <a:ea typeface="+mn-ea"/>
                <a:cs typeface="Calibri"/>
              </a:rPr>
              <a:t>Extended </a:t>
            </a:r>
            <a:r>
              <a:rPr kumimoji="0" lang="it-IT" sz="1400" b="1" i="1" u="none" strike="noStrike" kern="0" cap="none" spc="0" normalizeH="0" baseline="0" noProof="0" dirty="0" err="1">
                <a:ln w="11430"/>
                <a:solidFill>
                  <a:schemeClr val="accent2"/>
                </a:solidFill>
                <a:effectLst/>
                <a:uLnTx/>
                <a:uFillTx/>
                <a:ea typeface="+mn-ea"/>
                <a:cs typeface="Calibri"/>
              </a:rPr>
              <a:t>Validation</a:t>
            </a:r>
            <a:r>
              <a:rPr kumimoji="0" lang="it-IT" sz="1400" b="1" i="1" u="none" strike="noStrike" kern="0" cap="none" spc="0" normalizeH="0" baseline="0" noProof="0" dirty="0">
                <a:ln w="11430"/>
                <a:solidFill>
                  <a:schemeClr val="accent2"/>
                </a:solidFill>
                <a:effectLst/>
                <a:uLnTx/>
                <a:uFillTx/>
                <a:ea typeface="+mn-ea"/>
                <a:cs typeface="Calibri"/>
              </a:rPr>
              <a:t> (EV)</a:t>
            </a:r>
            <a:r>
              <a:rPr kumimoji="0" lang="it-IT" sz="1400" b="1" i="0" u="none" strike="noStrike" kern="0" cap="none" spc="0" normalizeH="0" baseline="0" noProof="0" dirty="0">
                <a:ln w="11430"/>
                <a:solidFill>
                  <a:schemeClr val="accent2"/>
                </a:solidFill>
                <a:effectLst/>
                <a:uLnTx/>
                <a:uFillTx/>
                <a:ea typeface="+mn-ea"/>
                <a:cs typeface="Calibri"/>
              </a:rPr>
              <a:t> </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0" i="0" u="none" strike="noStrike" kern="0" cap="none" spc="0" normalizeH="0" baseline="0" noProof="0" dirty="0">
                <a:ln w="11430"/>
                <a:solidFill>
                  <a:schemeClr val="tx2"/>
                </a:solidFill>
                <a:effectLst/>
                <a:uLnTx/>
                <a:uFillTx/>
                <a:ea typeface="+mn-ea"/>
                <a:cs typeface="Calibri"/>
              </a:rPr>
              <a:t>Non offre certificati per </a:t>
            </a:r>
            <a:r>
              <a:rPr kumimoji="0" lang="it-IT" sz="1400" b="1" i="1" u="none" strike="noStrike" kern="0" cap="none" spc="0" normalizeH="0" baseline="0" noProof="0" dirty="0">
                <a:ln w="11430"/>
                <a:solidFill>
                  <a:schemeClr val="accent2"/>
                </a:solidFill>
                <a:effectLst/>
                <a:uLnTx/>
                <a:uFillTx/>
                <a:ea typeface="+mn-ea"/>
                <a:cs typeface="Calibri"/>
              </a:rPr>
              <a:t>Email </a:t>
            </a:r>
            <a:r>
              <a:rPr kumimoji="0" lang="it-IT" sz="1400" b="1" i="1" u="none" strike="noStrike" kern="0" cap="none" spc="0" normalizeH="0" baseline="0" noProof="0" dirty="0" err="1">
                <a:ln w="11430"/>
                <a:solidFill>
                  <a:schemeClr val="accent2"/>
                </a:solidFill>
                <a:effectLst/>
                <a:uLnTx/>
                <a:uFillTx/>
                <a:ea typeface="+mn-ea"/>
                <a:cs typeface="Calibri"/>
              </a:rPr>
              <a:t>Encryption</a:t>
            </a:r>
            <a:r>
              <a:rPr kumimoji="0" lang="it-IT" sz="1400" b="1" i="0" u="none" strike="noStrike" kern="0" cap="none" spc="0" normalizeH="0" baseline="0" noProof="0" dirty="0">
                <a:ln w="11430"/>
                <a:solidFill>
                  <a:schemeClr val="accent2"/>
                </a:solidFill>
                <a:effectLst/>
                <a:uLnTx/>
                <a:uFillTx/>
                <a:ea typeface="+mn-ea"/>
                <a:cs typeface="Calibri"/>
              </a:rPr>
              <a:t> e </a:t>
            </a:r>
            <a:r>
              <a:rPr kumimoji="0" lang="it-IT" sz="1400" b="1" i="1" u="none" strike="noStrike" kern="0" cap="none" spc="0" normalizeH="0" baseline="0" noProof="0" dirty="0">
                <a:ln w="11430"/>
                <a:solidFill>
                  <a:schemeClr val="accent2"/>
                </a:solidFill>
                <a:effectLst/>
                <a:uLnTx/>
                <a:uFillTx/>
                <a:ea typeface="+mn-ea"/>
                <a:cs typeface="Calibri"/>
              </a:rPr>
              <a:t>Code </a:t>
            </a:r>
            <a:r>
              <a:rPr kumimoji="0" lang="it-IT" sz="1400" b="1" i="1" u="none" strike="noStrike" kern="0" cap="none" spc="0" normalizeH="0" baseline="0" noProof="0" dirty="0" err="1">
                <a:ln w="11430"/>
                <a:solidFill>
                  <a:schemeClr val="accent2"/>
                </a:solidFill>
                <a:effectLst/>
                <a:uLnTx/>
                <a:uFillTx/>
                <a:ea typeface="+mn-ea"/>
                <a:cs typeface="Calibri"/>
              </a:rPr>
              <a:t>Signing</a:t>
            </a:r>
            <a:endParaRPr kumimoji="0" lang="it-IT" sz="1400" b="1" i="1" u="none" strike="noStrike" kern="0" cap="none" spc="0" normalizeH="0" baseline="0" noProof="0" dirty="0">
              <a:ln w="11430"/>
              <a:solidFill>
                <a:schemeClr val="accent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Principali limiti di utilizzo:</a:t>
            </a:r>
          </a:p>
          <a:p>
            <a:pPr marL="861822" marR="0" lvl="1"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1" i="1" u="none" strike="noStrike" kern="0" cap="none" spc="0" normalizeH="0" baseline="0" noProof="0" dirty="0" err="1">
                <a:ln w="11430"/>
                <a:solidFill>
                  <a:schemeClr val="accent2"/>
                </a:solidFill>
                <a:effectLst/>
                <a:uLnTx/>
                <a:uFillTx/>
                <a:ea typeface="+mn-ea"/>
                <a:cs typeface="Calibri"/>
              </a:rPr>
              <a:t>Certificati</a:t>
            </a:r>
            <a:r>
              <a:rPr kumimoji="0" lang="en-US" sz="1400" b="1" i="1" u="none" strike="noStrike" kern="0" cap="none" spc="0" normalizeH="0" baseline="0" noProof="0" dirty="0">
                <a:ln w="11430"/>
                <a:solidFill>
                  <a:schemeClr val="accent2"/>
                </a:solidFill>
                <a:effectLst/>
                <a:uLnTx/>
                <a:uFillTx/>
                <a:ea typeface="+mn-ea"/>
                <a:cs typeface="Calibri"/>
              </a:rPr>
              <a:t> per </a:t>
            </a:r>
            <a:r>
              <a:rPr kumimoji="0" lang="en-US" sz="1400" b="1" i="1" u="none" strike="noStrike" kern="0" cap="none" spc="0" normalizeH="0" baseline="0" noProof="0" dirty="0" err="1">
                <a:ln w="11430"/>
                <a:solidFill>
                  <a:schemeClr val="accent2"/>
                </a:solidFill>
                <a:effectLst/>
                <a:uLnTx/>
                <a:uFillTx/>
                <a:ea typeface="+mn-ea"/>
                <a:cs typeface="Calibri"/>
              </a:rPr>
              <a:t>dominio</a:t>
            </a:r>
            <a:r>
              <a:rPr kumimoji="0" lang="en-US" sz="1400" b="0" i="0" u="none" strike="noStrike" kern="0" cap="none" spc="0" normalizeH="0" baseline="0" noProof="0" dirty="0">
                <a:ln w="11430"/>
                <a:solidFill>
                  <a:schemeClr val="tx2"/>
                </a:solidFill>
                <a:effectLst/>
                <a:uLnTx/>
                <a:uFillTx/>
                <a:ea typeface="+mn-ea"/>
                <a:cs typeface="Calibri"/>
              </a:rPr>
              <a:t>: </a:t>
            </a:r>
            <a:r>
              <a:rPr kumimoji="0" lang="en-US" sz="1400" b="0" i="0" u="none" strike="noStrike" kern="0" cap="none" spc="0" normalizeH="0" baseline="0" noProof="0" dirty="0" smtClean="0">
                <a:ln w="11430"/>
                <a:solidFill>
                  <a:schemeClr val="tx2"/>
                </a:solidFill>
                <a:effectLst/>
                <a:uLnTx/>
                <a:uFillTx/>
                <a:ea typeface="+mn-ea"/>
                <a:cs typeface="Calibri"/>
              </a:rPr>
              <a:t>50 </a:t>
            </a:r>
            <a:r>
              <a:rPr kumimoji="0" lang="en-US" sz="1400" b="0" i="0" u="none" strike="noStrike" kern="0" cap="none" spc="0" normalizeH="0" baseline="0" noProof="0" dirty="0">
                <a:ln w="11430"/>
                <a:solidFill>
                  <a:schemeClr val="tx2"/>
                </a:solidFill>
                <a:effectLst/>
                <a:uLnTx/>
                <a:uFillTx/>
                <a:ea typeface="+mn-ea"/>
                <a:cs typeface="Calibri"/>
              </a:rPr>
              <a:t>a </a:t>
            </a:r>
            <a:r>
              <a:rPr kumimoji="0" lang="en-US" sz="1400" b="0" i="0" u="none" strike="noStrike" kern="0" cap="none" spc="0" normalizeH="0" baseline="0" noProof="0" dirty="0" err="1">
                <a:ln w="11430"/>
                <a:solidFill>
                  <a:schemeClr val="tx2"/>
                </a:solidFill>
                <a:effectLst/>
                <a:uLnTx/>
                <a:uFillTx/>
                <a:ea typeface="+mn-ea"/>
                <a:cs typeface="Calibri"/>
              </a:rPr>
              <a:t>settimana</a:t>
            </a:r>
            <a:endParaRPr kumimoji="0" lang="en-US" sz="1400" b="0" i="0" u="none" strike="noStrike" kern="0" cap="none" spc="0" normalizeH="0" baseline="0" noProof="0" dirty="0">
              <a:ln w="11430"/>
              <a:solidFill>
                <a:schemeClr val="tx2"/>
              </a:solidFill>
              <a:effectLst/>
              <a:uLnTx/>
              <a:uFillTx/>
              <a:ea typeface="+mn-ea"/>
              <a:cs typeface="Calibri"/>
            </a:endParaRPr>
          </a:p>
          <a:p>
            <a:pPr marL="861822" marR="0" lvl="1"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Nomi per singolo certificato</a:t>
            </a:r>
            <a:r>
              <a:rPr kumimoji="0" lang="it-IT" sz="1400" b="0" i="0" u="none" strike="noStrike" kern="0" cap="none" spc="0" normalizeH="0" baseline="0" noProof="0" dirty="0">
                <a:ln w="11430"/>
                <a:solidFill>
                  <a:schemeClr val="tx2"/>
                </a:solidFill>
                <a:effectLst/>
                <a:uLnTx/>
                <a:uFillTx/>
                <a:ea typeface="+mn-ea"/>
                <a:cs typeface="Calibri"/>
              </a:rPr>
              <a:t> (SAN): 100</a:t>
            </a:r>
          </a:p>
          <a:p>
            <a:pPr marL="861822" marR="0" lvl="1"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Certificati duplicati</a:t>
            </a:r>
            <a:r>
              <a:rPr kumimoji="0" lang="it-IT" sz="1400" b="0" i="0" u="none" strike="noStrike" kern="0" cap="none" spc="0" normalizeH="0" baseline="0" noProof="0" dirty="0">
                <a:ln w="11430"/>
                <a:solidFill>
                  <a:schemeClr val="tx2"/>
                </a:solidFill>
                <a:effectLst/>
                <a:uLnTx/>
                <a:uFillTx/>
                <a:ea typeface="+mn-ea"/>
                <a:cs typeface="Calibri"/>
              </a:rPr>
              <a:t> (per lo stesso domino): 5 a settimana</a:t>
            </a:r>
          </a:p>
          <a:p>
            <a:pPr marL="861822" marR="0" lvl="1"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Il rinnovo dei certificati sono esentati dai limiti di rilascio</a:t>
            </a:r>
          </a:p>
          <a:p>
            <a:pPr marL="861822" marR="0" lvl="1"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Validazioni fallite</a:t>
            </a:r>
            <a:r>
              <a:rPr kumimoji="0" lang="it-IT" sz="1400" b="0" i="0" u="none" strike="noStrike" kern="0" cap="none" spc="0" normalizeH="0" baseline="0" noProof="0" dirty="0">
                <a:ln w="11430"/>
                <a:solidFill>
                  <a:schemeClr val="tx2"/>
                </a:solidFill>
                <a:effectLst/>
                <a:uLnTx/>
                <a:uFillTx/>
                <a:ea typeface="+mn-ea"/>
                <a:cs typeface="Calibri"/>
              </a:rPr>
              <a:t>: 5 per </a:t>
            </a:r>
            <a:r>
              <a:rPr kumimoji="0" lang="en-US" sz="1400" b="0" i="0" u="none" strike="noStrike" kern="0" cap="none" spc="0" normalizeH="0" baseline="0" noProof="0" dirty="0">
                <a:ln w="11430"/>
                <a:solidFill>
                  <a:schemeClr val="tx2"/>
                </a:solidFill>
                <a:effectLst/>
                <a:uLnTx/>
                <a:uFillTx/>
                <a:ea typeface="+mn-ea"/>
                <a:cs typeface="Calibri"/>
              </a:rPr>
              <a:t>per account, per hostname, per </a:t>
            </a:r>
            <a:r>
              <a:rPr kumimoji="0" lang="en-US" sz="1400" b="0" i="0" u="none" strike="noStrike" kern="0" cap="none" spc="0" normalizeH="0" baseline="0" noProof="0" dirty="0" err="1">
                <a:ln w="11430"/>
                <a:solidFill>
                  <a:schemeClr val="tx2"/>
                </a:solidFill>
                <a:effectLst/>
                <a:uLnTx/>
                <a:uFillTx/>
                <a:ea typeface="+mn-ea"/>
                <a:cs typeface="Calibri"/>
              </a:rPr>
              <a:t>ora</a:t>
            </a:r>
            <a:endParaRPr kumimoji="0" lang="en-US" sz="1400" b="0" i="0" u="none" strike="noStrike" kern="0" cap="none" spc="0" normalizeH="0" baseline="0" noProof="0" dirty="0">
              <a:ln w="11430"/>
              <a:solidFill>
                <a:schemeClr val="tx2"/>
              </a:solidFill>
              <a:effectLst/>
              <a:uLnTx/>
              <a:uFillTx/>
              <a:ea typeface="+mn-ea"/>
              <a:cs typeface="Calibri"/>
            </a:endParaRPr>
          </a:p>
          <a:p>
            <a:pPr marL="861822" marR="0" lvl="1"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1" i="1" u="none" strike="noStrike" kern="0" cap="none" spc="0" normalizeH="0" baseline="0" noProof="0" dirty="0" err="1">
                <a:ln w="11430"/>
                <a:solidFill>
                  <a:schemeClr val="accent2"/>
                </a:solidFill>
                <a:effectLst/>
                <a:uLnTx/>
                <a:uFillTx/>
                <a:ea typeface="+mn-ea"/>
                <a:cs typeface="Calibri"/>
              </a:rPr>
              <a:t>Limite</a:t>
            </a:r>
            <a:r>
              <a:rPr kumimoji="0" lang="en-US" sz="1400" b="1" i="1" u="none" strike="noStrike" kern="0" cap="none" spc="0" normalizeH="0" baseline="0" noProof="0" dirty="0">
                <a:ln w="11430"/>
                <a:solidFill>
                  <a:schemeClr val="accent2"/>
                </a:solidFill>
                <a:effectLst/>
                <a:uLnTx/>
                <a:uFillTx/>
                <a:ea typeface="+mn-ea"/>
                <a:cs typeface="Calibri"/>
              </a:rPr>
              <a:t> di </a:t>
            </a:r>
            <a:r>
              <a:rPr kumimoji="0" lang="en-US" sz="1400" b="1" i="1" u="none" strike="noStrike" kern="0" cap="none" spc="0" normalizeH="0" baseline="0" noProof="0" dirty="0" err="1">
                <a:ln w="11430"/>
                <a:solidFill>
                  <a:schemeClr val="accent2"/>
                </a:solidFill>
                <a:effectLst/>
                <a:uLnTx/>
                <a:uFillTx/>
                <a:ea typeface="+mn-ea"/>
                <a:cs typeface="Calibri"/>
              </a:rPr>
              <a:t>richieste</a:t>
            </a:r>
            <a:r>
              <a:rPr kumimoji="0" lang="en-US" sz="1400" b="0" i="0" u="none" strike="noStrike" kern="0" cap="none" spc="0" normalizeH="0" baseline="0" noProof="0" dirty="0">
                <a:ln w="11430"/>
                <a:solidFill>
                  <a:schemeClr val="tx2"/>
                </a:solidFill>
                <a:effectLst/>
                <a:uLnTx/>
                <a:uFillTx/>
                <a:ea typeface="+mn-ea"/>
                <a:cs typeface="Calibri"/>
              </a:rPr>
              <a:t>: 20 al secondo</a:t>
            </a:r>
          </a:p>
          <a:p>
            <a:pPr marL="861822" marR="0" lvl="1"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a:ln w="11430"/>
                <a:solidFill>
                  <a:schemeClr val="accent2"/>
                </a:solidFill>
                <a:effectLst/>
                <a:uLnTx/>
                <a:uFillTx/>
                <a:ea typeface="+mn-ea"/>
                <a:cs typeface="Calibri"/>
              </a:rPr>
              <a:t>Accounts per indirizzo IP</a:t>
            </a:r>
            <a:r>
              <a:rPr kumimoji="0" lang="it-IT" sz="1400" b="0" i="0" u="none" strike="noStrike" kern="0" cap="none" spc="0" normalizeH="0" baseline="0" noProof="0" dirty="0">
                <a:ln w="11430"/>
                <a:solidFill>
                  <a:schemeClr val="tx2"/>
                </a:solidFill>
                <a:effectLst/>
                <a:uLnTx/>
                <a:uFillTx/>
                <a:ea typeface="+mn-ea"/>
                <a:cs typeface="Calibri"/>
              </a:rPr>
              <a:t>: 10 per 3 </a:t>
            </a:r>
            <a:r>
              <a:rPr kumimoji="0" lang="it-IT" sz="1400" b="0" i="0" u="none" strike="noStrike" kern="0" cap="none" spc="0" normalizeH="0" baseline="0" noProof="0" dirty="0" smtClean="0">
                <a:ln w="11430"/>
                <a:solidFill>
                  <a:schemeClr val="tx2"/>
                </a:solidFill>
                <a:effectLst/>
                <a:uLnTx/>
                <a:uFillTx/>
                <a:ea typeface="+mn-ea"/>
                <a:cs typeface="Calibri"/>
              </a:rPr>
              <a:t>ore</a:t>
            </a:r>
          </a:p>
          <a:p>
            <a:pPr marL="861822" marR="0" lvl="1"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400" b="1" i="1" u="none" strike="noStrike" kern="0" cap="none" spc="0" normalizeH="0" baseline="0" noProof="0" dirty="0" smtClean="0">
                <a:ln w="11430"/>
                <a:solidFill>
                  <a:schemeClr val="accent2"/>
                </a:solidFill>
                <a:effectLst/>
                <a:uLnTx/>
                <a:uFillTx/>
                <a:ea typeface="+mn-ea"/>
                <a:cs typeface="Calibri"/>
              </a:rPr>
              <a:t>Autorizzazioni pendenti per account</a:t>
            </a:r>
            <a:r>
              <a:rPr kumimoji="0" lang="it-IT" sz="1400" b="0" i="0" u="none" strike="noStrike" kern="0" cap="none" spc="0" normalizeH="0" baseline="0" noProof="0" dirty="0" smtClean="0">
                <a:ln w="11430"/>
                <a:solidFill>
                  <a:schemeClr val="tx2"/>
                </a:solidFill>
                <a:effectLst/>
                <a:uLnTx/>
                <a:uFillTx/>
                <a:ea typeface="+mn-ea"/>
                <a:cs typeface="Calibri"/>
              </a:rPr>
              <a:t>: 300</a:t>
            </a:r>
            <a:endParaRPr kumimoji="0" lang="it-IT" sz="1400" b="0" i="0" u="none" strike="noStrike" kern="0" cap="none" spc="0" normalizeH="0" baseline="0" noProof="0" dirty="0">
              <a:ln w="11430"/>
              <a:solidFill>
                <a:schemeClr val="tx2"/>
              </a:solidFill>
              <a:effectLst/>
              <a:uLnTx/>
              <a:uFillTx/>
              <a:ea typeface="+mn-ea"/>
              <a:cs typeface="Calibri"/>
            </a:endParaRPr>
          </a:p>
          <a:p>
            <a:pPr marL="861822" marR="0" lvl="1"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endParaRPr kumimoji="0" lang="it-IT" sz="1400" b="0" i="0" u="none" strike="noStrike" kern="0" cap="none" spc="0" normalizeH="0" baseline="0" noProof="0" dirty="0">
              <a:ln w="11430"/>
              <a:solidFill>
                <a:prstClr val="black"/>
              </a:solidFill>
              <a:effectLst/>
              <a:uLnTx/>
              <a:uFillTx/>
              <a:ea typeface="+mn-ea"/>
              <a:cs typeface="Calibri"/>
            </a:endParaRPr>
          </a:p>
        </p:txBody>
      </p:sp>
      <p:sp>
        <p:nvSpPr>
          <p:cNvPr id="5" name="Rettangolo 4"/>
          <p:cNvSpPr/>
          <p:nvPr/>
        </p:nvSpPr>
        <p:spPr>
          <a:xfrm>
            <a:off x="90649" y="6100257"/>
            <a:ext cx="3010440" cy="169277"/>
          </a:xfrm>
          <a:prstGeom prst="rect">
            <a:avLst/>
          </a:prstGeom>
        </p:spPr>
        <p:txBody>
          <a:bodyPr wrap="none" lIns="0" tIns="0" rIns="0" bIns="0">
            <a:spAutoFit/>
          </a:bodyPr>
          <a:lstStyle/>
          <a:p>
            <a:pPr defTabSz="457200"/>
            <a:r>
              <a:rPr lang="it-IT" sz="1100" b="1" dirty="0">
                <a:solidFill>
                  <a:schemeClr val="tx2"/>
                </a:solidFill>
              </a:rPr>
              <a:t>Rate Limits</a:t>
            </a:r>
            <a:r>
              <a:rPr lang="it-IT" sz="1100" dirty="0">
                <a:solidFill>
                  <a:schemeClr val="tx2"/>
                </a:solidFill>
              </a:rPr>
              <a:t>: </a:t>
            </a:r>
            <a:r>
              <a:rPr lang="it-IT" sz="1100" dirty="0">
                <a:solidFill>
                  <a:prstClr val="black"/>
                </a:solidFill>
                <a:hlinkClick r:id="rId3"/>
              </a:rPr>
              <a:t>https://letsencrypt.org/docs/rate-limits</a:t>
            </a:r>
            <a:r>
              <a:rPr lang="it-IT" sz="1100" dirty="0" smtClean="0">
                <a:solidFill>
                  <a:prstClr val="black"/>
                </a:solidFill>
                <a:hlinkClick r:id="rId3"/>
              </a:rPr>
              <a:t>/</a:t>
            </a:r>
            <a:endParaRPr lang="it-IT" sz="1100" dirty="0">
              <a:solidFill>
                <a:prstClr val="black"/>
              </a:solidFill>
            </a:endParaRPr>
          </a:p>
        </p:txBody>
      </p:sp>
      <p:sp>
        <p:nvSpPr>
          <p:cNvPr id="6" name="Rettangolo 5"/>
          <p:cNvSpPr/>
          <p:nvPr/>
        </p:nvSpPr>
        <p:spPr>
          <a:xfrm>
            <a:off x="7074068" y="4230871"/>
            <a:ext cx="2878993" cy="161583"/>
          </a:xfrm>
          <a:prstGeom prst="rect">
            <a:avLst/>
          </a:prstGeom>
        </p:spPr>
        <p:txBody>
          <a:bodyPr wrap="none" lIns="0" tIns="0" rIns="0" bIns="0">
            <a:spAutoFit/>
          </a:bodyPr>
          <a:lstStyle/>
          <a:p>
            <a:pPr defTabSz="457200"/>
            <a:r>
              <a:rPr lang="it-IT" sz="1050" b="1" dirty="0" err="1">
                <a:solidFill>
                  <a:prstClr val="black"/>
                </a:solidFill>
              </a:rPr>
              <a:t>Let's</a:t>
            </a:r>
            <a:r>
              <a:rPr lang="it-IT" sz="1050" b="1" dirty="0">
                <a:solidFill>
                  <a:prstClr val="black"/>
                </a:solidFill>
              </a:rPr>
              <a:t> </a:t>
            </a:r>
            <a:r>
              <a:rPr lang="it-IT" sz="1050" b="1" dirty="0" err="1">
                <a:solidFill>
                  <a:prstClr val="black"/>
                </a:solidFill>
              </a:rPr>
              <a:t>Encrypt</a:t>
            </a:r>
            <a:r>
              <a:rPr lang="it-IT" sz="1050" b="1" dirty="0">
                <a:solidFill>
                  <a:prstClr val="black"/>
                </a:solidFill>
              </a:rPr>
              <a:t> </a:t>
            </a:r>
            <a:r>
              <a:rPr lang="it-IT" sz="1050" b="1" dirty="0" err="1">
                <a:solidFill>
                  <a:prstClr val="black"/>
                </a:solidFill>
              </a:rPr>
              <a:t>Growth</a:t>
            </a:r>
            <a:r>
              <a:rPr lang="it-IT" sz="1050" dirty="0">
                <a:solidFill>
                  <a:prstClr val="black"/>
                </a:solidFill>
              </a:rPr>
              <a:t>: </a:t>
            </a:r>
            <a:r>
              <a:rPr lang="it-IT" sz="1050" dirty="0">
                <a:solidFill>
                  <a:prstClr val="black"/>
                </a:solidFill>
                <a:hlinkClick r:id="rId4"/>
              </a:rPr>
              <a:t>https://letsencrypt.org/stats</a:t>
            </a:r>
            <a:r>
              <a:rPr lang="it-IT" sz="1050" dirty="0" smtClean="0">
                <a:solidFill>
                  <a:prstClr val="black"/>
                </a:solidFill>
                <a:hlinkClick r:id="rId4"/>
              </a:rPr>
              <a:t>/</a:t>
            </a:r>
            <a:endParaRPr lang="it-IT" sz="1050" dirty="0">
              <a:solidFill>
                <a:prstClr val="black"/>
              </a:solidFill>
            </a:endParaRPr>
          </a:p>
        </p:txBody>
      </p:sp>
      <p:graphicFrame>
        <p:nvGraphicFramePr>
          <p:cNvPr id="7" name="Tabella 6"/>
          <p:cNvGraphicFramePr>
            <a:graphicFrameLocks noGrp="1"/>
          </p:cNvGraphicFramePr>
          <p:nvPr>
            <p:extLst>
              <p:ext uri="{D42A27DB-BD31-4B8C-83A1-F6EECF244321}">
                <p14:modId xmlns:p14="http://schemas.microsoft.com/office/powerpoint/2010/main" val="593895817"/>
              </p:ext>
            </p:extLst>
          </p:nvPr>
        </p:nvGraphicFramePr>
        <p:xfrm>
          <a:off x="6996246" y="4524382"/>
          <a:ext cx="5113599" cy="1512000"/>
        </p:xfrm>
        <a:graphic>
          <a:graphicData uri="http://schemas.openxmlformats.org/drawingml/2006/table">
            <a:tbl>
              <a:tblPr bandRow="1">
                <a:tableStyleId>{D03447BB-5D67-496B-8E87-E561075AD55C}</a:tableStyleId>
              </a:tblPr>
              <a:tblGrid>
                <a:gridCol w="1668837">
                  <a:extLst>
                    <a:ext uri="{9D8B030D-6E8A-4147-A177-3AD203B41FA5}">
                      <a16:colId xmlns:a16="http://schemas.microsoft.com/office/drawing/2014/main" val="20000"/>
                    </a:ext>
                  </a:extLst>
                </a:gridCol>
                <a:gridCol w="3444762">
                  <a:extLst>
                    <a:ext uri="{9D8B030D-6E8A-4147-A177-3AD203B41FA5}">
                      <a16:colId xmlns:a16="http://schemas.microsoft.com/office/drawing/2014/main" val="20001"/>
                    </a:ext>
                  </a:extLst>
                </a:gridCol>
              </a:tblGrid>
              <a:tr h="2419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it-IT" sz="900" dirty="0"/>
                        <a:t>Browser supportati</a:t>
                      </a:r>
                      <a:endParaRPr lang="it-IT"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it-IT" sz="900" dirty="0" err="1"/>
                        <a:t>Firefox</a:t>
                      </a:r>
                      <a:r>
                        <a:rPr lang="it-IT" sz="900" dirty="0"/>
                        <a:t>, </a:t>
                      </a:r>
                      <a:r>
                        <a:rPr lang="it-IT" sz="900" dirty="0" err="1"/>
                        <a:t>Chrome</a:t>
                      </a:r>
                      <a:r>
                        <a:rPr lang="it-IT" sz="900" dirty="0"/>
                        <a:t>, Internet Explorer,</a:t>
                      </a:r>
                      <a:r>
                        <a:rPr lang="it-IT" sz="900" baseline="0" dirty="0"/>
                        <a:t> </a:t>
                      </a:r>
                      <a:r>
                        <a:rPr lang="it-IT" sz="900" dirty="0" err="1"/>
                        <a:t>Edge</a:t>
                      </a:r>
                      <a:r>
                        <a:rPr lang="it-IT" sz="900" dirty="0"/>
                        <a:t>, Safari, </a:t>
                      </a:r>
                      <a:r>
                        <a:rPr lang="it-IT" sz="900" dirty="0" err="1"/>
                        <a:t>Silk</a:t>
                      </a:r>
                      <a:endParaRPr lang="it-IT"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31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it-IT" sz="900" dirty="0"/>
                        <a:t>OS supportati</a:t>
                      </a:r>
                      <a:endParaRPr lang="it-IT"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900" dirty="0"/>
                        <a:t>Windows XP</a:t>
                      </a:r>
                      <a:r>
                        <a:rPr lang="en-US" sz="900" baseline="0" dirty="0"/>
                        <a:t> SP3 e </a:t>
                      </a:r>
                      <a:r>
                        <a:rPr lang="en-US" sz="900" baseline="0" dirty="0" err="1"/>
                        <a:t>succ</a:t>
                      </a:r>
                      <a:r>
                        <a:rPr lang="en-US" sz="900" baseline="0" dirty="0"/>
                        <a:t>., </a:t>
                      </a:r>
                      <a:r>
                        <a:rPr lang="en-US" sz="900" dirty="0"/>
                        <a:t>Android, </a:t>
                      </a:r>
                      <a:r>
                        <a:rPr lang="en-US" sz="900" dirty="0" err="1"/>
                        <a:t>Debian</a:t>
                      </a:r>
                      <a:r>
                        <a:rPr lang="en-US" sz="900" dirty="0"/>
                        <a:t>, Ubuntu, Blackberry, PS4, Jolla Sailfish, Kindle</a:t>
                      </a:r>
                      <a:endParaRPr lang="it-IT"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19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it-IT" sz="900" dirty="0"/>
                        <a:t>Software supportato</a:t>
                      </a:r>
                      <a:endParaRPr lang="it-IT"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it-IT" sz="900" dirty="0"/>
                        <a:t>NSS Library, 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19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it-IT" sz="900" dirty="0"/>
                        <a:t>Software da supportare</a:t>
                      </a:r>
                      <a:endParaRPr lang="it-IT"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it-IT" sz="900" dirty="0"/>
                        <a:t>Apache HTTP Server Project (</a:t>
                      </a:r>
                      <a:r>
                        <a:rPr lang="it-IT" sz="900" dirty="0" err="1"/>
                        <a:t>httpd</a:t>
                      </a:r>
                      <a:r>
                        <a:rPr lang="it-IT" sz="9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31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it-IT" sz="900" dirty="0"/>
                        <a:t>Software non supportato</a:t>
                      </a:r>
                      <a:endParaRPr lang="it-IT" sz="9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it-IT" sz="900" dirty="0"/>
                        <a:t>Windows Live Mail (2012 mail client)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Rettangolo 7"/>
          <p:cNvSpPr/>
          <p:nvPr/>
        </p:nvSpPr>
        <p:spPr>
          <a:xfrm>
            <a:off x="5529023" y="6098649"/>
            <a:ext cx="4506042" cy="169277"/>
          </a:xfrm>
          <a:prstGeom prst="rect">
            <a:avLst/>
          </a:prstGeom>
        </p:spPr>
        <p:txBody>
          <a:bodyPr wrap="none" lIns="0" tIns="0" rIns="0" bIns="0">
            <a:spAutoFit/>
          </a:bodyPr>
          <a:lstStyle/>
          <a:p>
            <a:pPr defTabSz="457200"/>
            <a:r>
              <a:rPr lang="it-IT" sz="1100" b="1" dirty="0">
                <a:solidFill>
                  <a:schemeClr val="tx2"/>
                </a:solidFill>
              </a:rPr>
              <a:t>Certificate Compatibility</a:t>
            </a:r>
            <a:r>
              <a:rPr lang="it-IT" sz="1100" dirty="0">
                <a:solidFill>
                  <a:schemeClr val="tx2"/>
                </a:solidFill>
              </a:rPr>
              <a:t>: </a:t>
            </a:r>
            <a:r>
              <a:rPr lang="it-IT" sz="1100" dirty="0">
                <a:solidFill>
                  <a:prstClr val="black"/>
                </a:solidFill>
                <a:hlinkClick r:id="rId5"/>
              </a:rPr>
              <a:t>https://</a:t>
            </a:r>
            <a:r>
              <a:rPr lang="it-IT" sz="1100" dirty="0" smtClean="0">
                <a:solidFill>
                  <a:prstClr val="black"/>
                </a:solidFill>
                <a:hlinkClick r:id="rId5"/>
              </a:rPr>
              <a:t>letsencrypt.org/docs/certificate-compatibility</a:t>
            </a:r>
            <a:endParaRPr lang="it-IT" sz="1100" dirty="0">
              <a:solidFill>
                <a:prstClr val="black"/>
              </a:solidFill>
            </a:endParaRPr>
          </a:p>
        </p:txBody>
      </p:sp>
      <p:sp>
        <p:nvSpPr>
          <p:cNvPr id="9" name="Rettangolo 8"/>
          <p:cNvSpPr/>
          <p:nvPr/>
        </p:nvSpPr>
        <p:spPr>
          <a:xfrm>
            <a:off x="10226316" y="6100256"/>
            <a:ext cx="1883529" cy="169277"/>
          </a:xfrm>
          <a:prstGeom prst="rect">
            <a:avLst/>
          </a:prstGeom>
        </p:spPr>
        <p:txBody>
          <a:bodyPr wrap="none" lIns="0" tIns="0" rIns="0" bIns="0">
            <a:spAutoFit/>
          </a:bodyPr>
          <a:lstStyle/>
          <a:p>
            <a:pPr defTabSz="457200"/>
            <a:r>
              <a:rPr lang="it-IT" sz="1100" b="1" dirty="0">
                <a:solidFill>
                  <a:schemeClr val="tx2"/>
                </a:solidFill>
              </a:rPr>
              <a:t>Certificate </a:t>
            </a:r>
            <a:r>
              <a:rPr lang="it-IT" sz="1100" b="1" dirty="0" err="1">
                <a:solidFill>
                  <a:schemeClr val="tx2"/>
                </a:solidFill>
              </a:rPr>
              <a:t>Search</a:t>
            </a:r>
            <a:r>
              <a:rPr lang="it-IT" sz="1100" dirty="0" smtClean="0">
                <a:solidFill>
                  <a:schemeClr val="tx2"/>
                </a:solidFill>
              </a:rPr>
              <a:t>: </a:t>
            </a:r>
            <a:r>
              <a:rPr lang="it-IT" sz="1100" dirty="0">
                <a:solidFill>
                  <a:prstClr val="black"/>
                </a:solidFill>
                <a:hlinkClick r:id="rId6"/>
              </a:rPr>
              <a:t>https://</a:t>
            </a:r>
            <a:r>
              <a:rPr lang="it-IT" sz="1100" dirty="0" smtClean="0">
                <a:solidFill>
                  <a:prstClr val="black"/>
                </a:solidFill>
                <a:hlinkClick r:id="rId6"/>
              </a:rPr>
              <a:t>crt.sh/</a:t>
            </a:r>
            <a:endParaRPr lang="it-IT" sz="1100" dirty="0">
              <a:solidFill>
                <a:prstClr val="black"/>
              </a:solidFill>
            </a:endParaRPr>
          </a:p>
        </p:txBody>
      </p:sp>
      <p:sp>
        <p:nvSpPr>
          <p:cNvPr id="10" name="Rettangolo 9"/>
          <p:cNvSpPr/>
          <p:nvPr/>
        </p:nvSpPr>
        <p:spPr>
          <a:xfrm>
            <a:off x="3292340" y="6098649"/>
            <a:ext cx="2045432" cy="169277"/>
          </a:xfrm>
          <a:prstGeom prst="rect">
            <a:avLst/>
          </a:prstGeom>
        </p:spPr>
        <p:txBody>
          <a:bodyPr wrap="none" lIns="0" tIns="0" rIns="0" bIns="0">
            <a:spAutoFit/>
          </a:bodyPr>
          <a:lstStyle/>
          <a:p>
            <a:pPr defTabSz="457200"/>
            <a:r>
              <a:rPr lang="it-IT" sz="1100" b="1" dirty="0" smtClean="0">
                <a:solidFill>
                  <a:schemeClr val="tx2"/>
                </a:solidFill>
              </a:rPr>
              <a:t>Status</a:t>
            </a:r>
            <a:r>
              <a:rPr lang="it-IT" sz="1100" dirty="0">
                <a:solidFill>
                  <a:schemeClr val="tx2"/>
                </a:solidFill>
              </a:rPr>
              <a:t>: </a:t>
            </a:r>
            <a:r>
              <a:rPr lang="it-IT" sz="1100" dirty="0">
                <a:solidFill>
                  <a:prstClr val="black"/>
                </a:solidFill>
                <a:hlinkClick r:id="rId7"/>
              </a:rPr>
              <a:t>https://letsencrypt.status.io</a:t>
            </a:r>
            <a:r>
              <a:rPr lang="it-IT" sz="1100" dirty="0" smtClean="0">
                <a:solidFill>
                  <a:prstClr val="black"/>
                </a:solidFill>
                <a:hlinkClick r:id="rId7"/>
              </a:rPr>
              <a:t>/</a:t>
            </a:r>
            <a:endParaRPr lang="it-IT" sz="1100" dirty="0">
              <a:solidFill>
                <a:prstClr val="black"/>
              </a:solidFill>
            </a:endParaRPr>
          </a:p>
        </p:txBody>
      </p:sp>
      <p:sp>
        <p:nvSpPr>
          <p:cNvPr id="11" name="Stella a 32 punte 10"/>
          <p:cNvSpPr>
            <a:spLocks noChangeAspect="1"/>
          </p:cNvSpPr>
          <p:nvPr/>
        </p:nvSpPr>
        <p:spPr bwMode="ltGray">
          <a:xfrm>
            <a:off x="9788985" y="24212"/>
            <a:ext cx="2376000" cy="2376000"/>
          </a:xfrm>
          <a:prstGeom prst="star32">
            <a:avLst/>
          </a:prstGeom>
          <a:solidFill>
            <a:schemeClr val="accent2"/>
          </a:solidFill>
          <a:ln w="12700" cap="flat" cmpd="sng" algn="ctr">
            <a:solidFill>
              <a:schemeClr val="accent2"/>
            </a:solidFill>
            <a:prstDash val="solid"/>
            <a:miter lim="800000"/>
          </a:ln>
          <a:effectLst/>
        </p:spPr>
        <p:txBody>
          <a:bodyPr wrap="none" lIns="0" tIns="0" rIns="0" bIns="0" rtlCol="0" anchor="ctr">
            <a:noAutofit/>
          </a:bodyPr>
          <a:lstStyle/>
          <a:p>
            <a:pPr marL="0" marR="0" lvl="1" indent="0" algn="ctr" defTabSz="457200" eaLnBrk="1" fontAlgn="auto" latinLnBrk="0" hangingPunct="1">
              <a:lnSpc>
                <a:spcPct val="100000"/>
              </a:lnSpc>
              <a:spcBef>
                <a:spcPts val="0"/>
              </a:spcBef>
              <a:spcAft>
                <a:spcPts val="0"/>
              </a:spcAft>
              <a:buClrTx/>
              <a:buSzTx/>
              <a:buFontTx/>
              <a:buNone/>
              <a:tabLst/>
              <a:defRPr/>
            </a:pPr>
            <a:r>
              <a:rPr kumimoji="0" lang="it-IT" sz="1100" b="1" i="0" u="none" strike="noStrike" kern="0" cap="none" spc="0" normalizeH="0" baseline="0" noProof="0" dirty="0" smtClean="0">
                <a:ln>
                  <a:noFill/>
                </a:ln>
                <a:solidFill>
                  <a:prstClr val="white"/>
                </a:solidFill>
                <a:effectLst/>
                <a:uLnTx/>
                <a:uFillTx/>
                <a:ea typeface="+mn-ea"/>
                <a:cs typeface="+mn-cs"/>
              </a:rPr>
              <a:t>Servizio fornito da IRSG</a:t>
            </a:r>
            <a:br>
              <a:rPr kumimoji="0" lang="it-IT" sz="1100" b="1" i="0" u="none" strike="noStrike" kern="0" cap="none" spc="0" normalizeH="0" baseline="0" noProof="0" dirty="0" smtClean="0">
                <a:ln>
                  <a:noFill/>
                </a:ln>
                <a:solidFill>
                  <a:prstClr val="white"/>
                </a:solidFill>
                <a:effectLst/>
                <a:uLnTx/>
                <a:uFillTx/>
                <a:ea typeface="+mn-ea"/>
                <a:cs typeface="+mn-cs"/>
              </a:rPr>
            </a:br>
            <a:r>
              <a:rPr kumimoji="0" lang="it-IT" sz="1100" b="1" i="0" u="none" strike="noStrike" kern="0" cap="none" spc="0" normalizeH="0" baseline="0" noProof="0" dirty="0" smtClean="0">
                <a:ln>
                  <a:noFill/>
                </a:ln>
                <a:solidFill>
                  <a:prstClr val="white"/>
                </a:solidFill>
                <a:effectLst/>
                <a:uLnTx/>
                <a:uFillTx/>
                <a:ea typeface="+mn-ea"/>
                <a:cs typeface="+mn-cs"/>
              </a:rPr>
              <a:t>Free e </a:t>
            </a:r>
            <a:r>
              <a:rPr kumimoji="0" lang="it-IT" sz="1100" b="1" i="0" u="none" strike="noStrike" kern="0" cap="none" spc="0" normalizeH="0" baseline="0" noProof="0" dirty="0" err="1" smtClean="0">
                <a:ln>
                  <a:noFill/>
                </a:ln>
                <a:solidFill>
                  <a:prstClr val="white"/>
                </a:solidFill>
                <a:effectLst/>
                <a:uLnTx/>
                <a:uFillTx/>
                <a:ea typeface="+mn-ea"/>
                <a:cs typeface="+mn-cs"/>
              </a:rPr>
              <a:t>nonprofit</a:t>
            </a:r>
            <a:r>
              <a:rPr kumimoji="0" lang="it-IT" sz="1100" b="1" i="0" u="none" strike="noStrike" kern="0" cap="none" spc="0" normalizeH="0" baseline="0" noProof="0" dirty="0" smtClean="0">
                <a:ln>
                  <a:noFill/>
                </a:ln>
                <a:solidFill>
                  <a:prstClr val="white"/>
                </a:solidFill>
                <a:effectLst/>
                <a:uLnTx/>
                <a:uFillTx/>
                <a:ea typeface="+mn-ea"/>
                <a:cs typeface="+mn-cs"/>
              </a:rPr>
              <a:t>,</a:t>
            </a:r>
            <a:br>
              <a:rPr kumimoji="0" lang="it-IT" sz="1100" b="1" i="0" u="none" strike="noStrike" kern="0" cap="none" spc="0" normalizeH="0" baseline="0" noProof="0" dirty="0" smtClean="0">
                <a:ln>
                  <a:noFill/>
                </a:ln>
                <a:solidFill>
                  <a:prstClr val="white"/>
                </a:solidFill>
                <a:effectLst/>
                <a:uLnTx/>
                <a:uFillTx/>
                <a:ea typeface="+mn-ea"/>
                <a:cs typeface="+mn-cs"/>
              </a:rPr>
            </a:br>
            <a:r>
              <a:rPr kumimoji="0" lang="it-IT" sz="1100" b="1" i="0" u="none" strike="noStrike" kern="0" cap="none" spc="0" normalizeH="0" baseline="0" noProof="0" dirty="0" smtClean="0">
                <a:ln>
                  <a:noFill/>
                </a:ln>
                <a:solidFill>
                  <a:prstClr val="white"/>
                </a:solidFill>
                <a:effectLst/>
                <a:uLnTx/>
                <a:uFillTx/>
                <a:ea typeface="+mn-ea"/>
                <a:cs typeface="+mn-cs"/>
              </a:rPr>
              <a:t>finanziata con</a:t>
            </a:r>
            <a:br>
              <a:rPr kumimoji="0" lang="it-IT" sz="1100" b="1" i="0" u="none" strike="noStrike" kern="0" cap="none" spc="0" normalizeH="0" baseline="0" noProof="0" dirty="0" smtClean="0">
                <a:ln>
                  <a:noFill/>
                </a:ln>
                <a:solidFill>
                  <a:prstClr val="white"/>
                </a:solidFill>
                <a:effectLst/>
                <a:uLnTx/>
                <a:uFillTx/>
                <a:ea typeface="+mn-ea"/>
                <a:cs typeface="+mn-cs"/>
              </a:rPr>
            </a:br>
            <a:r>
              <a:rPr kumimoji="0" lang="it-IT" sz="1100" b="1" i="0" u="none" strike="noStrike" kern="0" cap="none" spc="0" normalizeH="0" baseline="0" noProof="0" dirty="0" smtClean="0">
                <a:ln>
                  <a:noFill/>
                </a:ln>
                <a:solidFill>
                  <a:prstClr val="white"/>
                </a:solidFill>
                <a:effectLst/>
                <a:uLnTx/>
                <a:uFillTx/>
                <a:ea typeface="+mn-ea"/>
                <a:cs typeface="+mn-cs"/>
              </a:rPr>
              <a:t>donazioni e </a:t>
            </a:r>
            <a:r>
              <a:rPr kumimoji="0" lang="it-IT" sz="1100" b="1" i="0" u="none" strike="noStrike" kern="0" cap="none" spc="0" normalizeH="0" baseline="0" noProof="0" dirty="0" err="1" smtClean="0">
                <a:ln>
                  <a:noFill/>
                </a:ln>
                <a:solidFill>
                  <a:prstClr val="white"/>
                </a:solidFill>
                <a:effectLst/>
                <a:uLnTx/>
                <a:uFillTx/>
                <a:ea typeface="+mn-ea"/>
                <a:cs typeface="+mn-cs"/>
              </a:rPr>
              <a:t>nominal</a:t>
            </a:r>
            <a:r>
              <a:rPr kumimoji="0" lang="it-IT" sz="1100" b="1" i="0" u="none" strike="noStrike" kern="0" cap="none" spc="0" normalizeH="0" baseline="0" noProof="0" dirty="0" smtClean="0">
                <a:ln>
                  <a:noFill/>
                </a:ln>
                <a:solidFill>
                  <a:prstClr val="white"/>
                </a:solidFill>
                <a:effectLst/>
                <a:uLnTx/>
                <a:uFillTx/>
                <a:ea typeface="+mn-ea"/>
                <a:cs typeface="+mn-cs"/>
              </a:rPr>
              <a:t/>
            </a:r>
            <a:br>
              <a:rPr kumimoji="0" lang="it-IT" sz="1100" b="1" i="0" u="none" strike="noStrike" kern="0" cap="none" spc="0" normalizeH="0" baseline="0" noProof="0" dirty="0" smtClean="0">
                <a:ln>
                  <a:noFill/>
                </a:ln>
                <a:solidFill>
                  <a:prstClr val="white"/>
                </a:solidFill>
                <a:effectLst/>
                <a:uLnTx/>
                <a:uFillTx/>
                <a:ea typeface="+mn-ea"/>
                <a:cs typeface="+mn-cs"/>
              </a:rPr>
            </a:br>
            <a:r>
              <a:rPr kumimoji="0" lang="it-IT" sz="1100" b="1" i="0" u="none" strike="noStrike" kern="0" cap="none" spc="0" normalizeH="0" baseline="0" noProof="0" dirty="0" err="1" smtClean="0">
                <a:ln>
                  <a:noFill/>
                </a:ln>
                <a:solidFill>
                  <a:prstClr val="white"/>
                </a:solidFill>
                <a:effectLst/>
                <a:uLnTx/>
                <a:uFillTx/>
                <a:ea typeface="+mn-ea"/>
                <a:cs typeface="+mn-cs"/>
              </a:rPr>
              <a:t>fee</a:t>
            </a:r>
            <a:r>
              <a:rPr kumimoji="0" lang="it-IT" sz="1100" b="1" i="0" u="none" strike="noStrike" kern="0" cap="none" spc="0" normalizeH="0" baseline="0" noProof="0" dirty="0" smtClean="0">
                <a:ln>
                  <a:noFill/>
                </a:ln>
                <a:solidFill>
                  <a:prstClr val="white"/>
                </a:solidFill>
                <a:effectLst/>
                <a:uLnTx/>
                <a:uFillTx/>
                <a:ea typeface="+mn-ea"/>
                <a:cs typeface="+mn-cs"/>
              </a:rPr>
              <a:t> applicate agli</a:t>
            </a:r>
            <a:br>
              <a:rPr kumimoji="0" lang="it-IT" sz="1100" b="1" i="0" u="none" strike="noStrike" kern="0" cap="none" spc="0" normalizeH="0" baseline="0" noProof="0" dirty="0" smtClean="0">
                <a:ln>
                  <a:noFill/>
                </a:ln>
                <a:solidFill>
                  <a:prstClr val="white"/>
                </a:solidFill>
                <a:effectLst/>
                <a:uLnTx/>
                <a:uFillTx/>
                <a:ea typeface="+mn-ea"/>
                <a:cs typeface="+mn-cs"/>
              </a:rPr>
            </a:br>
            <a:r>
              <a:rPr kumimoji="0" lang="it-IT" sz="1100" b="1" i="0" u="none" strike="noStrike" kern="0" cap="none" spc="0" normalizeH="0" baseline="0" noProof="0" dirty="0" err="1" smtClean="0">
                <a:ln>
                  <a:noFill/>
                </a:ln>
                <a:solidFill>
                  <a:prstClr val="white"/>
                </a:solidFill>
                <a:effectLst/>
                <a:uLnTx/>
                <a:uFillTx/>
                <a:ea typeface="+mn-ea"/>
                <a:cs typeface="+mn-cs"/>
              </a:rPr>
              <a:t>Integrators</a:t>
            </a:r>
            <a:r>
              <a:rPr kumimoji="0" lang="it-IT" sz="1100" b="1" i="0" u="none" strike="noStrike" kern="0" cap="none" spc="0" normalizeH="0" baseline="0" noProof="0" dirty="0" smtClean="0">
                <a:ln>
                  <a:noFill/>
                </a:ln>
                <a:solidFill>
                  <a:prstClr val="white"/>
                </a:solidFill>
                <a:effectLst/>
                <a:uLnTx/>
                <a:uFillTx/>
                <a:ea typeface="+mn-ea"/>
                <a:cs typeface="+mn-cs"/>
              </a:rPr>
              <a:t/>
            </a:r>
            <a:br>
              <a:rPr kumimoji="0" lang="it-IT" sz="1100" b="1" i="0" u="none" strike="noStrike" kern="0" cap="none" spc="0" normalizeH="0" baseline="0" noProof="0" dirty="0" smtClean="0">
                <a:ln>
                  <a:noFill/>
                </a:ln>
                <a:solidFill>
                  <a:prstClr val="white"/>
                </a:solidFill>
                <a:effectLst/>
                <a:uLnTx/>
                <a:uFillTx/>
                <a:ea typeface="+mn-ea"/>
                <a:cs typeface="+mn-cs"/>
              </a:rPr>
            </a:br>
            <a:r>
              <a:rPr kumimoji="0" lang="it-IT" sz="1100" b="1" i="0" u="none" strike="noStrike" kern="0" cap="none" spc="0" normalizeH="0" baseline="0" noProof="0" dirty="0" smtClean="0">
                <a:ln>
                  <a:noFill/>
                </a:ln>
                <a:solidFill>
                  <a:prstClr val="white"/>
                </a:solidFill>
                <a:effectLst/>
                <a:uLnTx/>
                <a:uFillTx/>
                <a:ea typeface="+mn-ea"/>
                <a:cs typeface="+mn-cs"/>
              </a:rPr>
              <a:t>(hosting providers)</a:t>
            </a:r>
          </a:p>
        </p:txBody>
      </p:sp>
      <p:pic>
        <p:nvPicPr>
          <p:cNvPr id="1026" name="Picture 2" descr="Mozill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17" y="6412952"/>
            <a:ext cx="7620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kama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8523" y="641295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isc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62429" y="6412952"/>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lectronic Frontier Found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1134" y="6412952"/>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VH"/>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99839" y="6412952"/>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Chro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8544" y="6412952"/>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denTrus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37249" y="6412952"/>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ord Foundati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05954" y="6412952"/>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nternet Society"/>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74659" y="6412952"/>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acebo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43364" y="6412952"/>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utomattic"/>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311718" y="13022280"/>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American Library Associati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12069" y="6412952"/>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Shopify"/>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80774" y="6412952"/>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y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149483" y="6441144"/>
            <a:ext cx="761999" cy="4572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p:cNvPicPr>
            <a:picLocks noChangeAspect="1"/>
          </p:cNvPicPr>
          <p:nvPr/>
        </p:nvPicPr>
        <p:blipFill>
          <a:blip r:embed="rId22"/>
          <a:stretch>
            <a:fillRect/>
          </a:stretch>
        </p:blipFill>
        <p:spPr>
          <a:xfrm>
            <a:off x="10911729" y="6428174"/>
            <a:ext cx="1280271" cy="426757"/>
          </a:xfrm>
          <a:prstGeom prst="rect">
            <a:avLst/>
          </a:prstGeom>
        </p:spPr>
      </p:pic>
    </p:spTree>
    <p:extLst>
      <p:ext uri="{BB962C8B-B14F-4D97-AF65-F5344CB8AC3E}">
        <p14:creationId xmlns:p14="http://schemas.microsoft.com/office/powerpoint/2010/main" val="124186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Architettura e requisiti di </a:t>
            </a:r>
            <a:r>
              <a:rPr lang="it-IT" dirty="0" err="1"/>
              <a:t>Let’s</a:t>
            </a:r>
            <a:r>
              <a:rPr lang="it-IT" dirty="0"/>
              <a:t> </a:t>
            </a:r>
            <a:r>
              <a:rPr lang="it-IT" dirty="0" err="1"/>
              <a:t>Encrypt</a:t>
            </a:r>
            <a:endParaRPr lang="it-IT" dirty="0"/>
          </a:p>
        </p:txBody>
      </p:sp>
      <p:grpSp>
        <p:nvGrpSpPr>
          <p:cNvPr id="31" name="Gruppo 30"/>
          <p:cNvGrpSpPr/>
          <p:nvPr/>
        </p:nvGrpSpPr>
        <p:grpSpPr>
          <a:xfrm>
            <a:off x="8105466" y="1509012"/>
            <a:ext cx="3853449" cy="4524465"/>
            <a:chOff x="8105466" y="1509012"/>
            <a:chExt cx="3853449" cy="4524465"/>
          </a:xfrm>
        </p:grpSpPr>
        <p:grpSp>
          <p:nvGrpSpPr>
            <p:cNvPr id="4" name="Gruppo 3"/>
            <p:cNvGrpSpPr/>
            <p:nvPr/>
          </p:nvGrpSpPr>
          <p:grpSpPr>
            <a:xfrm>
              <a:off x="8996203" y="1509012"/>
              <a:ext cx="1808508" cy="1488881"/>
              <a:chOff x="8067014" y="2195404"/>
              <a:chExt cx="1808508" cy="1488881"/>
            </a:xfrm>
          </p:grpSpPr>
          <p:sp>
            <p:nvSpPr>
              <p:cNvPr id="24" name="CasellaDiTesto 23"/>
              <p:cNvSpPr txBox="1"/>
              <p:nvPr/>
            </p:nvSpPr>
            <p:spPr>
              <a:xfrm>
                <a:off x="8067014" y="3161065"/>
                <a:ext cx="1808508" cy="523220"/>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err="1" smtClean="0">
                    <a:ln>
                      <a:noFill/>
                    </a:ln>
                    <a:solidFill>
                      <a:prstClr val="black"/>
                    </a:solidFill>
                    <a:effectLst/>
                    <a:uLnTx/>
                    <a:uFillTx/>
                  </a:rPr>
                  <a:t>Root</a:t>
                </a:r>
                <a:r>
                  <a:rPr kumimoji="0" lang="it-IT" sz="1400" b="1" i="0" u="none" strike="noStrike" kern="0" cap="none" spc="0" normalizeH="0" baseline="0" noProof="0" dirty="0" smtClean="0">
                    <a:ln>
                      <a:noFill/>
                    </a:ln>
                    <a:solidFill>
                      <a:prstClr val="black"/>
                    </a:solidFill>
                    <a:effectLst/>
                    <a:uLnTx/>
                    <a:uFillTx/>
                  </a:rPr>
                  <a:t> CA </a:t>
                </a:r>
                <a:r>
                  <a:rPr kumimoji="0" lang="it-IT" sz="1400" b="1" i="0" u="none" strike="noStrike" kern="0" cap="none" spc="0" normalizeH="0" baseline="0" noProof="0" dirty="0" err="1" smtClean="0">
                    <a:ln>
                      <a:noFill/>
                    </a:ln>
                    <a:solidFill>
                      <a:prstClr val="black"/>
                    </a:solidFill>
                    <a:effectLst/>
                    <a:uLnTx/>
                    <a:uFillTx/>
                  </a:rPr>
                  <a:t>Let's</a:t>
                </a:r>
                <a:r>
                  <a:rPr kumimoji="0" lang="it-IT" sz="1400" b="1" i="0" u="none" strike="noStrike" kern="0" cap="none" spc="0" normalizeH="0" baseline="0" noProof="0" dirty="0" smtClean="0">
                    <a:ln>
                      <a:noFill/>
                    </a:ln>
                    <a:solidFill>
                      <a:prstClr val="black"/>
                    </a:solidFill>
                    <a:effectLst/>
                    <a:uLnTx/>
                    <a:uFillTx/>
                  </a:rPr>
                  <a:t> </a:t>
                </a:r>
                <a:r>
                  <a:rPr kumimoji="0" lang="it-IT" sz="1400" b="1" i="0" u="none" strike="noStrike" kern="0" cap="none" spc="0" normalizeH="0" baseline="0" noProof="0" dirty="0" err="1" smtClean="0">
                    <a:ln>
                      <a:noFill/>
                    </a:ln>
                    <a:solidFill>
                      <a:prstClr val="black"/>
                    </a:solidFill>
                    <a:effectLst/>
                    <a:uLnTx/>
                    <a:uFillTx/>
                  </a:rPr>
                  <a:t>Encrypt</a:t>
                </a:r>
                <a:r>
                  <a:rPr kumimoji="0" lang="it-IT" sz="1400" b="1" i="0" u="none" strike="noStrike" kern="0" cap="none" spc="0" normalizeH="0" baseline="0" noProof="0" dirty="0" smtClean="0">
                    <a:ln>
                      <a:noFill/>
                    </a:ln>
                    <a:solidFill>
                      <a:prstClr val="black"/>
                    </a:solidFill>
                    <a:effectLst/>
                    <a:uLnTx/>
                    <a:uFillTx/>
                  </a:rPr>
                  <a:t/>
                </a:r>
                <a:br>
                  <a:rPr kumimoji="0" lang="it-IT" sz="1400" b="1" i="0" u="none" strike="noStrike" kern="0" cap="none" spc="0" normalizeH="0" baseline="0" noProof="0" dirty="0" smtClean="0">
                    <a:ln>
                      <a:noFill/>
                    </a:ln>
                    <a:solidFill>
                      <a:prstClr val="black"/>
                    </a:solidFill>
                    <a:effectLst/>
                    <a:uLnTx/>
                    <a:uFillTx/>
                  </a:rPr>
                </a:br>
                <a:r>
                  <a:rPr kumimoji="0" lang="it-IT" sz="1400" b="1" i="0" u="none" strike="noStrike" kern="0" cap="none" spc="0" normalizeH="0" baseline="0" noProof="0" dirty="0" smtClean="0">
                    <a:ln>
                      <a:noFill/>
                    </a:ln>
                    <a:solidFill>
                      <a:prstClr val="black"/>
                    </a:solidFill>
                    <a:effectLst/>
                    <a:uLnTx/>
                    <a:uFillTx/>
                  </a:rPr>
                  <a:t>(HSM Offline)</a:t>
                </a:r>
              </a:p>
            </p:txBody>
          </p:sp>
          <p:grpSp>
            <p:nvGrpSpPr>
              <p:cNvPr id="25" name="Gruppo 24"/>
              <p:cNvGrpSpPr/>
              <p:nvPr/>
            </p:nvGrpSpPr>
            <p:grpSpPr>
              <a:xfrm>
                <a:off x="8265046" y="2195404"/>
                <a:ext cx="1412444" cy="1082042"/>
                <a:chOff x="8152058" y="2195404"/>
                <a:chExt cx="1412444" cy="1082042"/>
              </a:xfrm>
            </p:grpSpPr>
            <p:pic>
              <p:nvPicPr>
                <p:cNvPr id="26" name="Immagin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2058" y="2195404"/>
                  <a:ext cx="780290" cy="780290"/>
                </a:xfrm>
                <a:prstGeom prst="rect">
                  <a:avLst/>
                </a:prstGeom>
              </p:spPr>
            </p:pic>
            <p:pic>
              <p:nvPicPr>
                <p:cNvPr id="27" name="Immagin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4212" y="2497156"/>
                  <a:ext cx="780290" cy="780290"/>
                </a:xfrm>
                <a:prstGeom prst="rect">
                  <a:avLst/>
                </a:prstGeom>
              </p:spPr>
            </p:pic>
          </p:grpSp>
        </p:grpSp>
        <p:grpSp>
          <p:nvGrpSpPr>
            <p:cNvPr id="5" name="Gruppo 4"/>
            <p:cNvGrpSpPr/>
            <p:nvPr/>
          </p:nvGrpSpPr>
          <p:grpSpPr>
            <a:xfrm>
              <a:off x="8105466" y="2890733"/>
              <a:ext cx="1412444" cy="1704325"/>
              <a:chOff x="8265046" y="2195404"/>
              <a:chExt cx="1412444" cy="1704325"/>
            </a:xfrm>
          </p:grpSpPr>
          <p:sp>
            <p:nvSpPr>
              <p:cNvPr id="20" name="CasellaDiTesto 19"/>
              <p:cNvSpPr txBox="1"/>
              <p:nvPr/>
            </p:nvSpPr>
            <p:spPr>
              <a:xfrm>
                <a:off x="8266588" y="3161065"/>
                <a:ext cx="1409360" cy="738664"/>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smtClean="0">
                    <a:ln>
                      <a:noFill/>
                    </a:ln>
                    <a:solidFill>
                      <a:prstClr val="black"/>
                    </a:solidFill>
                    <a:effectLst/>
                    <a:uLnTx/>
                    <a:uFillTx/>
                  </a:rPr>
                  <a:t>Intermediate CA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err="1" smtClean="0">
                    <a:ln>
                      <a:noFill/>
                    </a:ln>
                    <a:solidFill>
                      <a:prstClr val="black"/>
                    </a:solidFill>
                    <a:effectLst/>
                    <a:uLnTx/>
                    <a:uFillTx/>
                  </a:rPr>
                  <a:t>Let's</a:t>
                </a:r>
                <a:r>
                  <a:rPr kumimoji="0" lang="it-IT" sz="1400" b="1" i="0" u="none" strike="noStrike" kern="0" cap="none" spc="0" normalizeH="0" baseline="0" noProof="0" dirty="0" smtClean="0">
                    <a:ln>
                      <a:noFill/>
                    </a:ln>
                    <a:solidFill>
                      <a:prstClr val="black"/>
                    </a:solidFill>
                    <a:effectLst/>
                    <a:uLnTx/>
                    <a:uFillTx/>
                  </a:rPr>
                  <a:t> </a:t>
                </a:r>
                <a:r>
                  <a:rPr kumimoji="0" lang="it-IT" sz="1400" b="1" i="0" u="none" strike="noStrike" kern="0" cap="none" spc="0" normalizeH="0" baseline="0" noProof="0" dirty="0" err="1" smtClean="0">
                    <a:ln>
                      <a:noFill/>
                    </a:ln>
                    <a:solidFill>
                      <a:prstClr val="black"/>
                    </a:solidFill>
                    <a:effectLst/>
                    <a:uLnTx/>
                    <a:uFillTx/>
                  </a:rPr>
                  <a:t>Encrypt</a:t>
                </a:r>
                <a:r>
                  <a:rPr kumimoji="0" lang="it-IT" sz="1400" b="1" i="0" u="none" strike="noStrike" kern="0" cap="none" spc="0" normalizeH="0" baseline="0" noProof="0" dirty="0" smtClean="0">
                    <a:ln>
                      <a:noFill/>
                    </a:ln>
                    <a:solidFill>
                      <a:prstClr val="black"/>
                    </a:solidFill>
                    <a:effectLst/>
                    <a:uLnTx/>
                    <a:uFillTx/>
                  </a:rPr>
                  <a:t/>
                </a:r>
                <a:br>
                  <a:rPr kumimoji="0" lang="it-IT" sz="1400" b="1" i="0" u="none" strike="noStrike" kern="0" cap="none" spc="0" normalizeH="0" baseline="0" noProof="0" dirty="0" smtClean="0">
                    <a:ln>
                      <a:noFill/>
                    </a:ln>
                    <a:solidFill>
                      <a:prstClr val="black"/>
                    </a:solidFill>
                    <a:effectLst/>
                    <a:uLnTx/>
                    <a:uFillTx/>
                  </a:rPr>
                </a:br>
                <a:r>
                  <a:rPr kumimoji="0" lang="it-IT" sz="1400" b="1" i="0" u="none" strike="noStrike" kern="0" cap="none" spc="0" normalizeH="0" baseline="0" noProof="0" dirty="0" smtClean="0">
                    <a:ln>
                      <a:noFill/>
                    </a:ln>
                    <a:solidFill>
                      <a:prstClr val="black"/>
                    </a:solidFill>
                    <a:effectLst/>
                    <a:uLnTx/>
                    <a:uFillTx/>
                  </a:rPr>
                  <a:t>(Online)</a:t>
                </a:r>
              </a:p>
            </p:txBody>
          </p:sp>
          <p:grpSp>
            <p:nvGrpSpPr>
              <p:cNvPr id="21" name="Gruppo 20"/>
              <p:cNvGrpSpPr/>
              <p:nvPr/>
            </p:nvGrpSpPr>
            <p:grpSpPr>
              <a:xfrm>
                <a:off x="8265046" y="2195404"/>
                <a:ext cx="1412444" cy="1082042"/>
                <a:chOff x="8152058" y="2195404"/>
                <a:chExt cx="1412444" cy="1082042"/>
              </a:xfrm>
            </p:grpSpPr>
            <p:pic>
              <p:nvPicPr>
                <p:cNvPr id="22" name="Immagin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2058" y="2195404"/>
                  <a:ext cx="780290" cy="780290"/>
                </a:xfrm>
                <a:prstGeom prst="rect">
                  <a:avLst/>
                </a:prstGeom>
              </p:spPr>
            </p:pic>
            <p:pic>
              <p:nvPicPr>
                <p:cNvPr id="23" name="Immagin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4212" y="2497156"/>
                  <a:ext cx="780290" cy="780290"/>
                </a:xfrm>
                <a:prstGeom prst="rect">
                  <a:avLst/>
                </a:prstGeom>
              </p:spPr>
            </p:pic>
          </p:grpSp>
        </p:grpSp>
        <p:grpSp>
          <p:nvGrpSpPr>
            <p:cNvPr id="6" name="Gruppo 5"/>
            <p:cNvGrpSpPr/>
            <p:nvPr/>
          </p:nvGrpSpPr>
          <p:grpSpPr>
            <a:xfrm>
              <a:off x="10459787" y="2890733"/>
              <a:ext cx="1499128" cy="1704325"/>
              <a:chOff x="8221705" y="2195404"/>
              <a:chExt cx="1499128" cy="1704325"/>
            </a:xfrm>
          </p:grpSpPr>
          <p:sp>
            <p:nvSpPr>
              <p:cNvPr id="16" name="CasellaDiTesto 15"/>
              <p:cNvSpPr txBox="1"/>
              <p:nvPr/>
            </p:nvSpPr>
            <p:spPr>
              <a:xfrm>
                <a:off x="8221705" y="3161065"/>
                <a:ext cx="1499128" cy="738664"/>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smtClean="0">
                    <a:ln>
                      <a:noFill/>
                    </a:ln>
                    <a:solidFill>
                      <a:prstClr val="black"/>
                    </a:solidFill>
                    <a:effectLst/>
                    <a:uLnTx/>
                    <a:uFillTx/>
                  </a:rPr>
                  <a:t>Intermediate CA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err="1" smtClean="0">
                    <a:ln>
                      <a:noFill/>
                    </a:ln>
                    <a:solidFill>
                      <a:prstClr val="black"/>
                    </a:solidFill>
                    <a:effectLst/>
                    <a:uLnTx/>
                    <a:uFillTx/>
                  </a:rPr>
                  <a:t>Let's</a:t>
                </a:r>
                <a:r>
                  <a:rPr kumimoji="0" lang="it-IT" sz="1400" b="1" i="0" u="none" strike="noStrike" kern="0" cap="none" spc="0" normalizeH="0" baseline="0" noProof="0" dirty="0" smtClean="0">
                    <a:ln>
                      <a:noFill/>
                    </a:ln>
                    <a:solidFill>
                      <a:prstClr val="black"/>
                    </a:solidFill>
                    <a:effectLst/>
                    <a:uLnTx/>
                    <a:uFillTx/>
                  </a:rPr>
                  <a:t> </a:t>
                </a:r>
                <a:r>
                  <a:rPr kumimoji="0" lang="it-IT" sz="1400" b="1" i="0" u="none" strike="noStrike" kern="0" cap="none" spc="0" normalizeH="0" baseline="0" noProof="0" dirty="0" err="1" smtClean="0">
                    <a:ln>
                      <a:noFill/>
                    </a:ln>
                    <a:solidFill>
                      <a:prstClr val="black"/>
                    </a:solidFill>
                    <a:effectLst/>
                    <a:uLnTx/>
                    <a:uFillTx/>
                  </a:rPr>
                  <a:t>Encrypt</a:t>
                </a:r>
                <a:r>
                  <a:rPr kumimoji="0" lang="it-IT" sz="1400" b="1" i="0" u="none" strike="noStrike" kern="0" cap="none" spc="0" normalizeH="0" baseline="0" noProof="0" dirty="0" smtClean="0">
                    <a:ln>
                      <a:noFill/>
                    </a:ln>
                    <a:solidFill>
                      <a:prstClr val="black"/>
                    </a:solidFill>
                    <a:effectLst/>
                    <a:uLnTx/>
                    <a:uFillTx/>
                  </a:rPr>
                  <a:t/>
                </a:r>
                <a:br>
                  <a:rPr kumimoji="0" lang="it-IT" sz="1400" b="1" i="0" u="none" strike="noStrike" kern="0" cap="none" spc="0" normalizeH="0" baseline="0" noProof="0" dirty="0" smtClean="0">
                    <a:ln>
                      <a:noFill/>
                    </a:ln>
                    <a:solidFill>
                      <a:prstClr val="black"/>
                    </a:solidFill>
                    <a:effectLst/>
                    <a:uLnTx/>
                    <a:uFillTx/>
                  </a:rPr>
                </a:br>
                <a:r>
                  <a:rPr kumimoji="0" lang="it-IT" sz="1400" b="1" i="0" u="none" strike="noStrike" kern="0" cap="none" spc="0" normalizeH="0" baseline="0" noProof="0" dirty="0" smtClean="0">
                    <a:ln>
                      <a:noFill/>
                    </a:ln>
                    <a:solidFill>
                      <a:prstClr val="black"/>
                    </a:solidFill>
                    <a:effectLst/>
                    <a:uLnTx/>
                    <a:uFillTx/>
                  </a:rPr>
                  <a:t>(Offline - Backup)</a:t>
                </a:r>
              </a:p>
            </p:txBody>
          </p:sp>
          <p:grpSp>
            <p:nvGrpSpPr>
              <p:cNvPr id="17" name="Gruppo 16"/>
              <p:cNvGrpSpPr/>
              <p:nvPr/>
            </p:nvGrpSpPr>
            <p:grpSpPr>
              <a:xfrm>
                <a:off x="8265046" y="2195404"/>
                <a:ext cx="1412444" cy="1082042"/>
                <a:chOff x="8152058" y="2195404"/>
                <a:chExt cx="1412444" cy="1082042"/>
              </a:xfrm>
            </p:grpSpPr>
            <p:pic>
              <p:nvPicPr>
                <p:cNvPr id="18" name="Immagin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2058" y="2195404"/>
                  <a:ext cx="780290" cy="780290"/>
                </a:xfrm>
                <a:prstGeom prst="rect">
                  <a:avLst/>
                </a:prstGeom>
              </p:spPr>
            </p:pic>
            <p:pic>
              <p:nvPicPr>
                <p:cNvPr id="19" name="Immagin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4212" y="2497156"/>
                  <a:ext cx="780290" cy="780290"/>
                </a:xfrm>
                <a:prstGeom prst="rect">
                  <a:avLst/>
                </a:prstGeom>
              </p:spPr>
            </p:pic>
          </p:grpSp>
        </p:grpSp>
        <p:cxnSp>
          <p:nvCxnSpPr>
            <p:cNvPr id="7" name="Connettore 4 6"/>
            <p:cNvCxnSpPr/>
            <p:nvPr/>
          </p:nvCxnSpPr>
          <p:spPr>
            <a:xfrm rot="10800000" flipV="1">
              <a:off x="8731588" y="2007934"/>
              <a:ext cx="563957" cy="523260"/>
            </a:xfrm>
            <a:prstGeom prst="bentConnector2">
              <a:avLst/>
            </a:prstGeom>
            <a:noFill/>
            <a:ln w="19050" cap="flat" cmpd="sng" algn="ctr">
              <a:solidFill>
                <a:sysClr val="windowText" lastClr="000000"/>
              </a:solidFill>
              <a:prstDash val="solid"/>
              <a:miter lim="800000"/>
              <a:tailEnd type="triangle"/>
            </a:ln>
            <a:effectLst/>
          </p:spPr>
        </p:cxnSp>
        <p:cxnSp>
          <p:nvCxnSpPr>
            <p:cNvPr id="8" name="Connettore 4 7"/>
            <p:cNvCxnSpPr/>
            <p:nvPr/>
          </p:nvCxnSpPr>
          <p:spPr>
            <a:xfrm rot="10800000" flipH="1" flipV="1">
              <a:off x="10719461" y="2011869"/>
              <a:ext cx="563957" cy="523260"/>
            </a:xfrm>
            <a:prstGeom prst="bentConnector2">
              <a:avLst/>
            </a:prstGeom>
            <a:noFill/>
            <a:ln w="19050" cap="flat" cmpd="sng" algn="ctr">
              <a:solidFill>
                <a:sysClr val="windowText" lastClr="000000"/>
              </a:solidFill>
              <a:prstDash val="solid"/>
              <a:miter lim="800000"/>
              <a:tailEnd type="triangle"/>
            </a:ln>
            <a:effectLst/>
          </p:spPr>
        </p:cxnSp>
        <p:grpSp>
          <p:nvGrpSpPr>
            <p:cNvPr id="9" name="Gruppo 8"/>
            <p:cNvGrpSpPr/>
            <p:nvPr/>
          </p:nvGrpSpPr>
          <p:grpSpPr>
            <a:xfrm>
              <a:off x="9194235" y="4544596"/>
              <a:ext cx="1412444" cy="1488881"/>
              <a:chOff x="8265046" y="2195404"/>
              <a:chExt cx="1412444" cy="1488881"/>
            </a:xfrm>
          </p:grpSpPr>
          <p:sp>
            <p:nvSpPr>
              <p:cNvPr id="12" name="CasellaDiTesto 11"/>
              <p:cNvSpPr txBox="1"/>
              <p:nvPr/>
            </p:nvSpPr>
            <p:spPr>
              <a:xfrm>
                <a:off x="8336319" y="3161065"/>
                <a:ext cx="1269898" cy="523220"/>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err="1" smtClean="0">
                    <a:ln>
                      <a:noFill/>
                    </a:ln>
                    <a:solidFill>
                      <a:prstClr val="black"/>
                    </a:solidFill>
                    <a:effectLst/>
                    <a:uLnTx/>
                    <a:uFillTx/>
                  </a:rPr>
                  <a:t>IdenTrust</a:t>
                </a:r>
                <a:r>
                  <a:rPr kumimoji="0" lang="it-IT" sz="1400" b="1" i="0" u="none" strike="noStrike" kern="0" cap="none" spc="0" normalizeH="0" baseline="0" noProof="0" dirty="0" smtClean="0">
                    <a:ln>
                      <a:noFill/>
                    </a:ln>
                    <a:solidFill>
                      <a:prstClr val="black"/>
                    </a:solidFill>
                    <a:effectLst/>
                    <a:uLnTx/>
                    <a:uFillTx/>
                  </a:rPr>
                  <a:t> CA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smtClean="0">
                    <a:ln>
                      <a:noFill/>
                    </a:ln>
                    <a:solidFill>
                      <a:prstClr val="black"/>
                    </a:solidFill>
                    <a:effectLst/>
                    <a:uLnTx/>
                    <a:uFillTx/>
                  </a:rPr>
                  <a:t>(Cross-</a:t>
                </a:r>
                <a:r>
                  <a:rPr kumimoji="0" lang="it-IT" sz="1400" b="1" i="0" u="none" strike="noStrike" kern="0" cap="none" spc="0" normalizeH="0" baseline="0" noProof="0" dirty="0" err="1" smtClean="0">
                    <a:ln>
                      <a:noFill/>
                    </a:ln>
                    <a:solidFill>
                      <a:prstClr val="black"/>
                    </a:solidFill>
                    <a:effectLst/>
                    <a:uLnTx/>
                    <a:uFillTx/>
                  </a:rPr>
                  <a:t>signed</a:t>
                </a:r>
                <a:r>
                  <a:rPr kumimoji="0" lang="it-IT" sz="1400" b="1" i="0" u="none" strike="noStrike" kern="0" cap="none" spc="0" normalizeH="0" baseline="0" noProof="0" dirty="0" smtClean="0">
                    <a:ln>
                      <a:noFill/>
                    </a:ln>
                    <a:solidFill>
                      <a:prstClr val="black"/>
                    </a:solidFill>
                    <a:effectLst/>
                    <a:uLnTx/>
                    <a:uFillTx/>
                  </a:rPr>
                  <a:t>)</a:t>
                </a:r>
              </a:p>
            </p:txBody>
          </p:sp>
          <p:grpSp>
            <p:nvGrpSpPr>
              <p:cNvPr id="13" name="Gruppo 12"/>
              <p:cNvGrpSpPr/>
              <p:nvPr/>
            </p:nvGrpSpPr>
            <p:grpSpPr>
              <a:xfrm>
                <a:off x="8265046" y="2195404"/>
                <a:ext cx="1412444" cy="1082042"/>
                <a:chOff x="8152058" y="2195404"/>
                <a:chExt cx="1412444" cy="1082042"/>
              </a:xfrm>
            </p:grpSpPr>
            <p:pic>
              <p:nvPicPr>
                <p:cNvPr id="14" name="Immagin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2058" y="2195404"/>
                  <a:ext cx="780290" cy="780290"/>
                </a:xfrm>
                <a:prstGeom prst="rect">
                  <a:avLst/>
                </a:prstGeom>
              </p:spPr>
            </p:pic>
            <p:pic>
              <p:nvPicPr>
                <p:cNvPr id="15" name="Immagin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4212" y="2497156"/>
                  <a:ext cx="780290" cy="780290"/>
                </a:xfrm>
                <a:prstGeom prst="rect">
                  <a:avLst/>
                </a:prstGeom>
              </p:spPr>
            </p:pic>
          </p:grpSp>
        </p:grpSp>
        <p:cxnSp>
          <p:nvCxnSpPr>
            <p:cNvPr id="10" name="Connettore 4 9"/>
            <p:cNvCxnSpPr/>
            <p:nvPr/>
          </p:nvCxnSpPr>
          <p:spPr>
            <a:xfrm rot="10800000">
              <a:off x="8738011" y="4640478"/>
              <a:ext cx="563957" cy="523260"/>
            </a:xfrm>
            <a:prstGeom prst="bentConnector2">
              <a:avLst/>
            </a:prstGeom>
            <a:noFill/>
            <a:ln w="19050" cap="flat" cmpd="sng" algn="ctr">
              <a:solidFill>
                <a:sysClr val="windowText" lastClr="000000"/>
              </a:solidFill>
              <a:prstDash val="sysDot"/>
              <a:miter lim="800000"/>
              <a:tailEnd type="triangle"/>
            </a:ln>
            <a:effectLst/>
          </p:spPr>
        </p:cxnSp>
        <p:cxnSp>
          <p:nvCxnSpPr>
            <p:cNvPr id="11" name="Connettore 4 10"/>
            <p:cNvCxnSpPr/>
            <p:nvPr/>
          </p:nvCxnSpPr>
          <p:spPr>
            <a:xfrm rot="10800000" flipH="1">
              <a:off x="10719460" y="4640478"/>
              <a:ext cx="563957" cy="523260"/>
            </a:xfrm>
            <a:prstGeom prst="bentConnector2">
              <a:avLst/>
            </a:prstGeom>
            <a:noFill/>
            <a:ln w="19050" cap="flat" cmpd="sng" algn="ctr">
              <a:solidFill>
                <a:sysClr val="windowText" lastClr="000000"/>
              </a:solidFill>
              <a:prstDash val="sysDot"/>
              <a:miter lim="800000"/>
              <a:tailEnd type="triangle"/>
            </a:ln>
            <a:effectLst/>
          </p:spPr>
        </p:cxnSp>
      </p:grpSp>
      <p:sp>
        <p:nvSpPr>
          <p:cNvPr id="28" name="Rettangolo 27"/>
          <p:cNvSpPr/>
          <p:nvPr/>
        </p:nvSpPr>
        <p:spPr bwMode="ltGray">
          <a:xfrm>
            <a:off x="90649" y="1508817"/>
            <a:ext cx="7627730" cy="2340000"/>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schemeClr val="accent2"/>
                </a:solidFill>
                <a:effectLst/>
                <a:uLnTx/>
                <a:uFillTx/>
                <a:ea typeface="+mn-ea"/>
                <a:cs typeface="Calibri"/>
              </a:rPr>
              <a:t>Architettura</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err="1">
                <a:ln w="11430"/>
                <a:solidFill>
                  <a:schemeClr val="tx2"/>
                </a:solidFill>
                <a:effectLst/>
                <a:uLnTx/>
                <a:uFillTx/>
                <a:ea typeface="+mn-ea"/>
                <a:cs typeface="Calibri"/>
              </a:rPr>
              <a:t>Let's</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Encrypt</a:t>
            </a:r>
            <a:r>
              <a:rPr kumimoji="0" lang="it-IT" sz="1600" b="0" i="0" u="none" strike="noStrike" kern="0" cap="none" spc="0" normalizeH="0" baseline="0" noProof="0" dirty="0">
                <a:ln w="11430"/>
                <a:solidFill>
                  <a:schemeClr val="tx2"/>
                </a:solidFill>
                <a:effectLst/>
                <a:uLnTx/>
                <a:uFillTx/>
                <a:ea typeface="+mn-ea"/>
                <a:cs typeface="Calibri"/>
              </a:rPr>
              <a:t> ha generato un </a:t>
            </a:r>
            <a:r>
              <a:rPr kumimoji="0" lang="it-IT" sz="1600" b="1" i="1" u="none" strike="noStrike" kern="0" cap="none" spc="0" normalizeH="0" baseline="0" noProof="0" dirty="0">
                <a:ln w="11430"/>
                <a:solidFill>
                  <a:schemeClr val="accent2"/>
                </a:solidFill>
                <a:effectLst/>
                <a:uLnTx/>
                <a:uFillTx/>
                <a:ea typeface="+mn-ea"/>
                <a:cs typeface="Calibri"/>
              </a:rPr>
              <a:t>certificato </a:t>
            </a:r>
            <a:r>
              <a:rPr kumimoji="0" lang="it-IT" sz="1600" b="1" i="1" u="none" strike="noStrike" kern="0" cap="none" spc="0" normalizeH="0" baseline="0" noProof="0" dirty="0" err="1">
                <a:ln w="11430"/>
                <a:solidFill>
                  <a:schemeClr val="accent2"/>
                </a:solidFill>
                <a:effectLst/>
                <a:uLnTx/>
                <a:uFillTx/>
                <a:ea typeface="+mn-ea"/>
                <a:cs typeface="Calibri"/>
              </a:rPr>
              <a:t>root</a:t>
            </a:r>
            <a:r>
              <a:rPr kumimoji="0" lang="it-IT" sz="1600" b="1" i="1" u="none" strike="noStrike" kern="0" cap="none" spc="0" normalizeH="0" baseline="0" noProof="0" dirty="0">
                <a:ln w="11430"/>
                <a:solidFill>
                  <a:schemeClr val="accent2"/>
                </a:solidFill>
                <a:effectLst/>
                <a:uLnTx/>
                <a:uFillTx/>
                <a:ea typeface="+mn-ea"/>
                <a:cs typeface="Calibri"/>
              </a:rPr>
              <a:t> RSA</a:t>
            </a:r>
            <a:r>
              <a:rPr kumimoji="0" lang="it-IT" sz="1600" b="0" i="0" u="none" strike="noStrike" kern="0" cap="none" spc="0" normalizeH="0" baseline="0" noProof="0" dirty="0">
                <a:ln w="11430"/>
                <a:solidFill>
                  <a:schemeClr val="tx2"/>
                </a:solidFill>
                <a:effectLst/>
                <a:uLnTx/>
                <a:uFillTx/>
                <a:ea typeface="+mn-ea"/>
                <a:cs typeface="Calibri"/>
              </a:rPr>
              <a:t> che si trovava su un </a:t>
            </a:r>
            <a:r>
              <a:rPr kumimoji="0" lang="it-IT" sz="1600" b="1" i="1" u="none" strike="noStrike" kern="0" cap="none" spc="0" normalizeH="0" baseline="0" noProof="0" dirty="0">
                <a:ln w="11430"/>
                <a:solidFill>
                  <a:schemeClr val="accent2"/>
                </a:solidFill>
                <a:effectLst/>
                <a:uLnTx/>
                <a:uFillTx/>
                <a:ea typeface="+mn-ea"/>
                <a:cs typeface="Calibri"/>
              </a:rPr>
              <a:t>hardware security </a:t>
            </a:r>
            <a:r>
              <a:rPr kumimoji="0" lang="it-IT" sz="1600" b="1" i="1" u="none" strike="noStrike" kern="0" cap="none" spc="0" normalizeH="0" baseline="0" noProof="0" dirty="0" err="1">
                <a:ln w="11430"/>
                <a:solidFill>
                  <a:schemeClr val="accent2"/>
                </a:solidFill>
                <a:effectLst/>
                <a:uLnTx/>
                <a:uFillTx/>
                <a:ea typeface="+mn-ea"/>
                <a:cs typeface="Calibri"/>
              </a:rPr>
              <a:t>module</a:t>
            </a:r>
            <a:r>
              <a:rPr kumimoji="0" lang="it-IT" sz="1600" b="0" i="0" u="none" strike="noStrike" kern="0" cap="none" spc="0" normalizeH="0" baseline="0" noProof="0" dirty="0">
                <a:ln w="11430"/>
                <a:solidFill>
                  <a:schemeClr val="tx2"/>
                </a:solidFill>
                <a:effectLst/>
                <a:uLnTx/>
                <a:uFillTx/>
                <a:ea typeface="+mn-ea"/>
                <a:cs typeface="Calibri"/>
              </a:rPr>
              <a:t> (HSM) poi </a:t>
            </a:r>
            <a:r>
              <a:rPr kumimoji="0" lang="it-IT" sz="1600" b="1" i="1" u="none" strike="noStrike" kern="0" cap="none" spc="0" normalizeH="0" baseline="0" noProof="0" dirty="0">
                <a:ln w="11430"/>
                <a:solidFill>
                  <a:schemeClr val="accent2"/>
                </a:solidFill>
                <a:effectLst/>
                <a:uLnTx/>
                <a:uFillTx/>
                <a:ea typeface="+mn-ea"/>
                <a:cs typeface="Calibri"/>
              </a:rPr>
              <a:t>messo offline</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1" i="1" u="none" strike="noStrike" kern="0" cap="none" spc="0" normalizeH="0" baseline="0" noProof="0" dirty="0">
                <a:ln w="11430"/>
                <a:solidFill>
                  <a:schemeClr val="accent2"/>
                </a:solidFill>
                <a:effectLst/>
                <a:uLnTx/>
                <a:uFillTx/>
                <a:ea typeface="+mn-ea"/>
                <a:cs typeface="Calibri"/>
              </a:rPr>
              <a:t>Il certificato </a:t>
            </a:r>
            <a:r>
              <a:rPr kumimoji="0" lang="it-IT" sz="1600" b="1" i="1" u="none" strike="noStrike" kern="0" cap="none" spc="0" normalizeH="0" baseline="0" noProof="0" dirty="0" err="1">
                <a:ln w="11430"/>
                <a:solidFill>
                  <a:schemeClr val="accent2"/>
                </a:solidFill>
                <a:effectLst/>
                <a:uLnTx/>
                <a:uFillTx/>
                <a:ea typeface="+mn-ea"/>
                <a:cs typeface="Calibri"/>
              </a:rPr>
              <a:t>root</a:t>
            </a:r>
            <a:r>
              <a:rPr kumimoji="0" lang="it-IT" sz="1600" b="1" i="1" u="none" strike="noStrike" kern="0" cap="none" spc="0" normalizeH="0" baseline="0" noProof="0" dirty="0">
                <a:ln w="11430"/>
                <a:solidFill>
                  <a:schemeClr val="accent2"/>
                </a:solidFill>
                <a:effectLst/>
                <a:uLnTx/>
                <a:uFillTx/>
                <a:ea typeface="+mn-ea"/>
                <a:cs typeface="Calibri"/>
              </a:rPr>
              <a:t> è stato utilizzato per firmare due certificati intermedi</a:t>
            </a:r>
            <a:r>
              <a:rPr kumimoji="0" lang="it-IT" sz="1600" b="0" i="0" u="none" strike="noStrike" kern="0" cap="none" spc="0" normalizeH="0" baseline="0" noProof="0" dirty="0">
                <a:ln w="11430"/>
                <a:solidFill>
                  <a:schemeClr val="tx2"/>
                </a:solidFill>
                <a:effectLst/>
                <a:uLnTx/>
                <a:uFillTx/>
                <a:ea typeface="+mn-ea"/>
                <a:cs typeface="Calibri"/>
              </a:rPr>
              <a:t>, uno usato per la firma dei certificati e uno offline per backup</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1" i="1" u="none" strike="noStrike" kern="0" cap="none" spc="0" normalizeH="0" baseline="0" noProof="0" dirty="0">
                <a:ln w="11430"/>
                <a:solidFill>
                  <a:schemeClr val="accent2"/>
                </a:solidFill>
                <a:effectLst/>
                <a:uLnTx/>
                <a:uFillTx/>
                <a:ea typeface="+mn-ea"/>
                <a:cs typeface="Calibri"/>
              </a:rPr>
              <a:t>I due certificati intermedi sono anche cross-</a:t>
            </a:r>
            <a:r>
              <a:rPr kumimoji="0" lang="it-IT" sz="1600" b="1" i="1" u="none" strike="noStrike" kern="0" cap="none" spc="0" normalizeH="0" baseline="0" noProof="0" dirty="0" err="1">
                <a:ln w="11430"/>
                <a:solidFill>
                  <a:schemeClr val="accent2"/>
                </a:solidFill>
                <a:effectLst/>
                <a:uLnTx/>
                <a:uFillTx/>
                <a:ea typeface="+mn-ea"/>
                <a:cs typeface="Calibri"/>
              </a:rPr>
              <a:t>signed</a:t>
            </a:r>
            <a:r>
              <a:rPr kumimoji="0" lang="it-IT" sz="1600" b="1" i="1" u="none" strike="noStrike" kern="0" cap="none" spc="0" normalizeH="0" baseline="0" noProof="0" dirty="0">
                <a:ln w="11430"/>
                <a:solidFill>
                  <a:schemeClr val="accent2"/>
                </a:solidFill>
                <a:effectLst/>
                <a:uLnTx/>
                <a:uFillTx/>
                <a:ea typeface="+mn-ea"/>
                <a:cs typeface="Calibri"/>
              </a:rPr>
              <a:t> da parte di </a:t>
            </a:r>
            <a:r>
              <a:rPr kumimoji="0" lang="it-IT" sz="1600" b="1" i="1" u="none" strike="noStrike" kern="0" cap="none" spc="0" normalizeH="0" baseline="0" noProof="0" dirty="0" err="1">
                <a:ln w="11430"/>
                <a:solidFill>
                  <a:schemeClr val="accent2"/>
                </a:solidFill>
                <a:effectLst/>
                <a:uLnTx/>
                <a:uFillTx/>
                <a:ea typeface="+mn-ea"/>
                <a:cs typeface="Calibri"/>
              </a:rPr>
              <a:t>IdenTrust</a:t>
            </a:r>
            <a:r>
              <a:rPr kumimoji="0" lang="it-IT" sz="1600" b="0" i="0" u="none" strike="noStrike" kern="0" cap="none" spc="0" normalizeH="0" baseline="0" noProof="0" dirty="0">
                <a:ln w="11430"/>
                <a:solidFill>
                  <a:schemeClr val="tx2"/>
                </a:solidFill>
                <a:effectLst/>
                <a:uLnTx/>
                <a:uFillTx/>
                <a:ea typeface="+mn-ea"/>
                <a:cs typeface="Calibri"/>
              </a:rPr>
              <a:t> in modo che i certificati generati siano considerati attendibili anche se nel caso in cui il certificato </a:t>
            </a:r>
            <a:r>
              <a:rPr kumimoji="0" lang="it-IT" sz="1600" b="0" i="0" u="none" strike="noStrike" kern="0" cap="none" spc="0" normalizeH="0" baseline="0" noProof="0" dirty="0" err="1">
                <a:ln w="11430"/>
                <a:solidFill>
                  <a:schemeClr val="tx2"/>
                </a:solidFill>
                <a:effectLst/>
                <a:uLnTx/>
                <a:uFillTx/>
                <a:ea typeface="+mn-ea"/>
                <a:cs typeface="Calibri"/>
              </a:rPr>
              <a:t>root</a:t>
            </a:r>
            <a:r>
              <a:rPr kumimoji="0" lang="it-IT" sz="1600" b="0" i="0" u="none" strike="noStrike" kern="0" cap="none" spc="0" normalizeH="0" baseline="0" noProof="0" dirty="0">
                <a:ln w="11430"/>
                <a:solidFill>
                  <a:schemeClr val="tx2"/>
                </a:solidFill>
                <a:effectLst/>
                <a:uLnTx/>
                <a:uFillTx/>
                <a:ea typeface="+mn-ea"/>
                <a:cs typeface="Calibri"/>
              </a:rPr>
              <a:t> non sia considerato attendibile dal browser</a:t>
            </a:r>
          </a:p>
        </p:txBody>
      </p:sp>
      <p:sp>
        <p:nvSpPr>
          <p:cNvPr id="29" name="Rettangolo 28"/>
          <p:cNvSpPr/>
          <p:nvPr/>
        </p:nvSpPr>
        <p:spPr bwMode="ltGray">
          <a:xfrm>
            <a:off x="90649" y="3994175"/>
            <a:ext cx="7627730" cy="1800000"/>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schemeClr val="accent2"/>
                </a:solidFill>
                <a:effectLst/>
                <a:uLnTx/>
                <a:uFillTx/>
                <a:ea typeface="+mn-ea"/>
                <a:cs typeface="Calibri"/>
              </a:rPr>
              <a:t>Requisiti</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Il </a:t>
            </a:r>
            <a:r>
              <a:rPr kumimoji="0" lang="it-IT" sz="1600" b="1" i="1" u="none" strike="noStrike" kern="0" cap="none" spc="0" normalizeH="0" baseline="0" noProof="0" dirty="0">
                <a:ln w="11430"/>
                <a:solidFill>
                  <a:schemeClr val="accent2"/>
                </a:solidFill>
                <a:effectLst/>
                <a:uLnTx/>
                <a:uFillTx/>
                <a:ea typeface="+mn-ea"/>
                <a:cs typeface="Calibri"/>
              </a:rPr>
              <a:t>certificato DST </a:t>
            </a:r>
            <a:r>
              <a:rPr kumimoji="0" lang="it-IT" sz="1600" b="1" i="1" u="none" strike="noStrike" kern="0" cap="none" spc="0" normalizeH="0" baseline="0" noProof="0" dirty="0" err="1">
                <a:ln w="11430"/>
                <a:solidFill>
                  <a:schemeClr val="accent2"/>
                </a:solidFill>
                <a:effectLst/>
                <a:uLnTx/>
                <a:uFillTx/>
                <a:ea typeface="+mn-ea"/>
                <a:cs typeface="Calibri"/>
              </a:rPr>
              <a:t>Root</a:t>
            </a:r>
            <a:r>
              <a:rPr kumimoji="0" lang="it-IT" sz="1600" b="1" i="1" u="none" strike="noStrike" kern="0" cap="none" spc="0" normalizeH="0" baseline="0" noProof="0" dirty="0">
                <a:ln w="11430"/>
                <a:solidFill>
                  <a:schemeClr val="accent2"/>
                </a:solidFill>
                <a:effectLst/>
                <a:uLnTx/>
                <a:uFillTx/>
                <a:ea typeface="+mn-ea"/>
                <a:cs typeface="Calibri"/>
              </a:rPr>
              <a:t> X3 di </a:t>
            </a:r>
            <a:r>
              <a:rPr kumimoji="0" lang="it-IT" sz="1600" b="1" i="1" u="none" strike="noStrike" kern="0" cap="none" spc="0" normalizeH="0" baseline="0" noProof="0" dirty="0" err="1">
                <a:ln w="11430"/>
                <a:solidFill>
                  <a:schemeClr val="accent2"/>
                </a:solidFill>
                <a:effectLst/>
                <a:uLnTx/>
                <a:uFillTx/>
                <a:ea typeface="+mn-ea"/>
                <a:cs typeface="Calibri"/>
              </a:rPr>
              <a:t>IdenTrust</a:t>
            </a:r>
            <a:r>
              <a:rPr kumimoji="0" lang="it-IT" sz="1600" b="0" i="0" u="none" strike="noStrike" kern="0" cap="none" spc="0" normalizeH="0" baseline="0" noProof="0" dirty="0">
                <a:ln w="11430"/>
                <a:solidFill>
                  <a:schemeClr val="tx2"/>
                </a:solidFill>
                <a:effectLst/>
                <a:uLnTx/>
                <a:uFillTx/>
                <a:ea typeface="+mn-ea"/>
                <a:cs typeface="Calibri"/>
              </a:rPr>
              <a:t> deve essere incluso nell’elenco dei certificati attendibili</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Supporto a </a:t>
            </a:r>
            <a:r>
              <a:rPr kumimoji="0" lang="it-IT" sz="1600" b="1" i="1" u="none" strike="noStrike" kern="0" cap="none" spc="0" normalizeH="0" baseline="0" noProof="0" dirty="0">
                <a:ln w="11430"/>
                <a:solidFill>
                  <a:schemeClr val="accent2"/>
                </a:solidFill>
                <a:effectLst/>
                <a:uLnTx/>
                <a:uFillTx/>
                <a:ea typeface="+mn-ea"/>
                <a:cs typeface="Calibri"/>
              </a:rPr>
              <a:t>SHA-2 (</a:t>
            </a:r>
            <a:r>
              <a:rPr kumimoji="0" lang="it-IT" sz="1600" b="1" i="1" u="none" strike="noStrike" kern="0" cap="none" spc="0" normalizeH="0" baseline="0" noProof="0" dirty="0" err="1">
                <a:ln w="11430"/>
                <a:solidFill>
                  <a:schemeClr val="accent2"/>
                </a:solidFill>
                <a:effectLst/>
                <a:uLnTx/>
                <a:uFillTx/>
                <a:ea typeface="+mn-ea"/>
                <a:cs typeface="Calibri"/>
              </a:rPr>
              <a:t>Secure</a:t>
            </a:r>
            <a:r>
              <a:rPr kumimoji="0" lang="it-IT" sz="1600" b="1" i="1" u="none" strike="noStrike" kern="0" cap="none" spc="0" normalizeH="0" baseline="0" noProof="0" dirty="0">
                <a:ln w="11430"/>
                <a:solidFill>
                  <a:schemeClr val="accent2"/>
                </a:solidFill>
                <a:effectLst/>
                <a:uLnTx/>
                <a:uFillTx/>
                <a:ea typeface="+mn-ea"/>
                <a:cs typeface="Calibri"/>
              </a:rPr>
              <a:t> </a:t>
            </a:r>
            <a:r>
              <a:rPr kumimoji="0" lang="it-IT" sz="1600" b="1" i="1" u="none" strike="noStrike" kern="0" cap="none" spc="0" normalizeH="0" baseline="0" noProof="0" dirty="0" err="1">
                <a:ln w="11430"/>
                <a:solidFill>
                  <a:schemeClr val="accent2"/>
                </a:solidFill>
                <a:effectLst/>
                <a:uLnTx/>
                <a:uFillTx/>
                <a:ea typeface="+mn-ea"/>
                <a:cs typeface="Calibri"/>
              </a:rPr>
              <a:t>Hash</a:t>
            </a:r>
            <a:r>
              <a:rPr kumimoji="0" lang="it-IT" sz="1600" b="1" i="1" u="none" strike="noStrike" kern="0" cap="none" spc="0" normalizeH="0" baseline="0" noProof="0" dirty="0">
                <a:ln w="11430"/>
                <a:solidFill>
                  <a:schemeClr val="accent2"/>
                </a:solidFill>
                <a:effectLst/>
                <a:uLnTx/>
                <a:uFillTx/>
                <a:ea typeface="+mn-ea"/>
                <a:cs typeface="Calibri"/>
              </a:rPr>
              <a:t> </a:t>
            </a:r>
            <a:r>
              <a:rPr kumimoji="0" lang="it-IT" sz="1600" b="1" i="1" u="none" strike="noStrike" kern="0" cap="none" spc="0" normalizeH="0" baseline="0" noProof="0" dirty="0" err="1">
                <a:ln w="11430"/>
                <a:solidFill>
                  <a:schemeClr val="accent2"/>
                </a:solidFill>
                <a:effectLst/>
                <a:uLnTx/>
                <a:uFillTx/>
                <a:ea typeface="+mn-ea"/>
                <a:cs typeface="Calibri"/>
              </a:rPr>
              <a:t>Algorithm</a:t>
            </a:r>
            <a:r>
              <a:rPr kumimoji="0" lang="it-IT" sz="1600" b="1" i="1" u="none" strike="noStrike" kern="0" cap="none" spc="0" normalizeH="0" baseline="0" noProof="0" dirty="0">
                <a:ln w="11430"/>
                <a:solidFill>
                  <a:schemeClr val="accent2"/>
                </a:solidFill>
                <a:effectLst/>
                <a:uLnTx/>
                <a:uFillTx/>
                <a:ea typeface="+mn-ea"/>
                <a:cs typeface="Calibri"/>
              </a:rPr>
              <a:t> 2)</a:t>
            </a:r>
            <a:r>
              <a:rPr kumimoji="0" lang="it-IT" sz="1600" b="0" i="0" u="none" strike="noStrike" kern="0" cap="none" spc="0" normalizeH="0" baseline="0" noProof="0" dirty="0">
                <a:ln w="11430"/>
                <a:solidFill>
                  <a:schemeClr val="tx2"/>
                </a:solidFill>
                <a:effectLst/>
                <a:uLnTx/>
                <a:uFillTx/>
                <a:ea typeface="+mn-ea"/>
                <a:cs typeface="Calibri"/>
              </a:rPr>
              <a:t> utilizzato da tutti i certificati di </a:t>
            </a:r>
            <a:r>
              <a:rPr kumimoji="0" lang="it-IT" sz="1600" b="0" i="0" u="none" strike="noStrike" kern="0" cap="none" spc="0" normalizeH="0" baseline="0" noProof="0" dirty="0" err="1">
                <a:ln w="11430"/>
                <a:solidFill>
                  <a:schemeClr val="tx2"/>
                </a:solidFill>
                <a:effectLst/>
                <a:uLnTx/>
                <a:uFillTx/>
                <a:ea typeface="+mn-ea"/>
                <a:cs typeface="Calibri"/>
              </a:rPr>
              <a:t>Let’s</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Encrypt</a:t>
            </a:r>
            <a:endParaRPr kumimoji="0" lang="it-IT" sz="1600" b="0" i="0" u="none" strike="noStrike" kern="0" cap="none" spc="0" normalizeH="0" baseline="0" noProof="0" dirty="0">
              <a:ln w="11430"/>
              <a:solidFill>
                <a:schemeClr val="tx2"/>
              </a:solidFill>
              <a:effectLst/>
              <a:uLnTx/>
              <a:uFillTx/>
              <a:ea typeface="+mn-ea"/>
              <a:cs typeface="Calibri"/>
            </a:endParaRPr>
          </a:p>
        </p:txBody>
      </p:sp>
      <p:sp>
        <p:nvSpPr>
          <p:cNvPr id="30" name="Rettangolo 29"/>
          <p:cNvSpPr/>
          <p:nvPr/>
        </p:nvSpPr>
        <p:spPr>
          <a:xfrm>
            <a:off x="4526030" y="5864362"/>
            <a:ext cx="3192349" cy="184666"/>
          </a:xfrm>
          <a:prstGeom prst="rect">
            <a:avLst/>
          </a:prstGeom>
        </p:spPr>
        <p:txBody>
          <a:bodyPr wrap="none" lIns="0" tIns="0" rIns="0" bIns="0">
            <a:spAutoFit/>
          </a:bodyPr>
          <a:lstStyle/>
          <a:p>
            <a:pPr algn="r" defTabSz="457200"/>
            <a:r>
              <a:rPr lang="it-IT" sz="1200" b="1" dirty="0">
                <a:solidFill>
                  <a:schemeClr val="tx2"/>
                </a:solidFill>
              </a:rPr>
              <a:t>Chain of </a:t>
            </a:r>
            <a:r>
              <a:rPr lang="it-IT" sz="1200" b="1" dirty="0" smtClean="0">
                <a:solidFill>
                  <a:schemeClr val="tx2"/>
                </a:solidFill>
              </a:rPr>
              <a:t>Trust</a:t>
            </a:r>
            <a:r>
              <a:rPr lang="it-IT" sz="1200" dirty="0" smtClean="0">
                <a:solidFill>
                  <a:schemeClr val="tx2"/>
                </a:solidFill>
              </a:rPr>
              <a:t>: </a:t>
            </a:r>
            <a:r>
              <a:rPr lang="it-IT" sz="1200" dirty="0" smtClean="0">
                <a:solidFill>
                  <a:prstClr val="black"/>
                </a:solidFill>
                <a:hlinkClick r:id="rId4"/>
              </a:rPr>
              <a:t>https</a:t>
            </a:r>
            <a:r>
              <a:rPr lang="it-IT" sz="1200" dirty="0">
                <a:solidFill>
                  <a:prstClr val="black"/>
                </a:solidFill>
                <a:hlinkClick r:id="rId4"/>
              </a:rPr>
              <a:t>://letsencrypt.org/certificates</a:t>
            </a:r>
            <a:r>
              <a:rPr lang="it-IT" sz="1200" dirty="0" smtClean="0">
                <a:solidFill>
                  <a:prstClr val="black"/>
                </a:solidFill>
                <a:hlinkClick r:id="rId4"/>
              </a:rPr>
              <a:t>/</a:t>
            </a:r>
            <a:endParaRPr lang="it-IT" sz="1200" dirty="0">
              <a:solidFill>
                <a:prstClr val="black"/>
              </a:solidFill>
            </a:endParaRPr>
          </a:p>
        </p:txBody>
      </p:sp>
    </p:spTree>
    <p:extLst>
      <p:ext uri="{BB962C8B-B14F-4D97-AF65-F5344CB8AC3E}">
        <p14:creationId xmlns:p14="http://schemas.microsoft.com/office/powerpoint/2010/main" val="16375657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Protocollo ACME: Validazione dominio</a:t>
            </a:r>
          </a:p>
        </p:txBody>
      </p:sp>
      <p:grpSp>
        <p:nvGrpSpPr>
          <p:cNvPr id="3" name="Gruppo 2"/>
          <p:cNvGrpSpPr/>
          <p:nvPr/>
        </p:nvGrpSpPr>
        <p:grpSpPr>
          <a:xfrm>
            <a:off x="7515188" y="1999783"/>
            <a:ext cx="4557877" cy="3361499"/>
            <a:chOff x="7106625" y="2205879"/>
            <a:chExt cx="4557877" cy="3361499"/>
          </a:xfrm>
        </p:grpSpPr>
        <p:pic>
          <p:nvPicPr>
            <p:cNvPr id="4" name="Picture 6" descr="Requesting challenges to validate example.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502" y="2205879"/>
              <a:ext cx="4140000" cy="9854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questing authorization to act for example.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502" y="3284076"/>
              <a:ext cx="4140000" cy="2283302"/>
            </a:xfrm>
            <a:prstGeom prst="rect">
              <a:avLst/>
            </a:prstGeom>
            <a:noFill/>
            <a:extLst>
              <a:ext uri="{909E8E84-426E-40DD-AFC4-6F175D3DCCD1}">
                <a14:hiddenFill xmlns:a14="http://schemas.microsoft.com/office/drawing/2010/main">
                  <a:solidFill>
                    <a:srgbClr val="FFFFFF"/>
                  </a:solidFill>
                </a14:hiddenFill>
              </a:ext>
            </a:extLst>
          </p:spPr>
        </p:pic>
        <p:sp>
          <p:nvSpPr>
            <p:cNvPr id="6" name="Ovale 5"/>
            <p:cNvSpPr>
              <a:spLocks noChangeAspect="1"/>
            </p:cNvSpPr>
            <p:nvPr/>
          </p:nvSpPr>
          <p:spPr>
            <a:xfrm>
              <a:off x="7109782" y="2486831"/>
              <a:ext cx="414720" cy="414720"/>
            </a:xfrm>
            <a:prstGeom prst="ellipse">
              <a:avLst/>
            </a:prstGeom>
            <a:solidFill>
              <a:sysClr val="windowText" lastClr="000000"/>
            </a:solidFill>
            <a:ln w="127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2400" b="1" i="0" u="none" strike="noStrike" kern="0" cap="none" spc="0" normalizeH="0" baseline="0" noProof="0" dirty="0" smtClean="0">
                  <a:ln>
                    <a:noFill/>
                  </a:ln>
                  <a:solidFill>
                    <a:prstClr val="white"/>
                  </a:solidFill>
                  <a:effectLst/>
                  <a:uLnTx/>
                  <a:uFillTx/>
                  <a:ea typeface="+mn-ea"/>
                  <a:cs typeface="+mn-cs"/>
                </a:rPr>
                <a:t>1</a:t>
              </a:r>
            </a:p>
          </p:txBody>
        </p:sp>
        <p:sp>
          <p:nvSpPr>
            <p:cNvPr id="7" name="Ovale 6"/>
            <p:cNvSpPr>
              <a:spLocks noChangeAspect="1"/>
            </p:cNvSpPr>
            <p:nvPr/>
          </p:nvSpPr>
          <p:spPr>
            <a:xfrm>
              <a:off x="7106625" y="3927827"/>
              <a:ext cx="414720" cy="414720"/>
            </a:xfrm>
            <a:prstGeom prst="ellipse">
              <a:avLst/>
            </a:prstGeom>
            <a:solidFill>
              <a:sysClr val="windowText" lastClr="000000"/>
            </a:solidFill>
            <a:ln w="127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2400" b="1" i="0" u="none" strike="noStrike" kern="0" cap="none" spc="0" normalizeH="0" baseline="0" noProof="0" dirty="0" smtClean="0">
                  <a:ln>
                    <a:noFill/>
                  </a:ln>
                  <a:solidFill>
                    <a:prstClr val="white"/>
                  </a:solidFill>
                  <a:effectLst/>
                  <a:uLnTx/>
                  <a:uFillTx/>
                  <a:ea typeface="+mn-ea"/>
                  <a:cs typeface="+mn-cs"/>
                </a:rPr>
                <a:t>2</a:t>
              </a:r>
            </a:p>
          </p:txBody>
        </p:sp>
      </p:grpSp>
      <p:sp>
        <p:nvSpPr>
          <p:cNvPr id="8" name="Rettangolo 7"/>
          <p:cNvSpPr/>
          <p:nvPr/>
        </p:nvSpPr>
        <p:spPr bwMode="ltGray">
          <a:xfrm>
            <a:off x="90649" y="1587195"/>
            <a:ext cx="7166185" cy="3934044"/>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schemeClr val="accent2"/>
                </a:solidFill>
                <a:effectLst/>
                <a:uLnTx/>
                <a:uFillTx/>
                <a:ea typeface="+mn-ea"/>
                <a:cs typeface="Calibri"/>
              </a:rPr>
              <a:t>Procedura</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Occorre utilizzare un </a:t>
            </a:r>
            <a:r>
              <a:rPr kumimoji="0" lang="it-IT" sz="1600" b="1" i="1" u="none" strike="noStrike" kern="0" cap="none" spc="0" normalizeH="0" baseline="0" noProof="0" dirty="0">
                <a:ln w="11430"/>
                <a:solidFill>
                  <a:schemeClr val="accent2"/>
                </a:solidFill>
                <a:effectLst/>
                <a:uLnTx/>
                <a:uFillTx/>
                <a:ea typeface="+mn-ea"/>
                <a:cs typeface="Calibri"/>
              </a:rPr>
              <a:t>Agent per la gestione dei certificati</a:t>
            </a:r>
            <a:r>
              <a:rPr kumimoji="0" lang="it-IT" sz="1600" b="0" i="0" u="none" strike="noStrike" kern="0" cap="none" spc="0" normalizeH="0" baseline="0" noProof="0" dirty="0">
                <a:ln w="11430"/>
                <a:solidFill>
                  <a:prstClr val="black"/>
                </a:solidFill>
                <a:effectLst/>
                <a:uLnTx/>
                <a:uFillTx/>
                <a:ea typeface="+mn-ea"/>
                <a:cs typeface="Calibri"/>
              </a:rPr>
              <a:t> </a:t>
            </a:r>
            <a:r>
              <a:rPr kumimoji="0" lang="it-IT" sz="1600" b="0" i="0" u="none" strike="noStrike" kern="0" cap="none" spc="0" normalizeH="0" baseline="0" noProof="0" dirty="0">
                <a:ln w="11430"/>
                <a:solidFill>
                  <a:schemeClr val="tx2"/>
                </a:solidFill>
                <a:effectLst/>
                <a:uLnTx/>
                <a:uFillTx/>
                <a:ea typeface="+mn-ea"/>
                <a:cs typeface="Calibri"/>
              </a:rPr>
              <a:t>sul server web</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L’Agent deve </a:t>
            </a:r>
            <a:r>
              <a:rPr kumimoji="0" lang="it-IT" sz="1600" b="1" i="1" u="none" strike="noStrike" kern="0" cap="none" spc="0" normalizeH="0" baseline="0" noProof="0" dirty="0">
                <a:ln w="11430"/>
                <a:solidFill>
                  <a:schemeClr val="accent2"/>
                </a:solidFill>
                <a:effectLst/>
                <a:uLnTx/>
                <a:uFillTx/>
                <a:ea typeface="+mn-ea"/>
                <a:cs typeface="Calibri"/>
              </a:rPr>
              <a:t>creare la coppia di chiavi pubblica e privata</a:t>
            </a:r>
            <a:r>
              <a:rPr kumimoji="0" lang="it-IT" sz="1600" b="0" i="0" u="none" strike="noStrike" kern="0" cap="none" spc="0" normalizeH="0" baseline="0" noProof="0" dirty="0">
                <a:ln w="11430"/>
                <a:solidFill>
                  <a:prstClr val="black"/>
                </a:solidFill>
                <a:effectLst/>
                <a:uLnTx/>
                <a:uFillTx/>
                <a:ea typeface="+mn-ea"/>
                <a:cs typeface="Calibri"/>
              </a:rPr>
              <a:t> </a:t>
            </a:r>
            <a:r>
              <a:rPr kumimoji="0" lang="it-IT" sz="1600" b="0" i="0" u="none" strike="noStrike" kern="0" cap="none" spc="0" normalizeH="0" baseline="0" noProof="0" dirty="0">
                <a:ln w="11430"/>
                <a:solidFill>
                  <a:schemeClr val="tx2"/>
                </a:solidFill>
                <a:effectLst/>
                <a:uLnTx/>
                <a:uFillTx/>
                <a:ea typeface="+mn-ea"/>
                <a:cs typeface="Calibri"/>
              </a:rPr>
              <a:t>da autorizzare</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L’Agent deve </a:t>
            </a:r>
            <a:r>
              <a:rPr kumimoji="0" lang="it-IT" sz="1600" b="1" i="1" u="none" strike="noStrike" kern="0" cap="none" spc="0" normalizeH="0" baseline="0" noProof="0" dirty="0">
                <a:ln w="11430"/>
                <a:solidFill>
                  <a:schemeClr val="accent2"/>
                </a:solidFill>
                <a:effectLst/>
                <a:uLnTx/>
                <a:uFillTx/>
                <a:ea typeface="+mn-ea"/>
                <a:cs typeface="Calibri"/>
              </a:rPr>
              <a:t>dare prova alla CA che il server web controlla il dominio</a:t>
            </a:r>
            <a:r>
              <a:rPr kumimoji="0" lang="it-IT" sz="1600" b="1" i="0" u="none" strike="noStrike" kern="0" cap="none" spc="0" normalizeH="0" baseline="0" noProof="0" dirty="0">
                <a:ln w="11430"/>
                <a:solidFill>
                  <a:schemeClr val="accent2"/>
                </a:solidFill>
                <a:effectLst/>
                <a:uLnTx/>
                <a:uFillTx/>
                <a:ea typeface="+mn-ea"/>
                <a:cs typeface="Calibri"/>
              </a:rPr>
              <a:t> </a:t>
            </a:r>
            <a:r>
              <a:rPr kumimoji="0" lang="it-IT" sz="1600" b="0" i="0" u="none" strike="noStrike" kern="0" cap="none" spc="0" normalizeH="0" baseline="0" noProof="0" dirty="0">
                <a:ln w="11430"/>
                <a:solidFill>
                  <a:schemeClr val="tx2"/>
                </a:solidFill>
                <a:effectLst/>
                <a:uLnTx/>
                <a:uFillTx/>
                <a:ea typeface="+mn-ea"/>
                <a:cs typeface="Calibri"/>
              </a:rPr>
              <a:t>creando una </a:t>
            </a:r>
            <a:r>
              <a:rPr kumimoji="0" lang="it-IT" sz="1600" b="1" i="1" u="none" strike="noStrike" kern="0" cap="none" spc="0" normalizeH="0" baseline="0" noProof="0" dirty="0">
                <a:ln w="11430"/>
                <a:solidFill>
                  <a:schemeClr val="accent2"/>
                </a:solidFill>
                <a:effectLst/>
                <a:uLnTx/>
                <a:uFillTx/>
                <a:ea typeface="+mn-ea"/>
                <a:cs typeface="Calibri"/>
              </a:rPr>
              <a:t>risorsa HTTP in un URI prestabilito dalla CA</a:t>
            </a:r>
            <a:r>
              <a:rPr kumimoji="0" lang="it-IT" sz="1600" b="0" i="0" u="none" strike="noStrike" kern="0" cap="none" spc="0" normalizeH="0" baseline="0" noProof="0" dirty="0">
                <a:ln w="11430"/>
                <a:solidFill>
                  <a:schemeClr val="tx2"/>
                </a:solidFill>
                <a:effectLst/>
                <a:uLnTx/>
                <a:uFillTx/>
                <a:ea typeface="+mn-ea"/>
                <a:cs typeface="Calibri"/>
              </a:rPr>
              <a:t> o creando un </a:t>
            </a:r>
            <a:r>
              <a:rPr kumimoji="0" lang="it-IT" sz="1600" b="1" i="1" u="none" strike="noStrike" kern="0" cap="none" spc="0" normalizeH="0" baseline="0" noProof="0" dirty="0">
                <a:ln w="11430"/>
                <a:solidFill>
                  <a:schemeClr val="accent2"/>
                </a:solidFill>
                <a:effectLst/>
                <a:uLnTx/>
                <a:uFillTx/>
                <a:ea typeface="+mn-ea"/>
                <a:cs typeface="Calibri"/>
              </a:rPr>
              <a:t>record DNS prestabilito dalla CA</a:t>
            </a:r>
            <a:r>
              <a:rPr kumimoji="0" lang="it-IT" sz="1600" b="0" i="0" u="none" strike="noStrike" kern="0" cap="none" spc="0" normalizeH="0" baseline="0" noProof="0" dirty="0">
                <a:ln w="11430"/>
                <a:solidFill>
                  <a:schemeClr val="tx2"/>
                </a:solidFill>
                <a:effectLst/>
                <a:uLnTx/>
                <a:uFillTx/>
                <a:ea typeface="+mn-ea"/>
                <a:cs typeface="Calibri"/>
              </a:rPr>
              <a:t> nel dominio </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L’Agent deve </a:t>
            </a:r>
            <a:r>
              <a:rPr kumimoji="0" lang="it-IT" sz="1600" b="1" i="1" u="none" strike="noStrike" kern="0" cap="none" spc="0" normalizeH="0" baseline="0" noProof="0" dirty="0">
                <a:ln w="11430"/>
                <a:solidFill>
                  <a:schemeClr val="accent2"/>
                </a:solidFill>
                <a:effectLst/>
                <a:uLnTx/>
                <a:uFillTx/>
                <a:ea typeface="+mn-ea"/>
                <a:cs typeface="Calibri"/>
              </a:rPr>
              <a:t>dare prova alla CA che controlla le chiavi pubblica e privata</a:t>
            </a:r>
            <a:r>
              <a:rPr kumimoji="0" lang="it-IT" sz="1600" b="1" i="0" u="none" strike="noStrike" kern="0" cap="none" spc="0" normalizeH="0" baseline="0" noProof="0" dirty="0">
                <a:ln w="11430"/>
                <a:solidFill>
                  <a:schemeClr val="accent2"/>
                </a:solidFill>
                <a:effectLst/>
                <a:uLnTx/>
                <a:uFillTx/>
                <a:ea typeface="+mn-ea"/>
                <a:cs typeface="Calibri"/>
              </a:rPr>
              <a:t> </a:t>
            </a:r>
            <a:r>
              <a:rPr kumimoji="0" lang="it-IT" sz="1600" b="0" i="0" u="none" strike="noStrike" kern="0" cap="none" spc="0" normalizeH="0" baseline="0" noProof="0" dirty="0">
                <a:ln w="11430"/>
                <a:solidFill>
                  <a:schemeClr val="tx2"/>
                </a:solidFill>
                <a:effectLst/>
                <a:uLnTx/>
                <a:uFillTx/>
                <a:ea typeface="+mn-ea"/>
                <a:cs typeface="Calibri"/>
              </a:rPr>
              <a:t>firmando un file prestabilito dalla CA</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Se le verifiche hanno esito positivo l’Agent identificato dalla chiave pubblica è autorizzato a eseguire la gestione del certificato per il dominio</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La </a:t>
            </a:r>
            <a:r>
              <a:rPr kumimoji="0" lang="it-IT" sz="1600" b="1" i="1" u="none" strike="noStrike" kern="0" cap="none" spc="0" normalizeH="0" baseline="0" noProof="0" dirty="0">
                <a:ln w="11430"/>
                <a:solidFill>
                  <a:schemeClr val="accent2"/>
                </a:solidFill>
                <a:effectLst/>
                <a:uLnTx/>
                <a:uFillTx/>
                <a:ea typeface="+mn-ea"/>
                <a:cs typeface="Calibri"/>
              </a:rPr>
              <a:t>chiave privata è sempre generata e gestita sul proprio server</a:t>
            </a:r>
            <a:r>
              <a:rPr kumimoji="0" lang="it-IT" sz="1600" b="0" i="0" u="none" strike="noStrike" kern="0" cap="none" spc="0" normalizeH="0" baseline="0" noProof="0" dirty="0">
                <a:ln w="11430"/>
                <a:solidFill>
                  <a:schemeClr val="tx2"/>
                </a:solidFill>
                <a:effectLst/>
                <a:uLnTx/>
                <a:uFillTx/>
                <a:ea typeface="+mn-ea"/>
                <a:cs typeface="Calibri"/>
              </a:rPr>
              <a:t> e non dalla CA </a:t>
            </a:r>
            <a:r>
              <a:rPr kumimoji="0" lang="it-IT" sz="1600" b="0" i="0" u="none" strike="noStrike" kern="0" cap="none" spc="0" normalizeH="0" baseline="0" noProof="0" dirty="0" err="1">
                <a:ln w="11430"/>
                <a:solidFill>
                  <a:schemeClr val="tx2"/>
                </a:solidFill>
                <a:effectLst/>
                <a:uLnTx/>
                <a:uFillTx/>
                <a:ea typeface="+mn-ea"/>
                <a:cs typeface="Calibri"/>
              </a:rPr>
              <a:t>Let’s</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Encrypt</a:t>
            </a:r>
            <a:r>
              <a:rPr kumimoji="0" lang="it-IT" sz="1600" b="0" i="0" u="none" strike="noStrike" kern="0" cap="none" spc="0" normalizeH="0" baseline="0" noProof="0" dirty="0">
                <a:ln w="11430"/>
                <a:solidFill>
                  <a:schemeClr val="tx2"/>
                </a:solidFill>
                <a:effectLst/>
                <a:uLnTx/>
                <a:uFillTx/>
                <a:ea typeface="+mn-ea"/>
                <a:cs typeface="Calibri"/>
              </a:rPr>
              <a:t>, è possibile anche utilizzare una chiave privata esistente o una Certificate </a:t>
            </a:r>
            <a:r>
              <a:rPr kumimoji="0" lang="it-IT" sz="1600" b="0" i="0" u="none" strike="noStrike" kern="0" cap="none" spc="0" normalizeH="0" baseline="0" noProof="0" dirty="0" err="1">
                <a:ln w="11430"/>
                <a:solidFill>
                  <a:schemeClr val="tx2"/>
                </a:solidFill>
                <a:effectLst/>
                <a:uLnTx/>
                <a:uFillTx/>
                <a:ea typeface="+mn-ea"/>
                <a:cs typeface="Calibri"/>
              </a:rPr>
              <a:t>Signing</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Request</a:t>
            </a:r>
            <a:r>
              <a:rPr kumimoji="0" lang="it-IT" sz="1600" b="0" i="0" u="none" strike="noStrike" kern="0" cap="none" spc="0" normalizeH="0" baseline="0" noProof="0" dirty="0">
                <a:ln w="11430"/>
                <a:solidFill>
                  <a:schemeClr val="tx2"/>
                </a:solidFill>
                <a:effectLst/>
                <a:uLnTx/>
                <a:uFillTx/>
                <a:ea typeface="+mn-ea"/>
                <a:cs typeface="Calibri"/>
              </a:rPr>
              <a:t> (CSR)</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Dopo aver eseguito la procedura di validazione del dominio l’</a:t>
            </a:r>
            <a:r>
              <a:rPr kumimoji="0" lang="it-IT" sz="1600" b="1" i="1" u="none" strike="noStrike" kern="0" cap="none" spc="0" normalizeH="0" baseline="0" noProof="0" dirty="0">
                <a:ln w="11430"/>
                <a:solidFill>
                  <a:schemeClr val="accent2"/>
                </a:solidFill>
                <a:effectLst/>
                <a:uLnTx/>
                <a:uFillTx/>
                <a:ea typeface="+mn-ea"/>
                <a:cs typeface="Calibri"/>
              </a:rPr>
              <a:t>autorizzazione è messa in cache per 30 giorni</a:t>
            </a:r>
            <a:r>
              <a:rPr kumimoji="0" lang="it-IT" sz="1600" b="0" i="0" u="none" strike="noStrike" kern="0" cap="none" spc="0" normalizeH="0" baseline="0" noProof="0" dirty="0">
                <a:ln w="11430"/>
                <a:solidFill>
                  <a:schemeClr val="tx2"/>
                </a:solidFill>
                <a:effectLst/>
                <a:uLnTx/>
                <a:uFillTx/>
                <a:ea typeface="+mn-ea"/>
                <a:cs typeface="Calibri"/>
              </a:rPr>
              <a:t> e riutilizzata senza rieseguire la validazione</a:t>
            </a:r>
          </a:p>
        </p:txBody>
      </p:sp>
      <p:sp>
        <p:nvSpPr>
          <p:cNvPr id="9" name="Rettangolo 8"/>
          <p:cNvSpPr/>
          <p:nvPr/>
        </p:nvSpPr>
        <p:spPr>
          <a:xfrm>
            <a:off x="1490871" y="5521239"/>
            <a:ext cx="3315075" cy="184666"/>
          </a:xfrm>
          <a:prstGeom prst="rect">
            <a:avLst/>
          </a:prstGeom>
        </p:spPr>
        <p:txBody>
          <a:bodyPr wrap="none" lIns="0" tIns="0" rIns="0" bIns="0">
            <a:spAutoFit/>
          </a:bodyPr>
          <a:lstStyle/>
          <a:p>
            <a:pPr algn="r" defTabSz="457200"/>
            <a:r>
              <a:rPr lang="it-IT" sz="1200" b="1" dirty="0" smtClean="0">
                <a:solidFill>
                  <a:schemeClr val="tx2"/>
                </a:solidFill>
              </a:rPr>
              <a:t>How </a:t>
            </a:r>
            <a:r>
              <a:rPr lang="it-IT" sz="1200" b="1" dirty="0" err="1" smtClean="0">
                <a:solidFill>
                  <a:schemeClr val="tx2"/>
                </a:solidFill>
              </a:rPr>
              <a:t>It</a:t>
            </a:r>
            <a:r>
              <a:rPr lang="it-IT" sz="1200" b="1" dirty="0" smtClean="0">
                <a:solidFill>
                  <a:schemeClr val="tx2"/>
                </a:solidFill>
              </a:rPr>
              <a:t> Works</a:t>
            </a:r>
            <a:r>
              <a:rPr lang="it-IT" sz="1200" dirty="0" smtClean="0">
                <a:solidFill>
                  <a:schemeClr val="tx2"/>
                </a:solidFill>
              </a:rPr>
              <a:t>:</a:t>
            </a:r>
            <a:r>
              <a:rPr lang="it-IT" sz="1200" dirty="0" smtClean="0">
                <a:solidFill>
                  <a:prstClr val="black"/>
                </a:solidFill>
              </a:rPr>
              <a:t> </a:t>
            </a:r>
            <a:r>
              <a:rPr lang="it-IT" sz="1200" dirty="0" smtClean="0">
                <a:solidFill>
                  <a:prstClr val="black"/>
                </a:solidFill>
                <a:hlinkClick r:id="rId4"/>
              </a:rPr>
              <a:t>https</a:t>
            </a:r>
            <a:r>
              <a:rPr lang="it-IT" sz="1200" dirty="0">
                <a:solidFill>
                  <a:prstClr val="black"/>
                </a:solidFill>
                <a:hlinkClick r:id="rId4"/>
              </a:rPr>
              <a:t>://letsencrypt.org/how-it-works</a:t>
            </a:r>
            <a:r>
              <a:rPr lang="it-IT" sz="1200" dirty="0" smtClean="0">
                <a:solidFill>
                  <a:prstClr val="black"/>
                </a:solidFill>
                <a:hlinkClick r:id="rId4"/>
              </a:rPr>
              <a:t>/</a:t>
            </a:r>
            <a:endParaRPr lang="it-IT" sz="1200" dirty="0">
              <a:solidFill>
                <a:prstClr val="black"/>
              </a:solidFill>
            </a:endParaRPr>
          </a:p>
        </p:txBody>
      </p:sp>
      <p:sp>
        <p:nvSpPr>
          <p:cNvPr id="10" name="Rettangolo 9"/>
          <p:cNvSpPr/>
          <p:nvPr/>
        </p:nvSpPr>
        <p:spPr>
          <a:xfrm>
            <a:off x="4829438" y="5521239"/>
            <a:ext cx="2427396" cy="184666"/>
          </a:xfrm>
          <a:prstGeom prst="rect">
            <a:avLst/>
          </a:prstGeom>
        </p:spPr>
        <p:txBody>
          <a:bodyPr wrap="none" lIns="0" tIns="0" rIns="0" bIns="0">
            <a:spAutoFit/>
          </a:bodyPr>
          <a:lstStyle/>
          <a:p>
            <a:pPr algn="r" defTabSz="457200"/>
            <a:r>
              <a:rPr lang="it-IT" sz="1200" b="1" dirty="0" smtClean="0">
                <a:solidFill>
                  <a:schemeClr val="tx2"/>
                </a:solidFill>
              </a:rPr>
              <a:t>FAQ</a:t>
            </a:r>
            <a:r>
              <a:rPr lang="it-IT" sz="1200" dirty="0" smtClean="0">
                <a:solidFill>
                  <a:schemeClr val="tx2"/>
                </a:solidFill>
              </a:rPr>
              <a:t>: </a:t>
            </a:r>
            <a:r>
              <a:rPr lang="it-IT" sz="1200" dirty="0">
                <a:solidFill>
                  <a:prstClr val="black"/>
                </a:solidFill>
                <a:hlinkClick r:id="rId5"/>
              </a:rPr>
              <a:t>https://letsencrypt.org/docs/faq</a:t>
            </a:r>
            <a:r>
              <a:rPr lang="it-IT" sz="1200" dirty="0" smtClean="0">
                <a:solidFill>
                  <a:prstClr val="black"/>
                </a:solidFill>
                <a:hlinkClick r:id="rId5"/>
              </a:rPr>
              <a:t>/</a:t>
            </a:r>
            <a:endParaRPr lang="it-IT" sz="1200" dirty="0">
              <a:solidFill>
                <a:prstClr val="black"/>
              </a:solidFill>
            </a:endParaRPr>
          </a:p>
        </p:txBody>
      </p:sp>
    </p:spTree>
    <p:extLst>
      <p:ext uri="{BB962C8B-B14F-4D97-AF65-F5344CB8AC3E}">
        <p14:creationId xmlns:p14="http://schemas.microsoft.com/office/powerpoint/2010/main" val="10221947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Protocollo ACME: Gestione certificato</a:t>
            </a:r>
          </a:p>
        </p:txBody>
      </p:sp>
      <p:sp>
        <p:nvSpPr>
          <p:cNvPr id="3" name="Rettangolo 2"/>
          <p:cNvSpPr/>
          <p:nvPr/>
        </p:nvSpPr>
        <p:spPr bwMode="ltGray">
          <a:xfrm>
            <a:off x="90649" y="1580665"/>
            <a:ext cx="8061130" cy="2412000"/>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schemeClr val="accent2"/>
                </a:solidFill>
                <a:effectLst/>
                <a:uLnTx/>
                <a:uFillTx/>
                <a:ea typeface="+mn-ea"/>
                <a:cs typeface="Calibri"/>
              </a:rPr>
              <a:t>Richiesta e rinnovo di un certificato</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prstClr val="black"/>
                </a:solidFill>
                <a:effectLst/>
                <a:uLnTx/>
                <a:uFillTx/>
                <a:ea typeface="+mn-ea"/>
                <a:cs typeface="Calibri"/>
              </a:rPr>
              <a:t>L’Agent deve aver ottenuto una </a:t>
            </a:r>
            <a:r>
              <a:rPr kumimoji="0" lang="it-IT" sz="1600" b="1" i="1" u="none" strike="noStrike" kern="0" cap="none" spc="0" normalizeH="0" baseline="0" noProof="0" dirty="0">
                <a:ln w="11430"/>
                <a:solidFill>
                  <a:schemeClr val="accent2"/>
                </a:solidFill>
                <a:effectLst/>
                <a:uLnTx/>
                <a:uFillTx/>
                <a:ea typeface="+mn-ea"/>
                <a:cs typeface="Calibri"/>
              </a:rPr>
              <a:t>coppia di chiavi pubblica e privata autorizzata</a:t>
            </a:r>
            <a:r>
              <a:rPr kumimoji="0" lang="it-IT" sz="1600" b="1" i="0" u="none" strike="noStrike" kern="0" cap="none" spc="0" normalizeH="0" baseline="0" noProof="0" dirty="0">
                <a:ln w="11430"/>
                <a:solidFill>
                  <a:schemeClr val="accent2"/>
                </a:solidFill>
                <a:effectLst/>
                <a:uLnTx/>
                <a:uFillTx/>
                <a:ea typeface="+mn-ea"/>
                <a:cs typeface="Calibri"/>
              </a:rPr>
              <a:t> </a:t>
            </a:r>
            <a:r>
              <a:rPr kumimoji="0" lang="it-IT" sz="1600" b="0" i="0" u="none" strike="noStrike" kern="0" cap="none" spc="0" normalizeH="0" baseline="0" noProof="0" dirty="0">
                <a:ln w="11430"/>
                <a:solidFill>
                  <a:prstClr val="black"/>
                </a:solidFill>
                <a:effectLst/>
                <a:uLnTx/>
                <a:uFillTx/>
                <a:ea typeface="+mn-ea"/>
                <a:cs typeface="Calibri"/>
              </a:rPr>
              <a:t>tramite la procedura di validazione del dominio</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prstClr val="black"/>
                </a:solidFill>
                <a:effectLst/>
                <a:uLnTx/>
                <a:uFillTx/>
                <a:ea typeface="+mn-ea"/>
                <a:cs typeface="Calibri"/>
              </a:rPr>
              <a:t>L’Agent genera una </a:t>
            </a:r>
            <a:r>
              <a:rPr kumimoji="0" lang="it-IT" sz="1600" b="1" i="1" u="none" strike="noStrike" kern="0" cap="none" spc="0" normalizeH="0" baseline="0" noProof="0" dirty="0">
                <a:ln w="11430"/>
                <a:solidFill>
                  <a:schemeClr val="accent2"/>
                </a:solidFill>
                <a:effectLst/>
                <a:uLnTx/>
                <a:uFillTx/>
                <a:ea typeface="+mn-ea"/>
                <a:cs typeface="Calibri"/>
              </a:rPr>
              <a:t>PKCS#10 Certificate </a:t>
            </a:r>
            <a:r>
              <a:rPr kumimoji="0" lang="it-IT" sz="1600" b="1" i="1" u="none" strike="noStrike" kern="0" cap="none" spc="0" normalizeH="0" baseline="0" noProof="0" dirty="0" err="1">
                <a:ln w="11430"/>
                <a:solidFill>
                  <a:schemeClr val="accent2"/>
                </a:solidFill>
                <a:effectLst/>
                <a:uLnTx/>
                <a:uFillTx/>
                <a:ea typeface="+mn-ea"/>
                <a:cs typeface="Calibri"/>
              </a:rPr>
              <a:t>Signing</a:t>
            </a:r>
            <a:r>
              <a:rPr kumimoji="0" lang="it-IT" sz="1600" b="1" i="1" u="none" strike="noStrike" kern="0" cap="none" spc="0" normalizeH="0" baseline="0" noProof="0" dirty="0">
                <a:ln w="11430"/>
                <a:solidFill>
                  <a:schemeClr val="accent2"/>
                </a:solidFill>
                <a:effectLst/>
                <a:uLnTx/>
                <a:uFillTx/>
                <a:ea typeface="+mn-ea"/>
                <a:cs typeface="Calibri"/>
              </a:rPr>
              <a:t> </a:t>
            </a:r>
            <a:r>
              <a:rPr kumimoji="0" lang="it-IT" sz="1600" b="1" i="1" u="none" strike="noStrike" kern="0" cap="none" spc="0" normalizeH="0" baseline="0" noProof="0" dirty="0" err="1">
                <a:ln w="11430"/>
                <a:solidFill>
                  <a:schemeClr val="accent2"/>
                </a:solidFill>
                <a:effectLst/>
                <a:uLnTx/>
                <a:uFillTx/>
                <a:ea typeface="+mn-ea"/>
                <a:cs typeface="Calibri"/>
              </a:rPr>
              <a:t>Request</a:t>
            </a:r>
            <a:r>
              <a:rPr kumimoji="0" lang="it-IT" sz="1600" b="1" i="1" u="none" strike="noStrike" kern="0" cap="none" spc="0" normalizeH="0" baseline="0" noProof="0" dirty="0">
                <a:ln w="11430"/>
                <a:solidFill>
                  <a:schemeClr val="accent2"/>
                </a:solidFill>
                <a:effectLst/>
                <a:uLnTx/>
                <a:uFillTx/>
                <a:ea typeface="+mn-ea"/>
                <a:cs typeface="Calibri"/>
              </a:rPr>
              <a:t> (CSR)</a:t>
            </a:r>
            <a:r>
              <a:rPr kumimoji="0" lang="it-IT" sz="1600" b="1" i="0" u="none" strike="noStrike" kern="0" cap="none" spc="0" normalizeH="0" baseline="0" noProof="0" dirty="0">
                <a:ln w="11430"/>
                <a:solidFill>
                  <a:schemeClr val="accent2"/>
                </a:solidFill>
                <a:effectLst/>
                <a:uLnTx/>
                <a:uFillTx/>
                <a:ea typeface="+mn-ea"/>
                <a:cs typeface="Calibri"/>
              </a:rPr>
              <a:t> </a:t>
            </a:r>
            <a:r>
              <a:rPr kumimoji="0" lang="it-IT" sz="1600" b="0" i="0" u="none" strike="noStrike" kern="0" cap="none" spc="0" normalizeH="0" baseline="0" noProof="0" dirty="0">
                <a:ln w="11430"/>
                <a:solidFill>
                  <a:prstClr val="black"/>
                </a:solidFill>
                <a:effectLst/>
                <a:uLnTx/>
                <a:uFillTx/>
                <a:ea typeface="+mn-ea"/>
                <a:cs typeface="Calibri"/>
              </a:rPr>
              <a:t>che richiede alla CA la generazione di un certificato </a:t>
            </a:r>
            <a:r>
              <a:rPr kumimoji="0" lang="it-IT" sz="1600" b="1" i="1" u="none" strike="noStrike" kern="0" cap="none" spc="0" normalizeH="0" baseline="0" noProof="0" dirty="0">
                <a:ln w="11430"/>
                <a:solidFill>
                  <a:schemeClr val="accent2"/>
                </a:solidFill>
                <a:effectLst/>
                <a:uLnTx/>
                <a:uFillTx/>
                <a:ea typeface="+mn-ea"/>
                <a:cs typeface="Calibri"/>
              </a:rPr>
              <a:t>specificando la chiava Pubblica</a:t>
            </a:r>
            <a:r>
              <a:rPr kumimoji="0" lang="it-IT" sz="1600" b="0" i="0" u="none" strike="noStrike" kern="0" cap="none" spc="0" normalizeH="0" baseline="0" noProof="0" dirty="0">
                <a:ln w="11430"/>
                <a:solidFill>
                  <a:prstClr val="black"/>
                </a:solidFill>
                <a:effectLst/>
                <a:uLnTx/>
                <a:uFillTx/>
                <a:ea typeface="+mn-ea"/>
                <a:cs typeface="Calibri"/>
              </a:rPr>
              <a:t>, include nella CSR una </a:t>
            </a:r>
            <a:r>
              <a:rPr kumimoji="0" lang="it-IT" sz="1600" b="1" i="1" u="none" strike="noStrike" kern="0" cap="none" spc="0" normalizeH="0" baseline="0" noProof="0" dirty="0">
                <a:ln w="11430"/>
                <a:solidFill>
                  <a:schemeClr val="accent2"/>
                </a:solidFill>
                <a:effectLst/>
                <a:uLnTx/>
                <a:uFillTx/>
                <a:ea typeface="+mn-ea"/>
                <a:cs typeface="Calibri"/>
              </a:rPr>
              <a:t>firma della chiave privata corrispondente alla chiave pubblica</a:t>
            </a:r>
            <a:r>
              <a:rPr kumimoji="0" lang="it-IT" sz="1600" b="0" i="0" u="none" strike="noStrike" kern="0" cap="none" spc="0" normalizeH="0" baseline="0" noProof="0" dirty="0">
                <a:ln w="11430"/>
                <a:solidFill>
                  <a:prstClr val="black"/>
                </a:solidFill>
                <a:effectLst/>
                <a:uLnTx/>
                <a:uFillTx/>
                <a:ea typeface="+mn-ea"/>
                <a:cs typeface="Calibri"/>
              </a:rPr>
              <a:t> e </a:t>
            </a:r>
            <a:r>
              <a:rPr kumimoji="0" lang="it-IT" sz="1600" b="1" i="1" u="none" strike="noStrike" kern="0" cap="none" spc="0" normalizeH="0" baseline="0" noProof="0" dirty="0">
                <a:ln w="11430"/>
                <a:solidFill>
                  <a:schemeClr val="accent2"/>
                </a:solidFill>
                <a:effectLst/>
                <a:uLnTx/>
                <a:uFillTx/>
                <a:ea typeface="+mn-ea"/>
                <a:cs typeface="Calibri"/>
              </a:rPr>
              <a:t>firma la CSR</a:t>
            </a:r>
            <a:r>
              <a:rPr kumimoji="0" lang="it-IT" sz="1600" b="1" i="0" u="none" strike="noStrike" kern="0" cap="none" spc="0" normalizeH="0" baseline="0" noProof="0" dirty="0">
                <a:ln w="11430"/>
                <a:solidFill>
                  <a:schemeClr val="accent2"/>
                </a:solidFill>
                <a:effectLst/>
                <a:uLnTx/>
                <a:uFillTx/>
                <a:ea typeface="+mn-ea"/>
                <a:cs typeface="Calibri"/>
              </a:rPr>
              <a:t> </a:t>
            </a:r>
            <a:r>
              <a:rPr kumimoji="0" lang="it-IT" sz="1600" b="0" i="0" u="none" strike="noStrike" kern="0" cap="none" spc="0" normalizeH="0" baseline="0" noProof="0" dirty="0">
                <a:ln w="11430"/>
                <a:solidFill>
                  <a:prstClr val="black"/>
                </a:solidFill>
                <a:effectLst/>
                <a:uLnTx/>
                <a:uFillTx/>
                <a:ea typeface="+mn-ea"/>
                <a:cs typeface="Calibri"/>
              </a:rPr>
              <a:t>per dare prova alla CA di essere autorizzato per il dominio</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prstClr val="black"/>
                </a:solidFill>
                <a:effectLst/>
                <a:uLnTx/>
                <a:uFillTx/>
                <a:ea typeface="+mn-ea"/>
                <a:cs typeface="Calibri"/>
              </a:rPr>
              <a:t>La </a:t>
            </a:r>
            <a:r>
              <a:rPr kumimoji="0" lang="it-IT" sz="1600" b="1" i="1" u="none" strike="noStrike" kern="0" cap="none" spc="0" normalizeH="0" baseline="0" noProof="0" dirty="0">
                <a:ln w="11430"/>
                <a:solidFill>
                  <a:schemeClr val="accent2"/>
                </a:solidFill>
                <a:effectLst/>
                <a:uLnTx/>
                <a:uFillTx/>
                <a:ea typeface="+mn-ea"/>
                <a:cs typeface="Calibri"/>
              </a:rPr>
              <a:t>CA controlla le due firme</a:t>
            </a:r>
            <a:r>
              <a:rPr kumimoji="0" lang="it-IT" sz="1600" b="1" i="0" u="none" strike="noStrike" kern="0" cap="none" spc="0" normalizeH="0" baseline="0" noProof="0" dirty="0">
                <a:ln w="11430"/>
                <a:solidFill>
                  <a:schemeClr val="accent2"/>
                </a:solidFill>
                <a:effectLst/>
                <a:uLnTx/>
                <a:uFillTx/>
                <a:ea typeface="+mn-ea"/>
                <a:cs typeface="Calibri"/>
              </a:rPr>
              <a:t> </a:t>
            </a:r>
            <a:r>
              <a:rPr kumimoji="0" lang="it-IT" sz="1600" b="0" i="0" u="none" strike="noStrike" kern="0" cap="none" spc="0" normalizeH="0" baseline="0" noProof="0" dirty="0">
                <a:ln w="11430"/>
                <a:solidFill>
                  <a:prstClr val="black"/>
                </a:solidFill>
                <a:effectLst/>
                <a:uLnTx/>
                <a:uFillTx/>
                <a:ea typeface="+mn-ea"/>
                <a:cs typeface="Calibri"/>
              </a:rPr>
              <a:t>e se valide </a:t>
            </a:r>
            <a:r>
              <a:rPr kumimoji="0" lang="it-IT" sz="1600" b="1" i="1" u="none" strike="noStrike" kern="0" cap="none" spc="0" normalizeH="0" baseline="0" noProof="0" dirty="0">
                <a:ln w="11430"/>
                <a:solidFill>
                  <a:schemeClr val="accent2"/>
                </a:solidFill>
                <a:effectLst/>
                <a:uLnTx/>
                <a:uFillTx/>
                <a:ea typeface="+mn-ea"/>
                <a:cs typeface="Calibri"/>
              </a:rPr>
              <a:t>emette un certificato per il dominio con la chiave Pubblica del CSR</a:t>
            </a:r>
            <a:r>
              <a:rPr kumimoji="0" lang="it-IT" sz="1600" b="1" i="0" u="none" strike="noStrike" kern="0" cap="none" spc="0" normalizeH="0" baseline="0" noProof="0" dirty="0">
                <a:ln w="11430"/>
                <a:solidFill>
                  <a:schemeClr val="accent2"/>
                </a:solidFill>
                <a:effectLst/>
                <a:uLnTx/>
                <a:uFillTx/>
                <a:ea typeface="+mn-ea"/>
                <a:cs typeface="Calibri"/>
              </a:rPr>
              <a:t> </a:t>
            </a:r>
            <a:r>
              <a:rPr kumimoji="0" lang="it-IT" sz="1600" b="0" i="0" u="none" strike="noStrike" kern="0" cap="none" spc="0" normalizeH="0" baseline="0" noProof="0" dirty="0">
                <a:ln w="11430"/>
                <a:solidFill>
                  <a:prstClr val="black"/>
                </a:solidFill>
                <a:effectLst/>
                <a:uLnTx/>
                <a:uFillTx/>
                <a:ea typeface="+mn-ea"/>
                <a:cs typeface="Calibri"/>
              </a:rPr>
              <a:t>e lo </a:t>
            </a:r>
            <a:r>
              <a:rPr kumimoji="0" lang="it-IT" sz="1600" b="1" i="1" u="none" strike="noStrike" kern="0" cap="none" spc="0" normalizeH="0" baseline="0" noProof="0" dirty="0">
                <a:ln w="11430"/>
                <a:solidFill>
                  <a:schemeClr val="accent2"/>
                </a:solidFill>
                <a:effectLst/>
                <a:uLnTx/>
                <a:uFillTx/>
                <a:ea typeface="+mn-ea"/>
                <a:cs typeface="Calibri"/>
              </a:rPr>
              <a:t>restituisce all’Agent</a:t>
            </a:r>
          </a:p>
        </p:txBody>
      </p:sp>
      <p:sp>
        <p:nvSpPr>
          <p:cNvPr id="4" name="Rettangolo 3"/>
          <p:cNvSpPr/>
          <p:nvPr/>
        </p:nvSpPr>
        <p:spPr bwMode="ltGray">
          <a:xfrm>
            <a:off x="90649" y="4084459"/>
            <a:ext cx="8061130" cy="1692000"/>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schemeClr val="accent2"/>
                </a:solidFill>
                <a:effectLst/>
                <a:uLnTx/>
                <a:uFillTx/>
                <a:ea typeface="+mn-ea"/>
                <a:cs typeface="Calibri"/>
              </a:rPr>
              <a:t>Revoca di un certificato</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prstClr val="black"/>
                </a:solidFill>
                <a:effectLst/>
                <a:uLnTx/>
                <a:uFillTx/>
                <a:ea typeface="+mn-ea"/>
                <a:cs typeface="Calibri"/>
              </a:rPr>
              <a:t>L’Agent </a:t>
            </a:r>
            <a:r>
              <a:rPr kumimoji="0" lang="it-IT" sz="1600" b="1" i="1" u="none" strike="noStrike" kern="0" cap="none" spc="0" normalizeH="0" baseline="0" noProof="0" dirty="0">
                <a:ln w="11430"/>
                <a:solidFill>
                  <a:schemeClr val="accent2"/>
                </a:solidFill>
                <a:effectLst/>
                <a:uLnTx/>
                <a:uFillTx/>
                <a:ea typeface="+mn-ea"/>
                <a:cs typeface="Calibri"/>
              </a:rPr>
              <a:t>firma la richiesta di revoca con la coppia di chiavi Pubblica e Privata</a:t>
            </a:r>
            <a:r>
              <a:rPr kumimoji="0" lang="it-IT" sz="1600" b="1" i="0" u="none" strike="noStrike" kern="0" cap="none" spc="0" normalizeH="0" baseline="0" noProof="0" dirty="0">
                <a:ln w="11430"/>
                <a:solidFill>
                  <a:schemeClr val="accent2"/>
                </a:solidFill>
                <a:effectLst/>
                <a:uLnTx/>
                <a:uFillTx/>
                <a:ea typeface="+mn-ea"/>
                <a:cs typeface="Calibri"/>
              </a:rPr>
              <a:t> </a:t>
            </a:r>
            <a:r>
              <a:rPr kumimoji="0" lang="it-IT" sz="1600" b="0" i="0" u="none" strike="noStrike" kern="0" cap="none" spc="0" normalizeH="0" baseline="0" noProof="0" dirty="0">
                <a:ln w="11430"/>
                <a:solidFill>
                  <a:prstClr val="black"/>
                </a:solidFill>
                <a:effectLst/>
                <a:uLnTx/>
                <a:uFillTx/>
                <a:ea typeface="+mn-ea"/>
                <a:cs typeface="Calibri"/>
              </a:rPr>
              <a:t>autorizzata per il dominio</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prstClr val="black"/>
                </a:solidFill>
                <a:effectLst/>
                <a:uLnTx/>
                <a:uFillTx/>
                <a:ea typeface="+mn-ea"/>
                <a:cs typeface="Calibri"/>
              </a:rPr>
              <a:t>La </a:t>
            </a:r>
            <a:r>
              <a:rPr kumimoji="0" lang="it-IT" sz="1600" b="1" i="1" u="none" strike="noStrike" kern="0" cap="none" spc="0" normalizeH="0" baseline="0" noProof="0" dirty="0">
                <a:ln w="11430"/>
                <a:solidFill>
                  <a:schemeClr val="accent2"/>
                </a:solidFill>
                <a:effectLst/>
                <a:uLnTx/>
                <a:uFillTx/>
                <a:ea typeface="+mn-ea"/>
                <a:cs typeface="Calibri"/>
              </a:rPr>
              <a:t>CA controlla che la richiesta sia autorizzata</a:t>
            </a:r>
            <a:r>
              <a:rPr kumimoji="0" lang="it-IT" sz="1600" b="0" i="0" u="none" strike="noStrike" kern="0" cap="none" spc="0" normalizeH="0" baseline="0" noProof="0" dirty="0">
                <a:ln w="11430"/>
                <a:solidFill>
                  <a:prstClr val="black"/>
                </a:solidFill>
                <a:effectLst/>
                <a:uLnTx/>
                <a:uFillTx/>
                <a:ea typeface="+mn-ea"/>
                <a:cs typeface="Calibri"/>
              </a:rPr>
              <a:t> e quindi </a:t>
            </a:r>
            <a:r>
              <a:rPr kumimoji="0" lang="it-IT" sz="1600" b="1" i="1" u="none" strike="noStrike" kern="0" cap="none" spc="0" normalizeH="0" baseline="0" noProof="0" dirty="0">
                <a:ln w="11430"/>
                <a:solidFill>
                  <a:schemeClr val="accent2"/>
                </a:solidFill>
                <a:effectLst/>
                <a:uLnTx/>
                <a:uFillTx/>
                <a:ea typeface="+mn-ea"/>
                <a:cs typeface="Calibri"/>
              </a:rPr>
              <a:t>pubblica le informazioni di revoca</a:t>
            </a:r>
            <a:r>
              <a:rPr kumimoji="0" lang="it-IT" sz="1600" b="1" i="0" u="none" strike="noStrike" kern="0" cap="none" spc="0" normalizeH="0" baseline="0" noProof="0" dirty="0">
                <a:ln w="11430"/>
                <a:solidFill>
                  <a:schemeClr val="accent2"/>
                </a:solidFill>
                <a:effectLst/>
                <a:uLnTx/>
                <a:uFillTx/>
                <a:ea typeface="+mn-ea"/>
                <a:cs typeface="Calibri"/>
              </a:rPr>
              <a:t> </a:t>
            </a:r>
            <a:r>
              <a:rPr kumimoji="0" lang="it-IT" sz="1600" b="0" i="0" u="none" strike="noStrike" kern="0" cap="none" spc="0" normalizeH="0" baseline="0" noProof="0" dirty="0">
                <a:ln w="11430"/>
                <a:solidFill>
                  <a:prstClr val="black"/>
                </a:solidFill>
                <a:effectLst/>
                <a:uLnTx/>
                <a:uFillTx/>
                <a:ea typeface="+mn-ea"/>
                <a:cs typeface="Calibri"/>
              </a:rPr>
              <a:t>sui normali canali di revoca: </a:t>
            </a:r>
            <a:r>
              <a:rPr kumimoji="0" lang="it-IT" sz="1600" b="1" i="1" u="none" strike="noStrike" kern="0" cap="none" spc="0" normalizeH="0" baseline="0" noProof="0" dirty="0">
                <a:ln w="11430"/>
                <a:solidFill>
                  <a:schemeClr val="accent2"/>
                </a:solidFill>
                <a:effectLst/>
                <a:uLnTx/>
                <a:uFillTx/>
                <a:ea typeface="+mn-ea"/>
                <a:cs typeface="Calibri"/>
              </a:rPr>
              <a:t>CRL</a:t>
            </a:r>
            <a:r>
              <a:rPr kumimoji="0" lang="it-IT" sz="1600" b="0" i="0" u="none" strike="noStrike" kern="0" cap="none" spc="0" normalizeH="0" baseline="0" noProof="0" dirty="0">
                <a:ln w="11430"/>
                <a:solidFill>
                  <a:prstClr val="black"/>
                </a:solidFill>
                <a:effectLst/>
                <a:uLnTx/>
                <a:uFillTx/>
                <a:ea typeface="+mn-ea"/>
                <a:cs typeface="Calibri"/>
              </a:rPr>
              <a:t> (Certificate </a:t>
            </a:r>
            <a:r>
              <a:rPr kumimoji="0" lang="it-IT" sz="1600" b="0" i="0" u="none" strike="noStrike" kern="0" cap="none" spc="0" normalizeH="0" baseline="0" noProof="0" dirty="0" err="1">
                <a:ln w="11430"/>
                <a:solidFill>
                  <a:prstClr val="black"/>
                </a:solidFill>
                <a:effectLst/>
                <a:uLnTx/>
                <a:uFillTx/>
                <a:ea typeface="+mn-ea"/>
                <a:cs typeface="Calibri"/>
              </a:rPr>
              <a:t>Revocation</a:t>
            </a:r>
            <a:r>
              <a:rPr kumimoji="0" lang="it-IT" sz="1600" b="0" i="0" u="none" strike="noStrike" kern="0" cap="none" spc="0" normalizeH="0" baseline="0" noProof="0" dirty="0">
                <a:ln w="11430"/>
                <a:solidFill>
                  <a:prstClr val="black"/>
                </a:solidFill>
                <a:effectLst/>
                <a:uLnTx/>
                <a:uFillTx/>
                <a:ea typeface="+mn-ea"/>
                <a:cs typeface="Calibri"/>
              </a:rPr>
              <a:t> List) e </a:t>
            </a:r>
            <a:r>
              <a:rPr kumimoji="0" lang="it-IT" sz="1600" b="1" i="1" u="none" strike="noStrike" kern="0" cap="none" spc="0" normalizeH="0" baseline="0" noProof="0" dirty="0">
                <a:ln w="11430"/>
                <a:solidFill>
                  <a:schemeClr val="accent2"/>
                </a:solidFill>
                <a:effectLst/>
                <a:uLnTx/>
                <a:uFillTx/>
                <a:ea typeface="+mn-ea"/>
                <a:cs typeface="Calibri"/>
              </a:rPr>
              <a:t>OCSP</a:t>
            </a:r>
            <a:r>
              <a:rPr kumimoji="0" lang="it-IT" sz="1600" b="0" i="0" u="none" strike="noStrike" kern="0" cap="none" spc="0" normalizeH="0" baseline="0" noProof="0" dirty="0">
                <a:ln w="11430"/>
                <a:solidFill>
                  <a:prstClr val="black"/>
                </a:solidFill>
                <a:effectLst/>
                <a:uLnTx/>
                <a:uFillTx/>
                <a:ea typeface="+mn-ea"/>
                <a:cs typeface="Calibri"/>
              </a:rPr>
              <a:t> (Online Certificate Status </a:t>
            </a:r>
            <a:r>
              <a:rPr kumimoji="0" lang="it-IT" sz="1600" b="0" i="0" u="none" strike="noStrike" kern="0" cap="none" spc="0" normalizeH="0" baseline="0" noProof="0" dirty="0" err="1">
                <a:ln w="11430"/>
                <a:solidFill>
                  <a:prstClr val="black"/>
                </a:solidFill>
                <a:effectLst/>
                <a:uLnTx/>
                <a:uFillTx/>
                <a:ea typeface="+mn-ea"/>
                <a:cs typeface="Calibri"/>
              </a:rPr>
              <a:t>Protocol</a:t>
            </a:r>
            <a:r>
              <a:rPr kumimoji="0" lang="it-IT" sz="1600" b="0" i="0" u="none" strike="noStrike" kern="0" cap="none" spc="0" normalizeH="0" baseline="0" noProof="0" dirty="0">
                <a:ln w="11430"/>
                <a:solidFill>
                  <a:prstClr val="black"/>
                </a:solidFill>
                <a:effectLst/>
                <a:uLnTx/>
                <a:uFillTx/>
                <a:ea typeface="+mn-ea"/>
                <a:cs typeface="Calibri"/>
              </a:rPr>
              <a:t>)</a:t>
            </a:r>
          </a:p>
        </p:txBody>
      </p:sp>
      <p:grpSp>
        <p:nvGrpSpPr>
          <p:cNvPr id="5" name="Gruppo 4"/>
          <p:cNvGrpSpPr/>
          <p:nvPr/>
        </p:nvGrpSpPr>
        <p:grpSpPr>
          <a:xfrm>
            <a:off x="8304394" y="1650336"/>
            <a:ext cx="3780000" cy="1631772"/>
            <a:chOff x="8304394" y="2048750"/>
            <a:chExt cx="3780000" cy="1631772"/>
          </a:xfrm>
        </p:grpSpPr>
        <p:pic>
          <p:nvPicPr>
            <p:cNvPr id="6" name="Picture 2" descr="Requesting a certificate for example.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4394" y="2048750"/>
              <a:ext cx="3780000" cy="1631772"/>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7" name="CasellaDiTesto 6"/>
            <p:cNvSpPr txBox="1"/>
            <p:nvPr/>
          </p:nvSpPr>
          <p:spPr>
            <a:xfrm>
              <a:off x="8304394" y="2055067"/>
              <a:ext cx="1009892" cy="153888"/>
            </a:xfrm>
            <a:prstGeom prst="rect">
              <a:avLst/>
            </a:prstGeom>
            <a:no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1" u="none" strike="noStrike" kern="0" cap="none" spc="0" normalizeH="0" baseline="0" noProof="0" dirty="0" smtClean="0">
                  <a:ln>
                    <a:noFill/>
                  </a:ln>
                  <a:solidFill>
                    <a:prstClr val="black"/>
                  </a:solidFill>
                  <a:effectLst/>
                  <a:uLnTx/>
                  <a:uFillTx/>
                </a:rPr>
                <a:t>Certificate </a:t>
              </a:r>
              <a:r>
                <a:rPr kumimoji="0" lang="it-IT" sz="1000" b="1" i="1" u="none" strike="noStrike" kern="0" cap="none" spc="0" normalizeH="0" baseline="0" noProof="0" dirty="0" err="1" smtClean="0">
                  <a:ln>
                    <a:noFill/>
                  </a:ln>
                  <a:solidFill>
                    <a:prstClr val="black"/>
                  </a:solidFill>
                  <a:effectLst/>
                  <a:uLnTx/>
                  <a:uFillTx/>
                </a:rPr>
                <a:t>Issuance</a:t>
              </a:r>
              <a:endParaRPr kumimoji="0" lang="it-IT" sz="1000" b="1" i="1" u="none" strike="noStrike" kern="0" cap="none" spc="0" normalizeH="0" baseline="0" noProof="0" dirty="0" smtClean="0">
                <a:ln>
                  <a:noFill/>
                </a:ln>
                <a:solidFill>
                  <a:prstClr val="black"/>
                </a:solidFill>
                <a:effectLst/>
                <a:uLnTx/>
                <a:uFillTx/>
              </a:endParaRPr>
            </a:p>
          </p:txBody>
        </p:sp>
      </p:grpSp>
      <p:grpSp>
        <p:nvGrpSpPr>
          <p:cNvPr id="8" name="Gruppo 7"/>
          <p:cNvGrpSpPr/>
          <p:nvPr/>
        </p:nvGrpSpPr>
        <p:grpSpPr>
          <a:xfrm>
            <a:off x="8304394" y="3352674"/>
            <a:ext cx="3780000" cy="2366992"/>
            <a:chOff x="8304394" y="3877552"/>
            <a:chExt cx="3780000" cy="2366992"/>
          </a:xfrm>
        </p:grpSpPr>
        <p:pic>
          <p:nvPicPr>
            <p:cNvPr id="9" name="Picture 4" descr="Requesting revocation of a certificate for example.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394" y="3879444"/>
              <a:ext cx="3780000" cy="236510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sp>
          <p:nvSpPr>
            <p:cNvPr id="10" name="CasellaDiTesto 9"/>
            <p:cNvSpPr txBox="1"/>
            <p:nvPr/>
          </p:nvSpPr>
          <p:spPr>
            <a:xfrm>
              <a:off x="8304394" y="3877552"/>
              <a:ext cx="1138132" cy="153888"/>
            </a:xfrm>
            <a:prstGeom prst="rect">
              <a:avLst/>
            </a:prstGeom>
            <a:noFill/>
          </p:spPr>
          <p:txBody>
            <a:bodyPr wrap="none" lIns="0" tIns="0" rIns="0" bIns="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1" u="none" strike="noStrike" kern="0" cap="none" spc="0" normalizeH="0" baseline="0" noProof="0" dirty="0" smtClean="0">
                  <a:ln>
                    <a:noFill/>
                  </a:ln>
                  <a:solidFill>
                    <a:prstClr val="black"/>
                  </a:solidFill>
                  <a:effectLst/>
                  <a:uLnTx/>
                  <a:uFillTx/>
                </a:rPr>
                <a:t>Certificate </a:t>
              </a:r>
              <a:r>
                <a:rPr kumimoji="0" lang="it-IT" sz="1000" b="1" i="1" u="none" strike="noStrike" kern="0" cap="none" spc="0" normalizeH="0" baseline="0" noProof="0" dirty="0" err="1" smtClean="0">
                  <a:ln>
                    <a:noFill/>
                  </a:ln>
                  <a:solidFill>
                    <a:prstClr val="black"/>
                  </a:solidFill>
                  <a:effectLst/>
                  <a:uLnTx/>
                  <a:uFillTx/>
                </a:rPr>
                <a:t>Revocation</a:t>
              </a:r>
              <a:endParaRPr kumimoji="0" lang="it-IT" sz="1000" b="1" i="1" u="none" strike="noStrike" kern="0" cap="none" spc="0" normalizeH="0" baseline="0" noProof="0" dirty="0" smtClean="0">
                <a:ln>
                  <a:noFill/>
                </a:ln>
                <a:solidFill>
                  <a:prstClr val="black"/>
                </a:solidFill>
                <a:effectLst/>
                <a:uLnTx/>
                <a:uFillTx/>
              </a:endParaRPr>
            </a:p>
          </p:txBody>
        </p:sp>
      </p:grpSp>
      <p:sp>
        <p:nvSpPr>
          <p:cNvPr id="11" name="Rettangolo 10"/>
          <p:cNvSpPr/>
          <p:nvPr/>
        </p:nvSpPr>
        <p:spPr>
          <a:xfrm>
            <a:off x="4834460" y="5787461"/>
            <a:ext cx="3317319" cy="184666"/>
          </a:xfrm>
          <a:prstGeom prst="rect">
            <a:avLst/>
          </a:prstGeom>
        </p:spPr>
        <p:txBody>
          <a:bodyPr wrap="none" lIns="0" tIns="0" rIns="0" bIns="0">
            <a:spAutoFit/>
          </a:bodyPr>
          <a:lstStyle/>
          <a:p>
            <a:pPr algn="r" defTabSz="457200"/>
            <a:r>
              <a:rPr lang="it-IT" sz="1200" b="1" dirty="0">
                <a:solidFill>
                  <a:prstClr val="black"/>
                </a:solidFill>
              </a:rPr>
              <a:t>How </a:t>
            </a:r>
            <a:r>
              <a:rPr lang="it-IT" sz="1200" b="1" dirty="0" err="1">
                <a:solidFill>
                  <a:prstClr val="black"/>
                </a:solidFill>
              </a:rPr>
              <a:t>It</a:t>
            </a:r>
            <a:r>
              <a:rPr lang="it-IT" sz="1200" b="1" dirty="0">
                <a:solidFill>
                  <a:prstClr val="black"/>
                </a:solidFill>
              </a:rPr>
              <a:t> Works</a:t>
            </a:r>
            <a:r>
              <a:rPr lang="it-IT" sz="1200" dirty="0">
                <a:solidFill>
                  <a:prstClr val="black"/>
                </a:solidFill>
              </a:rPr>
              <a:t>: </a:t>
            </a:r>
            <a:r>
              <a:rPr lang="it-IT" sz="1200" dirty="0">
                <a:solidFill>
                  <a:prstClr val="black"/>
                </a:solidFill>
                <a:hlinkClick r:id="rId4"/>
              </a:rPr>
              <a:t>https://letsencrypt.org/how-it-works</a:t>
            </a:r>
            <a:r>
              <a:rPr lang="it-IT" sz="1200" dirty="0" smtClean="0">
                <a:solidFill>
                  <a:prstClr val="black"/>
                </a:solidFill>
                <a:hlinkClick r:id="rId4"/>
              </a:rPr>
              <a:t>/</a:t>
            </a:r>
            <a:endParaRPr lang="it-IT" sz="1200" dirty="0">
              <a:solidFill>
                <a:prstClr val="black"/>
              </a:solidFill>
            </a:endParaRPr>
          </a:p>
        </p:txBody>
      </p:sp>
    </p:spTree>
    <p:extLst>
      <p:ext uri="{BB962C8B-B14F-4D97-AF65-F5344CB8AC3E}">
        <p14:creationId xmlns:p14="http://schemas.microsoft.com/office/powerpoint/2010/main" val="3831572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ACME v2</a:t>
            </a:r>
          </a:p>
        </p:txBody>
      </p:sp>
      <p:sp>
        <p:nvSpPr>
          <p:cNvPr id="3" name="Rettangolo 2"/>
          <p:cNvSpPr/>
          <p:nvPr/>
        </p:nvSpPr>
        <p:spPr bwMode="ltGray">
          <a:xfrm>
            <a:off x="1270426" y="1514881"/>
            <a:ext cx="9651148" cy="872994"/>
          </a:xfrm>
          <a:prstGeom prst="rect">
            <a:avLst/>
          </a:prstGeom>
          <a:solidFill>
            <a:schemeClr val="bg1">
              <a:lumMod val="85000"/>
            </a:schemeClr>
          </a:solidFill>
          <a:ln w="6350" cap="flat" cmpd="thickThin" algn="ctr">
            <a:solidFill>
              <a:srgbClr val="000000"/>
            </a:solidFill>
            <a:prstDash val="solid"/>
          </a:ln>
          <a:effectLst/>
        </p:spPr>
        <p:txBody>
          <a:bodyPr lIns="54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1800" b="1" i="0" u="none" strike="noStrike" kern="0" cap="none" spc="0" normalizeH="0" baseline="0" noProof="0" dirty="0" smtClean="0">
                <a:ln w="11430"/>
                <a:solidFill>
                  <a:schemeClr val="accent2"/>
                </a:solidFill>
                <a:effectLst/>
                <a:uLnTx/>
                <a:uFillTx/>
                <a:cs typeface="Calibri"/>
              </a:rPr>
              <a:t>Supporto </a:t>
            </a:r>
            <a:r>
              <a:rPr kumimoji="0" lang="it-IT" sz="1800" b="1" i="0" u="none" strike="noStrike" kern="0" cap="none" spc="0" normalizeH="0" baseline="0" noProof="0" dirty="0">
                <a:ln w="11430"/>
                <a:solidFill>
                  <a:schemeClr val="accent2"/>
                </a:solidFill>
                <a:effectLst/>
                <a:uLnTx/>
                <a:uFillTx/>
                <a:cs typeface="Calibri"/>
              </a:rPr>
              <a:t>a certificati </a:t>
            </a:r>
            <a:r>
              <a:rPr kumimoji="0" lang="it-IT" sz="1800" b="1" i="0" u="none" strike="noStrike" kern="0" cap="none" spc="0" normalizeH="0" baseline="0" noProof="0" dirty="0" err="1" smtClean="0">
                <a:ln w="11430"/>
                <a:solidFill>
                  <a:schemeClr val="accent2"/>
                </a:solidFill>
                <a:effectLst/>
                <a:uLnTx/>
                <a:uFillTx/>
                <a:cs typeface="Calibri"/>
              </a:rPr>
              <a:t>wildcard</a:t>
            </a:r>
            <a:endParaRPr kumimoji="0" lang="it-IT" sz="1800" b="1" i="0" u="none" strike="noStrike" kern="0" cap="none" spc="0" normalizeH="0" baseline="0" noProof="0" dirty="0">
              <a:ln w="11430"/>
              <a:solidFill>
                <a:schemeClr val="accent2"/>
              </a:solidFill>
              <a:effectLst/>
              <a:uLnTx/>
              <a:uFillTx/>
              <a:cs typeface="Calibri"/>
            </a:endParaRPr>
          </a:p>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1600" b="0" i="0" u="none" strike="noStrike" kern="0" cap="none" spc="0" normalizeH="0" baseline="0" noProof="0" dirty="0" smtClean="0">
                <a:ln w="11430"/>
                <a:solidFill>
                  <a:schemeClr val="tx2"/>
                </a:solidFill>
                <a:effectLst/>
                <a:uLnTx/>
                <a:uFillTx/>
                <a:cs typeface="Calibri"/>
              </a:rPr>
              <a:t>La generazione di certificati </a:t>
            </a:r>
            <a:r>
              <a:rPr kumimoji="0" lang="it-IT" sz="1600" b="0" i="0" u="none" strike="noStrike" kern="0" cap="none" spc="0" normalizeH="0" baseline="0" noProof="0" dirty="0" err="1" smtClean="0">
                <a:ln w="11430"/>
                <a:solidFill>
                  <a:schemeClr val="tx2"/>
                </a:solidFill>
                <a:effectLst/>
                <a:uLnTx/>
                <a:uFillTx/>
                <a:cs typeface="Calibri"/>
              </a:rPr>
              <a:t>wildcard</a:t>
            </a:r>
            <a:r>
              <a:rPr kumimoji="0" lang="it-IT" sz="1600" b="0" i="0" u="none" strike="noStrike" kern="0" cap="none" spc="0" normalizeH="0" baseline="0" noProof="0" dirty="0" smtClean="0">
                <a:ln w="11430"/>
                <a:solidFill>
                  <a:schemeClr val="tx2"/>
                </a:solidFill>
                <a:effectLst/>
                <a:uLnTx/>
                <a:uFillTx/>
                <a:cs typeface="Calibri"/>
              </a:rPr>
              <a:t> è pienamente supportata dal 13 marzo 2018</a:t>
            </a:r>
            <a:endParaRPr kumimoji="0" lang="it-IT" sz="1600" b="0" i="0" u="none" strike="noStrike" kern="0" cap="none" spc="0" normalizeH="0" baseline="0" noProof="0" dirty="0">
              <a:ln w="11430"/>
              <a:solidFill>
                <a:schemeClr val="tx2"/>
              </a:solidFill>
              <a:effectLst/>
              <a:uLnTx/>
              <a:uFillTx/>
              <a:cs typeface="Calibri"/>
            </a:endParaRPr>
          </a:p>
        </p:txBody>
      </p:sp>
      <p:sp>
        <p:nvSpPr>
          <p:cNvPr id="4" name="Rettangolo 3"/>
          <p:cNvSpPr/>
          <p:nvPr/>
        </p:nvSpPr>
        <p:spPr bwMode="ltGray">
          <a:xfrm>
            <a:off x="1270426" y="4502926"/>
            <a:ext cx="9651148" cy="872994"/>
          </a:xfrm>
          <a:prstGeom prst="rect">
            <a:avLst/>
          </a:prstGeom>
          <a:solidFill>
            <a:schemeClr val="bg1">
              <a:lumMod val="85000"/>
            </a:schemeClr>
          </a:solidFill>
          <a:ln w="6350" cap="flat" cmpd="thickThin" algn="ctr">
            <a:solidFill>
              <a:srgbClr val="000000"/>
            </a:solidFill>
            <a:prstDash val="solid"/>
          </a:ln>
          <a:effectLst/>
        </p:spPr>
        <p:txBody>
          <a:bodyPr lIns="54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1800" b="1" i="0" u="none" strike="noStrike" kern="0" cap="none" spc="0" normalizeH="0" baseline="0" noProof="0" dirty="0">
                <a:ln w="11430"/>
                <a:solidFill>
                  <a:schemeClr val="accent2"/>
                </a:solidFill>
                <a:effectLst/>
                <a:uLnTx/>
                <a:uFillTx/>
                <a:cs typeface="Calibri"/>
              </a:rPr>
              <a:t>ACME v1 </a:t>
            </a:r>
            <a:r>
              <a:rPr kumimoji="0" lang="it-IT" sz="1800" b="1" i="0" u="none" strike="noStrike" kern="0" cap="none" spc="0" normalizeH="0" baseline="0" noProof="0" dirty="0" smtClean="0">
                <a:ln w="11430"/>
                <a:solidFill>
                  <a:schemeClr val="accent2"/>
                </a:solidFill>
                <a:effectLst/>
                <a:uLnTx/>
                <a:uFillTx/>
                <a:cs typeface="Calibri"/>
              </a:rPr>
              <a:t>ancora utilizzabile</a:t>
            </a:r>
            <a:endParaRPr kumimoji="0" lang="it-IT" sz="1800" b="1" i="0" u="none" strike="noStrike" kern="0" cap="none" spc="0" normalizeH="0" baseline="0" noProof="0" dirty="0">
              <a:ln w="11430"/>
              <a:solidFill>
                <a:schemeClr val="accent2"/>
              </a:solidFill>
              <a:effectLst/>
              <a:uLnTx/>
              <a:uFillTx/>
              <a:cs typeface="Calibri"/>
            </a:endParaRPr>
          </a:p>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1600" b="0" i="0" u="none" strike="noStrike" kern="0" cap="none" spc="0" normalizeH="0" baseline="0" noProof="0" dirty="0" smtClean="0">
                <a:ln w="11430"/>
                <a:solidFill>
                  <a:schemeClr val="tx2"/>
                </a:solidFill>
                <a:effectLst/>
                <a:uLnTx/>
                <a:uFillTx/>
                <a:cs typeface="Calibri"/>
              </a:rPr>
              <a:t>Non è ancora stata impostata una </a:t>
            </a:r>
            <a:r>
              <a:rPr kumimoji="0" lang="en-US" sz="1600" b="0" i="0" u="none" strike="noStrike" kern="0" cap="none" spc="0" normalizeH="0" baseline="0" noProof="0" dirty="0">
                <a:ln w="11430"/>
                <a:solidFill>
                  <a:schemeClr val="tx2"/>
                </a:solidFill>
                <a:effectLst/>
                <a:uLnTx/>
                <a:uFillTx/>
                <a:cs typeface="Calibri"/>
              </a:rPr>
              <a:t> end-of-life date </a:t>
            </a:r>
            <a:r>
              <a:rPr kumimoji="0" lang="en-US" sz="1600" b="0" i="0" u="none" strike="noStrike" kern="0" cap="none" spc="0" normalizeH="0" baseline="0" noProof="0" dirty="0" smtClean="0">
                <a:ln w="11430"/>
                <a:solidFill>
                  <a:schemeClr val="tx2"/>
                </a:solidFill>
                <a:effectLst/>
                <a:uLnTx/>
                <a:uFillTx/>
                <a:cs typeface="Calibri"/>
              </a:rPr>
              <a:t>per </a:t>
            </a:r>
            <a:r>
              <a:rPr kumimoji="0" lang="en-US" sz="1600" b="0" i="0" u="none" strike="noStrike" kern="0" cap="none" spc="0" normalizeH="0" baseline="0" noProof="0" dirty="0" err="1" smtClean="0">
                <a:ln w="11430"/>
                <a:solidFill>
                  <a:schemeClr val="tx2"/>
                </a:solidFill>
                <a:effectLst/>
                <a:uLnTx/>
                <a:uFillTx/>
                <a:cs typeface="Calibri"/>
              </a:rPr>
              <a:t>l’ACME</a:t>
            </a:r>
            <a:r>
              <a:rPr kumimoji="0" lang="en-US" sz="1600" b="0" i="0" u="none" strike="noStrike" kern="0" cap="none" spc="0" normalizeH="0" baseline="0" noProof="0" dirty="0" smtClean="0">
                <a:ln w="11430"/>
                <a:solidFill>
                  <a:schemeClr val="tx2"/>
                </a:solidFill>
                <a:effectLst/>
                <a:uLnTx/>
                <a:uFillTx/>
                <a:cs typeface="Calibri"/>
              </a:rPr>
              <a:t> v1</a:t>
            </a:r>
            <a:r>
              <a:rPr kumimoji="0" lang="it-IT" sz="1600" b="0" i="0" u="none" strike="noStrike" kern="0" cap="none" spc="0" normalizeH="0" baseline="0" noProof="0" dirty="0" smtClean="0">
                <a:ln w="11430"/>
                <a:solidFill>
                  <a:schemeClr val="tx2"/>
                </a:solidFill>
                <a:effectLst/>
                <a:uLnTx/>
                <a:uFillTx/>
                <a:cs typeface="Calibri"/>
              </a:rPr>
              <a:t>, ma è raccomanda la migrazione appena il client utilizzato lo consente</a:t>
            </a:r>
            <a:endParaRPr kumimoji="0" lang="it-IT" sz="1600" b="0" i="0" u="none" strike="noStrike" kern="0" cap="none" spc="0" normalizeH="0" baseline="0" noProof="0" dirty="0">
              <a:ln w="11430"/>
              <a:solidFill>
                <a:schemeClr val="tx2"/>
              </a:solidFill>
              <a:effectLst/>
              <a:uLnTx/>
              <a:uFillTx/>
              <a:cs typeface="Calibri"/>
            </a:endParaRPr>
          </a:p>
        </p:txBody>
      </p:sp>
      <p:sp>
        <p:nvSpPr>
          <p:cNvPr id="5" name="Rettangolo 4"/>
          <p:cNvSpPr/>
          <p:nvPr/>
        </p:nvSpPr>
        <p:spPr bwMode="ltGray">
          <a:xfrm>
            <a:off x="1270426" y="2510896"/>
            <a:ext cx="9651148" cy="872994"/>
          </a:xfrm>
          <a:prstGeom prst="rect">
            <a:avLst/>
          </a:prstGeom>
          <a:solidFill>
            <a:schemeClr val="bg1">
              <a:lumMod val="85000"/>
            </a:schemeClr>
          </a:solidFill>
          <a:ln w="6350" cap="flat" cmpd="thickThin" algn="ctr">
            <a:solidFill>
              <a:srgbClr val="000000"/>
            </a:solidFill>
            <a:prstDash val="solid"/>
          </a:ln>
          <a:effectLst/>
        </p:spPr>
        <p:txBody>
          <a:bodyPr lIns="54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1800" b="1" i="0" u="none" strike="noStrike" kern="0" cap="none" spc="0" normalizeH="0" baseline="0" noProof="0" dirty="0" smtClean="0">
                <a:ln w="11430"/>
                <a:solidFill>
                  <a:schemeClr val="accent2"/>
                </a:solidFill>
                <a:effectLst/>
                <a:uLnTx/>
                <a:uFillTx/>
                <a:cs typeface="Calibri"/>
              </a:rPr>
              <a:t>ACME v2 sarà uno standard IETF</a:t>
            </a:r>
          </a:p>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1600" b="0" i="0" u="none" strike="noStrike" kern="0" cap="none" spc="0" normalizeH="0" baseline="0" noProof="0" dirty="0">
                <a:ln w="11430"/>
                <a:solidFill>
                  <a:schemeClr val="tx2"/>
                </a:solidFill>
                <a:effectLst/>
                <a:uLnTx/>
                <a:uFillTx/>
                <a:cs typeface="Calibri"/>
              </a:rPr>
              <a:t>L’ACME v2 è stato presentato all’IETF (</a:t>
            </a:r>
            <a:r>
              <a:rPr kumimoji="0" lang="it-IT" sz="1600" b="0" i="0" u="none" strike="noStrike" kern="0" cap="none" spc="0" normalizeH="0" baseline="0" noProof="0" dirty="0">
                <a:ln w="11430"/>
                <a:solidFill>
                  <a:prstClr val="black"/>
                </a:solidFill>
                <a:effectLst/>
                <a:uLnTx/>
                <a:uFillTx/>
                <a:cs typeface="Calibri"/>
                <a:hlinkClick r:id="rId2"/>
              </a:rPr>
              <a:t>https://</a:t>
            </a:r>
            <a:r>
              <a:rPr kumimoji="0" lang="it-IT" sz="1600" b="0" i="0" u="none" strike="noStrike" kern="0" cap="none" spc="0" normalizeH="0" baseline="0" noProof="0" dirty="0" smtClean="0">
                <a:ln w="11430"/>
                <a:solidFill>
                  <a:prstClr val="black"/>
                </a:solidFill>
                <a:effectLst/>
                <a:uLnTx/>
                <a:uFillTx/>
                <a:cs typeface="Calibri"/>
                <a:hlinkClick r:id="rId2"/>
              </a:rPr>
              <a:t>tools.ietf.org/html/draft-ietf-acme-acme-02</a:t>
            </a:r>
            <a:r>
              <a:rPr kumimoji="0" lang="it-IT" sz="1600" b="0" i="0" u="none" strike="noStrike" kern="0" cap="none" spc="0" normalizeH="0" baseline="0" noProof="0" dirty="0" smtClean="0">
                <a:ln w="11430"/>
                <a:solidFill>
                  <a:schemeClr val="tx2"/>
                </a:solidFill>
                <a:effectLst/>
                <a:uLnTx/>
                <a:uFillTx/>
                <a:cs typeface="Calibri"/>
              </a:rPr>
              <a:t>) per diventare uno standard ed essere utilizzato da altre CA (L’ACME v1 era invece una specifica ben documentata)</a:t>
            </a:r>
            <a:endParaRPr kumimoji="0" lang="it-IT" sz="1600" b="0" i="0" u="none" strike="noStrike" kern="0" cap="none" spc="0" normalizeH="0" baseline="0" noProof="0" dirty="0">
              <a:ln w="11430"/>
              <a:solidFill>
                <a:schemeClr val="tx2"/>
              </a:solidFill>
              <a:effectLst/>
              <a:uLnTx/>
              <a:uFillTx/>
              <a:cs typeface="Calibri"/>
            </a:endParaRPr>
          </a:p>
        </p:txBody>
      </p:sp>
      <p:sp>
        <p:nvSpPr>
          <p:cNvPr id="6" name="Rettangolo 5"/>
          <p:cNvSpPr/>
          <p:nvPr/>
        </p:nvSpPr>
        <p:spPr bwMode="ltGray">
          <a:xfrm>
            <a:off x="1270426" y="3506911"/>
            <a:ext cx="9651148" cy="872994"/>
          </a:xfrm>
          <a:prstGeom prst="rect">
            <a:avLst/>
          </a:prstGeom>
          <a:solidFill>
            <a:schemeClr val="bg1">
              <a:lumMod val="85000"/>
            </a:schemeClr>
          </a:solidFill>
          <a:ln w="6350" cap="flat" cmpd="thickThin" algn="ctr">
            <a:solidFill>
              <a:srgbClr val="000000"/>
            </a:solidFill>
            <a:prstDash val="solid"/>
          </a:ln>
          <a:effectLst/>
        </p:spPr>
        <p:txBody>
          <a:bodyPr lIns="54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1800" b="1" i="0" u="none" strike="noStrike" kern="0" cap="none" spc="0" normalizeH="0" baseline="0" noProof="0" dirty="0" smtClean="0">
                <a:ln w="11430"/>
                <a:solidFill>
                  <a:schemeClr val="accent2"/>
                </a:solidFill>
                <a:effectLst/>
                <a:uLnTx/>
                <a:uFillTx/>
                <a:cs typeface="Calibri"/>
              </a:rPr>
              <a:t>Miglioramenti </a:t>
            </a:r>
            <a:r>
              <a:rPr kumimoji="0" lang="it-IT" sz="1800" b="1" i="0" u="none" strike="noStrike" kern="0" cap="none" spc="0" normalizeH="0" baseline="0" noProof="0" dirty="0">
                <a:ln w="11430"/>
                <a:solidFill>
                  <a:schemeClr val="accent2"/>
                </a:solidFill>
                <a:effectLst/>
                <a:uLnTx/>
                <a:uFillTx/>
                <a:cs typeface="Calibri"/>
              </a:rPr>
              <a:t>tecnici</a:t>
            </a:r>
            <a:endParaRPr kumimoji="0" lang="it-IT" sz="1800" b="1" i="0" u="none" strike="noStrike" kern="0" cap="none" spc="0" normalizeH="0" baseline="0" noProof="0" dirty="0" smtClean="0">
              <a:ln w="11430"/>
              <a:solidFill>
                <a:schemeClr val="accent2"/>
              </a:solidFill>
              <a:effectLst/>
              <a:uLnTx/>
              <a:uFillTx/>
              <a:cs typeface="Calibri"/>
            </a:endParaRPr>
          </a:p>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1600" b="0" i="0" u="none" strike="noStrike" kern="0" cap="none" spc="0" normalizeH="0" baseline="0" noProof="0" dirty="0">
                <a:ln w="11430"/>
                <a:solidFill>
                  <a:schemeClr val="tx2"/>
                </a:solidFill>
                <a:effectLst/>
                <a:uLnTx/>
                <a:uFillTx/>
                <a:cs typeface="Calibri"/>
              </a:rPr>
              <a:t>ACME v2 apporta alcuni miglioramenti tecnici </a:t>
            </a:r>
            <a:r>
              <a:rPr kumimoji="0" lang="it-IT" sz="1600" b="0" i="0" u="none" strike="noStrike" kern="0" cap="none" spc="0" normalizeH="0" baseline="0" noProof="0" dirty="0" smtClean="0">
                <a:ln w="11430"/>
                <a:solidFill>
                  <a:schemeClr val="tx2"/>
                </a:solidFill>
                <a:effectLst/>
                <a:uLnTx/>
                <a:uFillTx/>
                <a:cs typeface="Calibri"/>
              </a:rPr>
              <a:t>che permetteranno una miglior gestione</a:t>
            </a:r>
            <a:endParaRPr kumimoji="0" lang="it-IT" sz="1600" b="0" i="0" u="none" strike="noStrike" kern="0" cap="none" spc="0" normalizeH="0" baseline="0" noProof="0" dirty="0">
              <a:ln w="11430"/>
              <a:solidFill>
                <a:schemeClr val="tx2"/>
              </a:solidFill>
              <a:effectLst/>
              <a:uLnTx/>
              <a:uFillTx/>
              <a:cs typeface="Calibri"/>
            </a:endParaRPr>
          </a:p>
        </p:txBody>
      </p:sp>
      <p:sp>
        <p:nvSpPr>
          <p:cNvPr id="7" name="Rettangolo 6"/>
          <p:cNvSpPr/>
          <p:nvPr/>
        </p:nvSpPr>
        <p:spPr>
          <a:xfrm>
            <a:off x="6620012" y="5375920"/>
            <a:ext cx="4301562" cy="184666"/>
          </a:xfrm>
          <a:prstGeom prst="rect">
            <a:avLst/>
          </a:prstGeom>
        </p:spPr>
        <p:txBody>
          <a:bodyPr wrap="none" lIns="0" tIns="0" rIns="0" bIns="0">
            <a:spAutoFit/>
          </a:bodyPr>
          <a:lstStyle/>
          <a:p>
            <a:pPr algn="r" defTabSz="457200"/>
            <a:r>
              <a:rPr lang="it-IT" sz="1200" b="1" dirty="0">
                <a:solidFill>
                  <a:schemeClr val="tx2"/>
                </a:solidFill>
              </a:rPr>
              <a:t>How </a:t>
            </a:r>
            <a:r>
              <a:rPr lang="it-IT" sz="1200" b="1" dirty="0" err="1">
                <a:solidFill>
                  <a:schemeClr val="tx2"/>
                </a:solidFill>
              </a:rPr>
              <a:t>It</a:t>
            </a:r>
            <a:r>
              <a:rPr lang="it-IT" sz="1200" b="1" dirty="0">
                <a:solidFill>
                  <a:schemeClr val="tx2"/>
                </a:solidFill>
              </a:rPr>
              <a:t> Works</a:t>
            </a:r>
            <a:r>
              <a:rPr lang="it-IT" sz="1200" dirty="0">
                <a:solidFill>
                  <a:schemeClr val="tx2"/>
                </a:solidFill>
              </a:rPr>
              <a:t>: </a:t>
            </a:r>
            <a:r>
              <a:rPr lang="it-IT" sz="1200" dirty="0">
                <a:solidFill>
                  <a:prstClr val="black"/>
                </a:solidFill>
                <a:hlinkClick r:id="rId3"/>
              </a:rPr>
              <a:t>https://</a:t>
            </a:r>
            <a:r>
              <a:rPr lang="it-IT" sz="1200" dirty="0" smtClean="0">
                <a:solidFill>
                  <a:prstClr val="black"/>
                </a:solidFill>
                <a:hlinkClick r:id="rId3"/>
              </a:rPr>
              <a:t>letsencrypt.org/2017/06/14/acme-v2-api.html</a:t>
            </a:r>
            <a:endParaRPr lang="it-IT" sz="1200" dirty="0">
              <a:solidFill>
                <a:prstClr val="black"/>
              </a:solidFill>
            </a:endParaRPr>
          </a:p>
        </p:txBody>
      </p:sp>
      <p:sp>
        <p:nvSpPr>
          <p:cNvPr id="8" name="Stella a 32 punte 7"/>
          <p:cNvSpPr>
            <a:spLocks noChangeAspect="1"/>
          </p:cNvSpPr>
          <p:nvPr/>
        </p:nvSpPr>
        <p:spPr>
          <a:xfrm>
            <a:off x="1342625" y="1684804"/>
            <a:ext cx="504000" cy="504000"/>
          </a:xfrm>
          <a:prstGeom prst="star32">
            <a:avLst/>
          </a:prstGeom>
          <a:solidFill>
            <a:srgbClr val="70AD47"/>
          </a:solidFill>
          <a:ln w="12700" cap="flat" cmpd="sng" algn="ctr">
            <a:solidFill>
              <a:srgbClr val="70AD47">
                <a:shade val="50000"/>
              </a:srgbClr>
            </a:solidFill>
            <a:prstDash val="solid"/>
            <a:miter lim="800000"/>
          </a:ln>
          <a:effectLst/>
        </p:spPr>
        <p:txBody>
          <a:bodyPr lIns="0" tIns="0" rIns="0" bIns="0" rtlCol="0" anchor="ctr">
            <a:scene3d>
              <a:camera prst="orthographicFront">
                <a:rot lat="0" lon="0" rev="1200000"/>
              </a:camera>
              <a:lightRig rig="threePt" dir="t"/>
            </a:scene3d>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50" b="1" i="0" u="none" strike="noStrike" kern="0" cap="none" spc="0" normalizeH="0" baseline="0" noProof="0" dirty="0" smtClean="0">
                <a:ln>
                  <a:noFill/>
                </a:ln>
                <a:solidFill>
                  <a:schemeClr val="tx2"/>
                </a:solidFill>
                <a:effectLst/>
                <a:uLnTx/>
                <a:uFillTx/>
                <a:ea typeface="+mn-ea"/>
                <a:cs typeface="+mn-cs"/>
              </a:rPr>
              <a:t>New</a:t>
            </a:r>
          </a:p>
        </p:txBody>
      </p:sp>
      <p:sp>
        <p:nvSpPr>
          <p:cNvPr id="9" name="Stella a 32 punte 8"/>
          <p:cNvSpPr>
            <a:spLocks noChangeAspect="1"/>
          </p:cNvSpPr>
          <p:nvPr/>
        </p:nvSpPr>
        <p:spPr>
          <a:xfrm>
            <a:off x="1342625" y="2683517"/>
            <a:ext cx="504000" cy="504000"/>
          </a:xfrm>
          <a:prstGeom prst="star32">
            <a:avLst/>
          </a:prstGeom>
          <a:solidFill>
            <a:srgbClr val="70AD47"/>
          </a:solidFill>
          <a:ln w="12700" cap="flat" cmpd="sng" algn="ctr">
            <a:solidFill>
              <a:srgbClr val="70AD47">
                <a:shade val="50000"/>
              </a:srgbClr>
            </a:solidFill>
            <a:prstDash val="solid"/>
            <a:miter lim="800000"/>
          </a:ln>
          <a:effectLst/>
        </p:spPr>
        <p:txBody>
          <a:bodyPr lIns="0" tIns="0" rIns="0" bIns="0" rtlCol="0" anchor="ctr">
            <a:scene3d>
              <a:camera prst="orthographicFront">
                <a:rot lat="0" lon="0" rev="1200000"/>
              </a:camera>
              <a:lightRig rig="threePt" dir="t"/>
            </a:scene3d>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50" b="1" i="0" u="none" strike="noStrike" kern="0" cap="none" spc="0" normalizeH="0" baseline="0" noProof="0" dirty="0" smtClean="0">
                <a:ln>
                  <a:noFill/>
                </a:ln>
                <a:solidFill>
                  <a:schemeClr val="tx2"/>
                </a:solidFill>
                <a:effectLst/>
                <a:uLnTx/>
                <a:uFillTx/>
                <a:ea typeface="+mn-ea"/>
                <a:cs typeface="+mn-cs"/>
              </a:rPr>
              <a:t>New</a:t>
            </a:r>
          </a:p>
        </p:txBody>
      </p:sp>
      <p:sp>
        <p:nvSpPr>
          <p:cNvPr id="10" name="Stella a 32 punte 9"/>
          <p:cNvSpPr>
            <a:spLocks noChangeAspect="1"/>
          </p:cNvSpPr>
          <p:nvPr/>
        </p:nvSpPr>
        <p:spPr>
          <a:xfrm>
            <a:off x="1342625" y="3679532"/>
            <a:ext cx="504000" cy="504000"/>
          </a:xfrm>
          <a:prstGeom prst="star32">
            <a:avLst/>
          </a:prstGeom>
          <a:solidFill>
            <a:srgbClr val="70AD47"/>
          </a:solidFill>
          <a:ln w="12700" cap="flat" cmpd="sng" algn="ctr">
            <a:solidFill>
              <a:srgbClr val="70AD47">
                <a:shade val="50000"/>
              </a:srgbClr>
            </a:solidFill>
            <a:prstDash val="solid"/>
            <a:miter lim="800000"/>
          </a:ln>
          <a:effectLst/>
        </p:spPr>
        <p:txBody>
          <a:bodyPr lIns="0" tIns="0" rIns="0" bIns="0" rtlCol="0" anchor="ctr">
            <a:scene3d>
              <a:camera prst="orthographicFront">
                <a:rot lat="0" lon="0" rev="1200000"/>
              </a:camera>
              <a:lightRig rig="threePt" dir="t"/>
            </a:scene3d>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50" b="1" i="0" u="none" strike="noStrike" kern="0" cap="none" spc="0" normalizeH="0" baseline="0" noProof="0" dirty="0" smtClean="0">
                <a:ln>
                  <a:noFill/>
                </a:ln>
                <a:solidFill>
                  <a:schemeClr val="tx2"/>
                </a:solidFill>
                <a:effectLst/>
                <a:uLnTx/>
                <a:uFillTx/>
                <a:ea typeface="+mn-ea"/>
                <a:cs typeface="+mn-cs"/>
              </a:rPr>
              <a:t>New</a:t>
            </a:r>
          </a:p>
        </p:txBody>
      </p:sp>
      <p:pic>
        <p:nvPicPr>
          <p:cNvPr id="11" name="Picture 2" descr="Risultati immagini per acme v1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0785" y="4689699"/>
            <a:ext cx="487680" cy="487680"/>
          </a:xfrm>
          <a:prstGeom prst="rect">
            <a:avLst/>
          </a:prstGeom>
          <a:noFill/>
          <a:extLst>
            <a:ext uri="{909E8E84-426E-40DD-AFC4-6F175D3DCCD1}">
              <a14:hiddenFill xmlns:a14="http://schemas.microsoft.com/office/drawing/2010/main">
                <a:solidFill>
                  <a:srgbClr val="FFFFFF"/>
                </a:solidFill>
              </a14:hiddenFill>
            </a:ext>
          </a:extLst>
        </p:spPr>
      </p:pic>
      <p:sp>
        <p:nvSpPr>
          <p:cNvPr id="12" name="CasellaDiTesto 11"/>
          <p:cNvSpPr txBox="1">
            <a:spLocks noChangeAspect="1"/>
          </p:cNvSpPr>
          <p:nvPr/>
        </p:nvSpPr>
        <p:spPr>
          <a:xfrm>
            <a:off x="1639055" y="5072170"/>
            <a:ext cx="184913" cy="211203"/>
          </a:xfrm>
          <a:prstGeom prst="rect">
            <a:avLst/>
          </a:prstGeom>
          <a:solidFill>
            <a:sysClr val="windowText" lastClr="000000"/>
          </a:solidFill>
        </p:spPr>
        <p:txBody>
          <a:bodyPr wrap="none" lIns="36000" tIns="36000" rIns="36000" bIns="36000"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900" b="1" i="0" u="none" strike="noStrike" kern="0" cap="none" spc="0" normalizeH="0" baseline="0" noProof="0" dirty="0" smtClean="0">
                <a:ln>
                  <a:noFill/>
                </a:ln>
                <a:solidFill>
                  <a:prstClr val="white"/>
                </a:solidFill>
                <a:effectLst/>
                <a:uLnTx/>
                <a:uFillTx/>
              </a:rPr>
              <a:t>V1</a:t>
            </a:r>
          </a:p>
        </p:txBody>
      </p:sp>
    </p:spTree>
    <p:extLst>
      <p:ext uri="{BB962C8B-B14F-4D97-AF65-F5344CB8AC3E}">
        <p14:creationId xmlns:p14="http://schemas.microsoft.com/office/powerpoint/2010/main" val="1933341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Client ACME</a:t>
            </a:r>
          </a:p>
        </p:txBody>
      </p:sp>
      <p:sp>
        <p:nvSpPr>
          <p:cNvPr id="3" name="Rettangolo 2"/>
          <p:cNvSpPr/>
          <p:nvPr/>
        </p:nvSpPr>
        <p:spPr bwMode="ltGray">
          <a:xfrm>
            <a:off x="114636" y="1576306"/>
            <a:ext cx="6291500" cy="1886681"/>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schemeClr val="accent2"/>
                </a:solidFill>
                <a:effectLst/>
                <a:uLnTx/>
                <a:uFillTx/>
                <a:ea typeface="+mn-ea"/>
                <a:cs typeface="Calibri"/>
              </a:rPr>
              <a:t>Gestione tramite accesso alla Shell</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1" i="1" u="none" strike="noStrike" kern="0" cap="none" spc="0" normalizeH="0" baseline="0" noProof="0" dirty="0" smtClean="0">
                <a:ln w="11430"/>
                <a:solidFill>
                  <a:schemeClr val="accent2"/>
                </a:solidFill>
                <a:effectLst/>
                <a:uLnTx/>
                <a:uFillTx/>
                <a:ea typeface="+mn-ea"/>
                <a:cs typeface="Calibri"/>
              </a:rPr>
              <a:t>Client:</a:t>
            </a:r>
            <a:r>
              <a:rPr kumimoji="0" lang="it-IT" sz="1600" b="0" i="1" u="none" strike="noStrike" kern="0" cap="none" spc="0" normalizeH="0" baseline="0" noProof="0" dirty="0" smtClean="0">
                <a:ln w="11430"/>
                <a:solidFill>
                  <a:srgbClr val="ED7D31"/>
                </a:solidFill>
                <a:effectLst/>
                <a:uLnTx/>
                <a:uFillTx/>
                <a:ea typeface="+mn-ea"/>
                <a:cs typeface="Calibri"/>
              </a:rPr>
              <a:t> </a:t>
            </a:r>
            <a:r>
              <a:rPr kumimoji="0" lang="it-IT" sz="1600" b="0" i="0" u="none" strike="noStrike" kern="0" cap="none" spc="0" normalizeH="0" baseline="0" noProof="0" dirty="0" err="1" smtClean="0">
                <a:ln w="11430"/>
                <a:solidFill>
                  <a:schemeClr val="tx2"/>
                </a:solidFill>
                <a:effectLst/>
                <a:uLnTx/>
                <a:uFillTx/>
                <a:ea typeface="+mn-ea"/>
                <a:cs typeface="Calibri"/>
              </a:rPr>
              <a:t>Bash</a:t>
            </a:r>
            <a:r>
              <a:rPr kumimoji="0" lang="it-IT" sz="1600" b="0" i="0" u="none" strike="noStrike" kern="0" cap="none" spc="0" normalizeH="0" baseline="0" noProof="0" dirty="0">
                <a:ln w="11430"/>
                <a:solidFill>
                  <a:schemeClr val="tx2"/>
                </a:solidFill>
                <a:effectLst/>
                <a:uLnTx/>
                <a:uFillTx/>
                <a:ea typeface="+mn-ea"/>
                <a:cs typeface="Calibri"/>
              </a:rPr>
              <a:t>, Browser, C, </a:t>
            </a:r>
            <a:r>
              <a:rPr kumimoji="0" lang="it-IT" sz="1600" b="0" i="0" u="none" strike="noStrike" kern="0" cap="none" spc="0" normalizeH="0" baseline="0" noProof="0" dirty="0" err="1">
                <a:ln w="11430"/>
                <a:solidFill>
                  <a:schemeClr val="tx2"/>
                </a:solidFill>
                <a:effectLst/>
                <a:uLnTx/>
                <a:uFillTx/>
                <a:ea typeface="+mn-ea"/>
                <a:cs typeface="Calibri"/>
              </a:rPr>
              <a:t>Clojure</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Docker</a:t>
            </a:r>
            <a:r>
              <a:rPr kumimoji="0" lang="it-IT" sz="1600" b="0" i="0" u="none" strike="noStrike" kern="0" cap="none" spc="0" normalizeH="0" baseline="0" noProof="0" dirty="0">
                <a:ln w="11430"/>
                <a:solidFill>
                  <a:schemeClr val="tx2"/>
                </a:solidFill>
                <a:effectLst/>
                <a:uLnTx/>
                <a:uFillTx/>
                <a:ea typeface="+mn-ea"/>
                <a:cs typeface="Calibri"/>
              </a:rPr>
              <a:t>, Go, </a:t>
            </a:r>
            <a:r>
              <a:rPr kumimoji="0" lang="it-IT" sz="1600" b="0" i="0" u="none" strike="noStrike" kern="0" cap="none" spc="0" normalizeH="0" baseline="0" noProof="0" dirty="0" err="1">
                <a:ln w="11430"/>
                <a:solidFill>
                  <a:schemeClr val="tx2"/>
                </a:solidFill>
                <a:effectLst/>
                <a:uLnTx/>
                <a:uFillTx/>
                <a:ea typeface="+mn-ea"/>
                <a:cs typeface="Calibri"/>
              </a:rPr>
              <a:t>HAProxy</a:t>
            </a:r>
            <a:r>
              <a:rPr kumimoji="0" lang="it-IT" sz="1600" b="0" i="0" u="none" strike="noStrike" kern="0" cap="none" spc="0" normalizeH="0" baseline="0" noProof="0" dirty="0">
                <a:ln w="11430"/>
                <a:solidFill>
                  <a:schemeClr val="tx2"/>
                </a:solidFill>
                <a:effectLst/>
                <a:uLnTx/>
                <a:uFillTx/>
                <a:ea typeface="+mn-ea"/>
                <a:cs typeface="Calibri"/>
              </a:rPr>
              <a:t>, Java, Microsoft </a:t>
            </a:r>
            <a:r>
              <a:rPr kumimoji="0" lang="it-IT" sz="1600" b="0" i="0" u="none" strike="noStrike" kern="0" cap="none" spc="0" normalizeH="0" baseline="0" noProof="0" dirty="0" err="1" smtClean="0">
                <a:ln w="11430"/>
                <a:solidFill>
                  <a:schemeClr val="tx2"/>
                </a:solidFill>
                <a:effectLst/>
                <a:uLnTx/>
                <a:uFillTx/>
                <a:ea typeface="+mn-ea"/>
                <a:cs typeface="Calibri"/>
              </a:rPr>
              <a:t>Azure</a:t>
            </a:r>
            <a:r>
              <a:rPr kumimoji="0" lang="it-IT" sz="1600" b="0" i="0" u="none" strike="noStrike" kern="0" cap="none" spc="0" normalizeH="0" baseline="0" noProof="0" dirty="0" smtClean="0">
                <a:ln w="11430"/>
                <a:solidFill>
                  <a:schemeClr val="tx2"/>
                </a:solidFill>
                <a:effectLst/>
                <a:uLnTx/>
                <a:uFillTx/>
                <a:ea typeface="+mn-ea"/>
                <a:cs typeface="Calibri"/>
              </a:rPr>
              <a:t>, </a:t>
            </a:r>
            <a:r>
              <a:rPr kumimoji="0" lang="it-IT" sz="1600" b="0" i="0" u="none" strike="noStrike" kern="0" cap="none" spc="0" normalizeH="0" baseline="0" noProof="0" dirty="0" err="1" smtClean="0">
                <a:ln w="11430"/>
                <a:solidFill>
                  <a:schemeClr val="tx2"/>
                </a:solidFill>
                <a:effectLst/>
                <a:uLnTx/>
                <a:uFillTx/>
                <a:ea typeface="+mn-ea"/>
                <a:cs typeface="Calibri"/>
              </a:rPr>
              <a:t>nginx</a:t>
            </a:r>
            <a:r>
              <a:rPr kumimoji="0" lang="it-IT" sz="1600" b="0" i="0" u="none" strike="noStrike" kern="0" cap="none" spc="0" normalizeH="0" baseline="0" noProof="0" dirty="0">
                <a:ln w="11430"/>
                <a:solidFill>
                  <a:schemeClr val="tx2"/>
                </a:solidFill>
                <a:effectLst/>
                <a:uLnTx/>
                <a:uFillTx/>
                <a:ea typeface="+mn-ea"/>
                <a:cs typeface="Calibri"/>
              </a:rPr>
              <a:t>, Node.js, </a:t>
            </a:r>
            <a:r>
              <a:rPr kumimoji="0" lang="it-IT" sz="1600" b="0" i="0" u="none" strike="noStrike" kern="0" cap="none" spc="0" normalizeH="0" baseline="0" noProof="0" dirty="0" err="1">
                <a:ln w="11430"/>
                <a:solidFill>
                  <a:schemeClr val="tx2"/>
                </a:solidFill>
                <a:effectLst/>
                <a:uLnTx/>
                <a:uFillTx/>
                <a:ea typeface="+mn-ea"/>
                <a:cs typeface="Calibri"/>
              </a:rPr>
              <a:t>OpenShift</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Perl</a:t>
            </a:r>
            <a:r>
              <a:rPr kumimoji="0" lang="it-IT" sz="1600" b="0" i="0" u="none" strike="noStrike" kern="0" cap="none" spc="0" normalizeH="0" baseline="0" noProof="0" dirty="0">
                <a:ln w="11430"/>
                <a:solidFill>
                  <a:schemeClr val="tx2"/>
                </a:solidFill>
                <a:effectLst/>
                <a:uLnTx/>
                <a:uFillTx/>
                <a:ea typeface="+mn-ea"/>
                <a:cs typeface="Calibri"/>
              </a:rPr>
              <a:t>, PHP, </a:t>
            </a:r>
            <a:r>
              <a:rPr kumimoji="0" lang="it-IT" sz="1600" b="0" i="0" u="none" strike="noStrike" kern="0" cap="none" spc="0" normalizeH="0" baseline="0" noProof="0" dirty="0" err="1">
                <a:ln w="11430"/>
                <a:solidFill>
                  <a:schemeClr val="tx2"/>
                </a:solidFill>
                <a:effectLst/>
                <a:uLnTx/>
                <a:uFillTx/>
                <a:ea typeface="+mn-ea"/>
                <a:cs typeface="Calibri"/>
              </a:rPr>
              <a:t>Python</a:t>
            </a:r>
            <a:r>
              <a:rPr kumimoji="0" lang="it-IT" sz="1600" b="0" i="0" u="none" strike="noStrike" kern="0" cap="none" spc="0" normalizeH="0" baseline="0" noProof="0" dirty="0">
                <a:ln w="11430"/>
                <a:solidFill>
                  <a:schemeClr val="tx2"/>
                </a:solidFill>
                <a:effectLst/>
                <a:uLnTx/>
                <a:uFillTx/>
                <a:ea typeface="+mn-ea"/>
                <a:cs typeface="Calibri"/>
              </a:rPr>
              <a:t>, Ruby, </a:t>
            </a:r>
            <a:r>
              <a:rPr kumimoji="0" lang="it-IT" sz="1600" b="0" i="0" u="none" strike="noStrike" kern="0" cap="none" spc="0" normalizeH="0" baseline="0" noProof="0" dirty="0" err="1">
                <a:ln w="11430"/>
                <a:solidFill>
                  <a:schemeClr val="tx2"/>
                </a:solidFill>
                <a:effectLst/>
                <a:uLnTx/>
                <a:uFillTx/>
                <a:ea typeface="+mn-ea"/>
                <a:cs typeface="Calibri"/>
              </a:rPr>
              <a:t>Rust</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smtClean="0">
                <a:ln w="11430"/>
                <a:solidFill>
                  <a:schemeClr val="tx2"/>
                </a:solidFill>
                <a:effectLst/>
                <a:uLnTx/>
                <a:uFillTx/>
                <a:ea typeface="+mn-ea"/>
                <a:cs typeface="Calibri"/>
              </a:rPr>
              <a:t>Windows / IIS</a:t>
            </a:r>
            <a:endParaRPr kumimoji="0" lang="it-IT" sz="1600" b="0" i="0" u="none" strike="noStrike" kern="0" cap="none" spc="0" normalizeH="0" baseline="0" noProof="0" dirty="0">
              <a:ln w="11430"/>
              <a:solidFill>
                <a:schemeClr val="tx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1" i="1" u="none" strike="noStrike" kern="0" cap="none" spc="0" normalizeH="0" baseline="0" noProof="0" dirty="0" smtClean="0">
                <a:ln w="11430"/>
                <a:solidFill>
                  <a:schemeClr val="accent2"/>
                </a:solidFill>
                <a:effectLst/>
                <a:uLnTx/>
                <a:uFillTx/>
                <a:ea typeface="+mn-ea"/>
                <a:cs typeface="Calibri"/>
              </a:rPr>
              <a:t>Librerie:</a:t>
            </a:r>
            <a:r>
              <a:rPr kumimoji="0" lang="it-IT" sz="1600" b="0" i="0" u="none" strike="noStrike" kern="0" cap="none" spc="0" normalizeH="0" baseline="0" noProof="0" dirty="0" smtClean="0">
                <a:ln w="11430"/>
                <a:solidFill>
                  <a:prstClr val="black"/>
                </a:solidFill>
                <a:effectLst/>
                <a:uLnTx/>
                <a:uFillTx/>
                <a:ea typeface="+mn-ea"/>
                <a:cs typeface="Calibri"/>
              </a:rPr>
              <a:t> </a:t>
            </a:r>
            <a:r>
              <a:rPr kumimoji="0" lang="it-IT" sz="1600" b="0" i="0" u="none" strike="noStrike" kern="0" cap="none" spc="0" normalizeH="0" baseline="0" noProof="0" dirty="0" smtClean="0">
                <a:ln w="11430"/>
                <a:solidFill>
                  <a:schemeClr val="tx2"/>
                </a:solidFill>
                <a:effectLst/>
                <a:uLnTx/>
                <a:uFillTx/>
                <a:ea typeface="+mn-ea"/>
                <a:cs typeface="Calibri"/>
              </a:rPr>
              <a:t>Go</a:t>
            </a:r>
            <a:r>
              <a:rPr kumimoji="0" lang="it-IT" sz="1600" b="0" i="0" u="none" strike="noStrike" kern="0" cap="none" spc="0" normalizeH="0" baseline="0" noProof="0" dirty="0">
                <a:ln w="11430"/>
                <a:solidFill>
                  <a:schemeClr val="tx2"/>
                </a:solidFill>
                <a:effectLst/>
                <a:uLnTx/>
                <a:uFillTx/>
                <a:ea typeface="+mn-ea"/>
                <a:cs typeface="Calibri"/>
              </a:rPr>
              <a:t>, Java, Node.js, </a:t>
            </a:r>
            <a:r>
              <a:rPr kumimoji="0" lang="it-IT" sz="1600" b="0" i="0" u="none" strike="noStrike" kern="0" cap="none" spc="0" normalizeH="0" baseline="0" noProof="0" dirty="0" err="1">
                <a:ln w="11430"/>
                <a:solidFill>
                  <a:schemeClr val="tx2"/>
                </a:solidFill>
                <a:effectLst/>
                <a:uLnTx/>
                <a:uFillTx/>
                <a:ea typeface="+mn-ea"/>
                <a:cs typeface="Calibri"/>
              </a:rPr>
              <a:t>Perl</a:t>
            </a:r>
            <a:r>
              <a:rPr kumimoji="0" lang="it-IT" sz="1600" b="0" i="0" u="none" strike="noStrike" kern="0" cap="none" spc="0" normalizeH="0" baseline="0" noProof="0" dirty="0">
                <a:ln w="11430"/>
                <a:solidFill>
                  <a:schemeClr val="tx2"/>
                </a:solidFill>
                <a:effectLst/>
                <a:uLnTx/>
                <a:uFillTx/>
                <a:ea typeface="+mn-ea"/>
                <a:cs typeface="Calibri"/>
              </a:rPr>
              <a:t>, PHP, </a:t>
            </a:r>
            <a:r>
              <a:rPr kumimoji="0" lang="it-IT" sz="1600" b="0" i="0" u="none" strike="noStrike" kern="0" cap="none" spc="0" normalizeH="0" baseline="0" noProof="0" dirty="0" err="1">
                <a:ln w="11430"/>
                <a:solidFill>
                  <a:schemeClr val="tx2"/>
                </a:solidFill>
                <a:effectLst/>
                <a:uLnTx/>
                <a:uFillTx/>
                <a:ea typeface="+mn-ea"/>
                <a:cs typeface="Calibri"/>
              </a:rPr>
              <a:t>Python</a:t>
            </a:r>
            <a:r>
              <a:rPr kumimoji="0" lang="it-IT" sz="1600" b="0" i="0" u="none" strike="noStrike" kern="0" cap="none" spc="0" normalizeH="0" baseline="0" noProof="0" dirty="0">
                <a:ln w="11430"/>
                <a:solidFill>
                  <a:schemeClr val="tx2"/>
                </a:solidFill>
                <a:effectLst/>
                <a:uLnTx/>
                <a:uFillTx/>
                <a:ea typeface="+mn-ea"/>
                <a:cs typeface="Calibri"/>
              </a:rPr>
              <a:t>, Ruby, </a:t>
            </a:r>
            <a:r>
              <a:rPr kumimoji="0" lang="it-IT" sz="1600" b="0" i="0" u="none" strike="noStrike" kern="0" cap="none" spc="0" normalizeH="0" baseline="0" noProof="0" dirty="0" err="1">
                <a:ln w="11430"/>
                <a:solidFill>
                  <a:schemeClr val="tx2"/>
                </a:solidFill>
                <a:effectLst/>
                <a:uLnTx/>
                <a:uFillTx/>
                <a:ea typeface="+mn-ea"/>
                <a:cs typeface="Calibri"/>
              </a:rPr>
              <a:t>Rust</a:t>
            </a:r>
            <a:r>
              <a:rPr kumimoji="0" lang="it-IT" sz="1600" b="0" i="0" u="none" strike="noStrike" kern="0" cap="none" spc="0" normalizeH="0" baseline="0" noProof="0" dirty="0">
                <a:ln w="11430"/>
                <a:solidFill>
                  <a:schemeClr val="tx2"/>
                </a:solidFill>
                <a:effectLst/>
                <a:uLnTx/>
                <a:uFillTx/>
                <a:ea typeface="+mn-ea"/>
                <a:cs typeface="Calibri"/>
              </a:rPr>
              <a:t>, Windows</a:t>
            </a:r>
          </a:p>
        </p:txBody>
      </p:sp>
      <p:grpSp>
        <p:nvGrpSpPr>
          <p:cNvPr id="4" name="Gruppo 3"/>
          <p:cNvGrpSpPr/>
          <p:nvPr/>
        </p:nvGrpSpPr>
        <p:grpSpPr>
          <a:xfrm>
            <a:off x="114636" y="3553210"/>
            <a:ext cx="1872000" cy="1260000"/>
            <a:chOff x="191950" y="1520638"/>
            <a:chExt cx="1872000" cy="1260000"/>
          </a:xfrm>
        </p:grpSpPr>
        <p:sp>
          <p:nvSpPr>
            <p:cNvPr id="5" name="Rettangolo 4"/>
            <p:cNvSpPr/>
            <p:nvPr/>
          </p:nvSpPr>
          <p:spPr>
            <a:xfrm>
              <a:off x="191950" y="1520638"/>
              <a:ext cx="1872000" cy="12600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err="1">
                  <a:ln>
                    <a:noFill/>
                  </a:ln>
                  <a:solidFill>
                    <a:srgbClr val="FFFFFF"/>
                  </a:solidFill>
                  <a:effectLst/>
                  <a:uLnTx/>
                  <a:uFillTx/>
                  <a:ea typeface="+mn-ea"/>
                  <a:cs typeface="+mn-cs"/>
                </a:rPr>
                <a:t>Certbot</a:t>
              </a:r>
              <a:endParaRPr kumimoji="0" lang="it-IT" sz="1400" b="1" i="0" u="none" strike="noStrike" kern="0" cap="none" spc="0" normalizeH="0" baseline="0" noProof="0" dirty="0">
                <a:ln>
                  <a:noFill/>
                </a:ln>
                <a:solidFill>
                  <a:srgbClr val="FFFFFF"/>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400" b="0" i="0" u="none" strike="noStrike" kern="0" cap="none" spc="0" normalizeH="0" baseline="0" noProof="0" dirty="0">
                <a:ln>
                  <a:noFill/>
                </a:ln>
                <a:solidFill>
                  <a:srgbClr val="FFFFFF"/>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srgbClr val="FFFFFF"/>
                  </a:solidFill>
                  <a:effectLst/>
                  <a:uLnTx/>
                  <a:uFillTx/>
                  <a:ea typeface="+mn-ea"/>
                  <a:cs typeface="+mn-cs"/>
                </a:rPr>
                <a:t>- Client raccomandato</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srgbClr val="FFFFFF"/>
                  </a:solidFill>
                  <a:effectLst/>
                  <a:uLnTx/>
                  <a:uFillTx/>
                  <a:ea typeface="+mn-ea"/>
                  <a:cs typeface="+mn-cs"/>
                </a:rPr>
                <a:t>- OS: UNIX-</a:t>
              </a:r>
              <a:r>
                <a:rPr kumimoji="0" lang="it-IT" sz="1200" b="0" i="0" u="none" strike="noStrike" kern="0" cap="none" spc="0" normalizeH="0" baseline="0" noProof="0" dirty="0" err="1">
                  <a:ln>
                    <a:noFill/>
                  </a:ln>
                  <a:solidFill>
                    <a:srgbClr val="FFFFFF"/>
                  </a:solidFill>
                  <a:effectLst/>
                  <a:uLnTx/>
                  <a:uFillTx/>
                  <a:ea typeface="+mn-ea"/>
                  <a:cs typeface="+mn-cs"/>
                </a:rPr>
                <a:t>like</a:t>
              </a:r>
              <a:endParaRPr kumimoji="0" lang="it-IT" sz="1200" b="0" i="0" u="none" strike="noStrike" kern="0" cap="none" spc="0" normalizeH="0" baseline="0" noProof="0" dirty="0">
                <a:ln>
                  <a:noFill/>
                </a:ln>
                <a:solidFill>
                  <a:srgbClr val="FFFFFF"/>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srgbClr val="FFFFFF"/>
                  </a:solidFill>
                  <a:effectLst/>
                  <a:uLnTx/>
                  <a:uFillTx/>
                  <a:ea typeface="+mn-ea"/>
                  <a:cs typeface="+mn-cs"/>
                </a:rPr>
                <a:t>- Ver: </a:t>
              </a:r>
              <a:r>
                <a:rPr kumimoji="0" lang="it-IT" sz="1200" b="0" i="0" u="none" strike="noStrike" kern="0" cap="none" spc="0" normalizeH="0" baseline="0" noProof="0" dirty="0" smtClean="0">
                  <a:ln>
                    <a:noFill/>
                  </a:ln>
                  <a:solidFill>
                    <a:srgbClr val="FFFFFF"/>
                  </a:solidFill>
                  <a:effectLst/>
                  <a:uLnTx/>
                  <a:uFillTx/>
                  <a:ea typeface="+mn-ea"/>
                  <a:cs typeface="+mn-cs"/>
                </a:rPr>
                <a:t>0.29.1 (6 </a:t>
              </a:r>
              <a:r>
                <a:rPr kumimoji="0" lang="it-IT" sz="1200" b="0" i="0" u="none" strike="noStrike" kern="0" cap="none" spc="0" normalizeH="0" baseline="0" noProof="0" dirty="0" err="1" smtClean="0">
                  <a:ln>
                    <a:noFill/>
                  </a:ln>
                  <a:solidFill>
                    <a:srgbClr val="FFFFFF"/>
                  </a:solidFill>
                  <a:effectLst/>
                  <a:uLnTx/>
                  <a:uFillTx/>
                  <a:ea typeface="+mn-ea"/>
                  <a:cs typeface="+mn-cs"/>
                </a:rPr>
                <a:t>dic</a:t>
              </a:r>
              <a:r>
                <a:rPr kumimoji="0" lang="it-IT" sz="1200" b="0" i="0" u="none" strike="noStrike" kern="0" cap="none" spc="0" normalizeH="0" baseline="0" noProof="0" dirty="0" smtClean="0">
                  <a:ln>
                    <a:noFill/>
                  </a:ln>
                  <a:solidFill>
                    <a:srgbClr val="FFFFFF"/>
                  </a:solidFill>
                  <a:effectLst/>
                  <a:uLnTx/>
                  <a:uFillTx/>
                  <a:ea typeface="+mn-ea"/>
                  <a:cs typeface="+mn-cs"/>
                </a:rPr>
                <a:t> 2018)</a:t>
              </a:r>
              <a:endParaRPr kumimoji="0" lang="it-IT" sz="1200" b="0" i="0" u="none" strike="noStrike" kern="0" cap="none" spc="0" normalizeH="0" baseline="0" noProof="0" dirty="0">
                <a:ln>
                  <a:noFill/>
                </a:ln>
                <a:solidFill>
                  <a:srgbClr val="FFFFFF"/>
                </a:solidFill>
                <a:effectLst/>
                <a:uLnTx/>
                <a:uFillTx/>
                <a:ea typeface="+mn-ea"/>
                <a:cs typeface="+mn-cs"/>
              </a:endParaRPr>
            </a:p>
          </p:txBody>
        </p:sp>
        <p:sp>
          <p:nvSpPr>
            <p:cNvPr id="6" name="Rettangolo 5"/>
            <p:cNvSpPr/>
            <p:nvPr/>
          </p:nvSpPr>
          <p:spPr>
            <a:xfrm>
              <a:off x="235197" y="2587373"/>
              <a:ext cx="1199046" cy="153888"/>
            </a:xfrm>
            <a:prstGeom prst="rect">
              <a:avLst/>
            </a:prstGeom>
          </p:spPr>
          <p:txBody>
            <a:bodyPr wrap="none" lIns="0" tIns="0" rIns="0" bIns="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smtClean="0">
                  <a:ln>
                    <a:noFill/>
                  </a:ln>
                  <a:solidFill>
                    <a:prstClr val="white"/>
                  </a:solidFill>
                  <a:effectLst/>
                  <a:uLnTx/>
                  <a:uFillTx/>
                </a:rPr>
                <a:t>https://certbot.eff.org/</a:t>
              </a:r>
            </a:p>
          </p:txBody>
        </p:sp>
        <p:pic>
          <p:nvPicPr>
            <p:cNvPr id="7" name="Picture 2" descr="http://icons.iconarchive.com/icons/icons8/windows-8/128/Systems-Linux-icon.png"/>
            <p:cNvPicPr>
              <a:picLocks noChangeAspect="1" noChangeArrowheads="1"/>
            </p:cNvPicPr>
            <p:nvPr/>
          </p:nvPicPr>
          <p:blipFill>
            <a:blip r:embed="rId2" cstate="print">
              <a:biLevel thresh="5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778761" y="1561398"/>
              <a:ext cx="243840" cy="2438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uppo 7"/>
          <p:cNvGrpSpPr/>
          <p:nvPr/>
        </p:nvGrpSpPr>
        <p:grpSpPr>
          <a:xfrm>
            <a:off x="2068647" y="3553211"/>
            <a:ext cx="1872000" cy="1260000"/>
            <a:chOff x="3443649" y="1517276"/>
            <a:chExt cx="1872000" cy="1260000"/>
          </a:xfrm>
        </p:grpSpPr>
        <p:sp>
          <p:nvSpPr>
            <p:cNvPr id="9" name="Rettangolo 8"/>
            <p:cNvSpPr/>
            <p:nvPr/>
          </p:nvSpPr>
          <p:spPr>
            <a:xfrm>
              <a:off x="3443649" y="1517276"/>
              <a:ext cx="1872000" cy="1260000"/>
            </a:xfrm>
            <a:prstGeom prst="rect">
              <a:avLst/>
            </a:prstGeom>
            <a:solidFill>
              <a:srgbClr val="002060"/>
            </a:solidFill>
            <a:ln w="12700" cap="flat" cmpd="sng" algn="ctr">
              <a:solidFill>
                <a:srgbClr val="002060"/>
              </a:solidFill>
              <a:prstDash val="solid"/>
              <a:miter lim="800000"/>
            </a:ln>
            <a:effectLst/>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err="1" smtClean="0">
                  <a:ln>
                    <a:noFill/>
                  </a:ln>
                  <a:solidFill>
                    <a:srgbClr val="FFFFFF"/>
                  </a:solidFill>
                  <a:effectLst/>
                  <a:uLnTx/>
                  <a:uFillTx/>
                  <a:ea typeface="+mn-ea"/>
                  <a:cs typeface="+mn-cs"/>
                </a:rPr>
                <a:t>ACMESharp</a:t>
              </a:r>
              <a:endParaRPr kumimoji="0" lang="it-IT" sz="1400" b="1" i="0" u="none" strike="noStrike" kern="0" cap="none" spc="0" normalizeH="0" baseline="0" noProof="0" dirty="0">
                <a:ln>
                  <a:noFill/>
                </a:ln>
                <a:solidFill>
                  <a:srgbClr val="FFFFFF"/>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400" b="0" i="0" u="none" strike="noStrike" kern="0" cap="none" spc="0" normalizeH="0" baseline="0" noProof="0" dirty="0">
                <a:ln>
                  <a:noFill/>
                </a:ln>
                <a:solidFill>
                  <a:srgbClr val="FFFFFF"/>
                </a:solidFill>
                <a:effectLst/>
                <a:uLnTx/>
                <a:uFillTx/>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srgbClr val="FFFFFF"/>
                  </a:solidFill>
                  <a:effectLst/>
                  <a:uLnTx/>
                  <a:uFillTx/>
                  <a:ea typeface="+mn-ea"/>
                  <a:cs typeface="+mn-cs"/>
                </a:rPr>
                <a:t>- Libreria .NET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srgbClr val="FFFFFF"/>
                  </a:solidFill>
                  <a:effectLst/>
                  <a:uLnTx/>
                  <a:uFillTx/>
                  <a:ea typeface="+mn-ea"/>
                  <a:cs typeface="+mn-cs"/>
                </a:rPr>
                <a:t>- </a:t>
              </a:r>
              <a:r>
                <a:rPr kumimoji="0" lang="it-IT" sz="1200" b="0" i="0" u="none" strike="noStrike" kern="0" cap="none" spc="0" normalizeH="0" baseline="0" noProof="0" dirty="0" err="1">
                  <a:ln>
                    <a:noFill/>
                  </a:ln>
                  <a:solidFill>
                    <a:srgbClr val="FFFFFF"/>
                  </a:solidFill>
                  <a:effectLst/>
                  <a:uLnTx/>
                  <a:uFillTx/>
                  <a:ea typeface="+mn-ea"/>
                  <a:cs typeface="+mn-cs"/>
                </a:rPr>
                <a:t>PowerShell</a:t>
              </a:r>
              <a:r>
                <a:rPr kumimoji="0" lang="it-IT" sz="1200" b="0" i="0" u="none" strike="noStrike" kern="0" cap="none" spc="0" normalizeH="0" baseline="0" noProof="0" dirty="0">
                  <a:ln>
                    <a:noFill/>
                  </a:ln>
                  <a:solidFill>
                    <a:srgbClr val="FFFFFF"/>
                  </a:solidFill>
                  <a:effectLst/>
                  <a:uLnTx/>
                  <a:uFillTx/>
                  <a:ea typeface="+mn-ea"/>
                  <a:cs typeface="+mn-cs"/>
                </a:rPr>
                <a:t> client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200" b="0" i="0" u="none" strike="noStrike" kern="0" cap="none" spc="0" normalizeH="0" baseline="0" noProof="0" dirty="0">
                  <a:ln>
                    <a:noFill/>
                  </a:ln>
                  <a:solidFill>
                    <a:srgbClr val="FFFFFF"/>
                  </a:solidFill>
                  <a:effectLst/>
                  <a:uLnTx/>
                  <a:uFillTx/>
                  <a:ea typeface="+mn-ea"/>
                  <a:cs typeface="+mn-cs"/>
                </a:rPr>
                <a:t>- </a:t>
              </a:r>
              <a:r>
                <a:rPr kumimoji="0" lang="es-ES" sz="1200" b="0" i="0" u="none" strike="noStrike" kern="0" cap="none" spc="0" normalizeH="0" baseline="0" noProof="0" dirty="0">
                  <a:ln>
                    <a:noFill/>
                  </a:ln>
                  <a:solidFill>
                    <a:srgbClr val="FFFFFF"/>
                  </a:solidFill>
                  <a:effectLst/>
                  <a:uLnTx/>
                  <a:uFillTx/>
                  <a:ea typeface="+mn-ea"/>
                  <a:cs typeface="+mn-cs"/>
                </a:rPr>
                <a:t>Ver: </a:t>
              </a:r>
              <a:r>
                <a:rPr kumimoji="0" lang="es-ES" sz="1200" b="0" i="0" u="none" strike="noStrike" kern="0" cap="none" spc="0" normalizeH="0" baseline="0" noProof="0" dirty="0" smtClean="0">
                  <a:ln>
                    <a:noFill/>
                  </a:ln>
                  <a:solidFill>
                    <a:srgbClr val="FFFFFF"/>
                  </a:solidFill>
                  <a:effectLst/>
                  <a:uLnTx/>
                  <a:uFillTx/>
                  <a:ea typeface="+mn-ea"/>
                  <a:cs typeface="+mn-cs"/>
                </a:rPr>
                <a:t>0.9.1 (26 ott 2017</a:t>
              </a:r>
              <a:r>
                <a:rPr kumimoji="0" lang="es-ES" sz="1200" b="0" i="0" u="none" strike="noStrike" kern="0" cap="none" spc="0" normalizeH="0" baseline="0" noProof="0" dirty="0">
                  <a:ln>
                    <a:noFill/>
                  </a:ln>
                  <a:solidFill>
                    <a:srgbClr val="FFFFFF"/>
                  </a:solidFill>
                  <a:effectLst/>
                  <a:uLnTx/>
                  <a:uFillTx/>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it-IT" sz="1200" b="0" i="0" u="none" strike="noStrike" kern="0" cap="none" spc="0" normalizeH="0" baseline="0" noProof="0" dirty="0">
                <a:ln>
                  <a:noFill/>
                </a:ln>
                <a:solidFill>
                  <a:srgbClr val="FFFFFF"/>
                </a:solidFill>
                <a:effectLst/>
                <a:uLnTx/>
                <a:uFillTx/>
                <a:ea typeface="+mn-ea"/>
                <a:cs typeface="+mn-cs"/>
              </a:endParaRPr>
            </a:p>
          </p:txBody>
        </p:sp>
        <p:sp>
          <p:nvSpPr>
            <p:cNvPr id="10" name="Rettangolo 9"/>
            <p:cNvSpPr/>
            <p:nvPr/>
          </p:nvSpPr>
          <p:spPr>
            <a:xfrm>
              <a:off x="3504679" y="2584011"/>
              <a:ext cx="1551707" cy="153888"/>
            </a:xfrm>
            <a:prstGeom prst="rect">
              <a:avLst/>
            </a:prstGeom>
          </p:spPr>
          <p:txBody>
            <a:bodyPr wrap="none" lIns="0" tIns="0" rIns="0" bIns="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err="1" smtClean="0">
                  <a:ln>
                    <a:noFill/>
                  </a:ln>
                  <a:solidFill>
                    <a:prstClr val="white"/>
                  </a:solidFill>
                  <a:effectLst/>
                  <a:uLnTx/>
                  <a:uFillTx/>
                </a:rPr>
                <a:t>GitHub</a:t>
              </a:r>
              <a:r>
                <a:rPr kumimoji="0" lang="it-IT" sz="1000" b="1" i="0" u="none" strike="noStrike" kern="0" cap="none" spc="0" normalizeH="0" baseline="0" noProof="0" dirty="0" smtClean="0">
                  <a:ln>
                    <a:noFill/>
                  </a:ln>
                  <a:solidFill>
                    <a:prstClr val="white"/>
                  </a:solidFill>
                  <a:effectLst/>
                  <a:uLnTx/>
                  <a:uFillTx/>
                </a:rPr>
                <a:t>: </a:t>
              </a:r>
              <a:r>
                <a:rPr kumimoji="0" lang="it-IT" sz="1000" b="1" i="0" u="none" strike="noStrike" kern="0" cap="none" spc="0" normalizeH="0" baseline="0" noProof="0" dirty="0" err="1" smtClean="0">
                  <a:ln>
                    <a:noFill/>
                  </a:ln>
                  <a:solidFill>
                    <a:prstClr val="white"/>
                  </a:solidFill>
                  <a:effectLst/>
                  <a:uLnTx/>
                  <a:uFillTx/>
                </a:rPr>
                <a:t>ebekker</a:t>
              </a:r>
              <a:r>
                <a:rPr kumimoji="0" lang="it-IT" sz="1000" b="1" i="0" u="none" strike="noStrike" kern="0" cap="none" spc="0" normalizeH="0" baseline="0" noProof="0" dirty="0" smtClean="0">
                  <a:ln>
                    <a:noFill/>
                  </a:ln>
                  <a:solidFill>
                    <a:prstClr val="white"/>
                  </a:solidFill>
                  <a:effectLst/>
                  <a:uLnTx/>
                  <a:uFillTx/>
                </a:rPr>
                <a:t>/</a:t>
              </a:r>
              <a:r>
                <a:rPr kumimoji="0" lang="it-IT" sz="1000" b="1" i="0" u="none" strike="noStrike" kern="0" cap="none" spc="0" normalizeH="0" baseline="0" noProof="0" dirty="0" err="1" smtClean="0">
                  <a:ln>
                    <a:noFill/>
                  </a:ln>
                  <a:solidFill>
                    <a:prstClr val="white"/>
                  </a:solidFill>
                  <a:effectLst/>
                  <a:uLnTx/>
                  <a:uFillTx/>
                </a:rPr>
                <a:t>ACMESharp</a:t>
              </a:r>
              <a:endParaRPr kumimoji="0" lang="it-IT" sz="1000" b="1" i="0" u="none" strike="noStrike" kern="0" cap="none" spc="0" normalizeH="0" baseline="0" noProof="0" dirty="0" smtClean="0">
                <a:ln>
                  <a:noFill/>
                </a:ln>
                <a:solidFill>
                  <a:prstClr val="white"/>
                </a:solidFill>
                <a:effectLst/>
                <a:uLnTx/>
                <a:uFillTx/>
              </a:endParaRPr>
            </a:p>
          </p:txBody>
        </p:sp>
        <p:pic>
          <p:nvPicPr>
            <p:cNvPr id="11" name="Picture 4" descr="http://icons.iconarchive.com/icons/icons8/windows-8/128/Systems-Windows-8-icon.png"/>
            <p:cNvPicPr>
              <a:picLocks noChangeAspect="1" noChangeArrowheads="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5021145" y="1567464"/>
              <a:ext cx="243840" cy="2438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uppo 11"/>
          <p:cNvGrpSpPr/>
          <p:nvPr/>
        </p:nvGrpSpPr>
        <p:grpSpPr>
          <a:xfrm>
            <a:off x="4031261" y="3553210"/>
            <a:ext cx="2376000" cy="1260000"/>
            <a:chOff x="3443648" y="1517275"/>
            <a:chExt cx="2376000" cy="1260000"/>
          </a:xfrm>
        </p:grpSpPr>
        <p:sp>
          <p:nvSpPr>
            <p:cNvPr id="13" name="Rettangolo 12"/>
            <p:cNvSpPr/>
            <p:nvPr/>
          </p:nvSpPr>
          <p:spPr>
            <a:xfrm>
              <a:off x="3443648" y="1517275"/>
              <a:ext cx="2376000" cy="1260000"/>
            </a:xfrm>
            <a:prstGeom prst="rect">
              <a:avLst/>
            </a:prstGeom>
            <a:solidFill>
              <a:srgbClr val="002060"/>
            </a:solidFill>
            <a:ln>
              <a:solidFill>
                <a:srgbClr val="002060"/>
              </a:solidFill>
            </a:ln>
          </p:spPr>
          <p:txBody>
            <a:bodyPr>
              <a:noAutofit/>
            </a:bodyPr>
            <a:lstStyle/>
            <a:p>
              <a:pPr>
                <a:defRPr/>
              </a:pPr>
              <a:r>
                <a:rPr lang="it-IT" sz="1400" b="1" kern="0" dirty="0">
                  <a:solidFill>
                    <a:srgbClr val="FFFFFF"/>
                  </a:solidFill>
                </a:rPr>
                <a:t>Windows ACME </a:t>
              </a:r>
              <a:r>
                <a:rPr lang="it-IT" sz="1400" b="1" kern="0" dirty="0" smtClean="0">
                  <a:solidFill>
                    <a:srgbClr val="FFFFFF"/>
                  </a:solidFill>
                </a:rPr>
                <a:t>Simple</a:t>
              </a:r>
              <a:endParaRPr lang="it-IT" sz="1400" b="1" kern="0" dirty="0">
                <a:solidFill>
                  <a:srgbClr val="FFFFFF"/>
                </a:solidFill>
              </a:endParaRPr>
            </a:p>
            <a:p>
              <a:pPr>
                <a:defRPr/>
              </a:pPr>
              <a:endParaRPr lang="it-IT" sz="1400" kern="0" dirty="0">
                <a:solidFill>
                  <a:srgbClr val="FFFFFF"/>
                </a:solidFill>
              </a:endParaRPr>
            </a:p>
            <a:p>
              <a:pPr>
                <a:defRPr/>
              </a:pPr>
              <a:r>
                <a:rPr lang="it-IT" sz="1200" kern="0" dirty="0">
                  <a:solidFill>
                    <a:srgbClr val="FFFFFF"/>
                  </a:solidFill>
                </a:rPr>
                <a:t>- Client .NET </a:t>
              </a:r>
              <a:r>
                <a:rPr lang="it-IT" sz="1200" kern="0" dirty="0" err="1">
                  <a:solidFill>
                    <a:srgbClr val="FFFFFF"/>
                  </a:solidFill>
                </a:rPr>
                <a:t>command</a:t>
              </a:r>
              <a:r>
                <a:rPr lang="it-IT" sz="1200" kern="0" dirty="0">
                  <a:solidFill>
                    <a:srgbClr val="FFFFFF"/>
                  </a:solidFill>
                </a:rPr>
                <a:t> line</a:t>
              </a:r>
            </a:p>
            <a:p>
              <a:pPr>
                <a:defRPr/>
              </a:pPr>
              <a:r>
                <a:rPr lang="it-IT" sz="1200" kern="0" dirty="0">
                  <a:solidFill>
                    <a:srgbClr val="FFFFFF"/>
                  </a:solidFill>
                </a:rPr>
                <a:t>- Basato su </a:t>
              </a:r>
              <a:r>
                <a:rPr lang="it-IT" sz="1200" kern="0" dirty="0" err="1">
                  <a:solidFill>
                    <a:srgbClr val="FFFFFF"/>
                  </a:solidFill>
                </a:rPr>
                <a:t>ACMESharp</a:t>
              </a:r>
              <a:endParaRPr lang="it-IT" sz="1200" kern="0" dirty="0">
                <a:solidFill>
                  <a:srgbClr val="FFFFFF"/>
                </a:solidFill>
              </a:endParaRPr>
            </a:p>
            <a:p>
              <a:pPr>
                <a:defRPr/>
              </a:pPr>
              <a:r>
                <a:rPr lang="it-IT" sz="1200" kern="0" dirty="0">
                  <a:solidFill>
                    <a:srgbClr val="FFFFFF"/>
                  </a:solidFill>
                </a:rPr>
                <a:t>- </a:t>
              </a:r>
              <a:r>
                <a:rPr lang="es-ES" sz="1200" kern="0" dirty="0">
                  <a:solidFill>
                    <a:srgbClr val="FFFFFF"/>
                  </a:solidFill>
                </a:rPr>
                <a:t>Ver: </a:t>
              </a:r>
              <a:r>
                <a:rPr lang="es-ES" sz="1200" kern="0" dirty="0" smtClean="0">
                  <a:solidFill>
                    <a:srgbClr val="FFFFFF"/>
                  </a:solidFill>
                </a:rPr>
                <a:t>v1.9.12.2 (29 nov 2018)</a:t>
              </a:r>
              <a:endParaRPr lang="es-ES" sz="1200" kern="0" dirty="0">
                <a:solidFill>
                  <a:srgbClr val="FFFFFF"/>
                </a:solidFill>
              </a:endParaRPr>
            </a:p>
            <a:p>
              <a:pPr>
                <a:defRPr/>
              </a:pPr>
              <a:endParaRPr lang="it-IT" sz="1200" kern="0" dirty="0">
                <a:solidFill>
                  <a:srgbClr val="FFFFFF"/>
                </a:solidFill>
              </a:endParaRPr>
            </a:p>
          </p:txBody>
        </p:sp>
        <p:sp>
          <p:nvSpPr>
            <p:cNvPr id="14" name="Rettangolo 13"/>
            <p:cNvSpPr/>
            <p:nvPr/>
          </p:nvSpPr>
          <p:spPr>
            <a:xfrm>
              <a:off x="3486628" y="2584011"/>
              <a:ext cx="1489190" cy="153888"/>
            </a:xfrm>
            <a:prstGeom prst="rect">
              <a:avLst/>
            </a:prstGeom>
          </p:spPr>
          <p:txBody>
            <a:bodyPr wrap="none" lIns="0" tIns="0" rIns="0" bIns="0">
              <a:spAutoFit/>
            </a:bodyPr>
            <a:lstStyle/>
            <a:p>
              <a:pPr defTabSz="457200"/>
              <a:r>
                <a:rPr lang="it-IT" sz="1000" b="1" dirty="0" err="1">
                  <a:solidFill>
                    <a:prstClr val="white"/>
                  </a:solidFill>
                </a:rPr>
                <a:t>GitHub</a:t>
              </a:r>
              <a:r>
                <a:rPr lang="it-IT" sz="1000" b="1" dirty="0">
                  <a:solidFill>
                    <a:prstClr val="white"/>
                  </a:solidFill>
                </a:rPr>
                <a:t>: </a:t>
              </a:r>
              <a:r>
                <a:rPr lang="it-IT" sz="1000" b="1" dirty="0" err="1">
                  <a:solidFill>
                    <a:prstClr val="white"/>
                  </a:solidFill>
                </a:rPr>
                <a:t>PKISharp</a:t>
              </a:r>
              <a:r>
                <a:rPr lang="it-IT" sz="1000" b="1" dirty="0">
                  <a:solidFill>
                    <a:prstClr val="white"/>
                  </a:solidFill>
                </a:rPr>
                <a:t>/</a:t>
              </a:r>
              <a:r>
                <a:rPr lang="it-IT" sz="1000" b="1" dirty="0" err="1">
                  <a:solidFill>
                    <a:prstClr val="white"/>
                  </a:solidFill>
                </a:rPr>
                <a:t>win</a:t>
              </a:r>
              <a:r>
                <a:rPr lang="it-IT" sz="1000" b="1" dirty="0">
                  <a:solidFill>
                    <a:prstClr val="white"/>
                  </a:solidFill>
                </a:rPr>
                <a:t>-acme</a:t>
              </a:r>
            </a:p>
          </p:txBody>
        </p:sp>
        <p:pic>
          <p:nvPicPr>
            <p:cNvPr id="15" name="Picture 4" descr="http://icons.iconarchive.com/icons/icons8/windows-8/128/Systems-Windows-8-icon.png"/>
            <p:cNvPicPr>
              <a:picLocks noChangeAspect="1" noChangeArrowheads="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5526986" y="1567464"/>
              <a:ext cx="243840" cy="243840"/>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ttangolo 15"/>
          <p:cNvSpPr/>
          <p:nvPr/>
        </p:nvSpPr>
        <p:spPr bwMode="ltGray">
          <a:xfrm>
            <a:off x="6572485" y="3553211"/>
            <a:ext cx="5498004" cy="2518446"/>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schemeClr val="accent2"/>
                </a:solidFill>
                <a:effectLst/>
                <a:uLnTx/>
                <a:uFillTx/>
                <a:ea typeface="+mn-ea"/>
                <a:cs typeface="Calibri"/>
              </a:rPr>
              <a:t>Gestione senza accesso alla Shell</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1" u="none" strike="noStrike" kern="0" cap="none" spc="0" normalizeH="0" baseline="0" noProof="0" dirty="0">
                <a:ln w="11430"/>
                <a:solidFill>
                  <a:schemeClr val="accent2"/>
                </a:solidFill>
                <a:effectLst/>
                <a:uLnTx/>
                <a:uFillTx/>
                <a:ea typeface="+mn-ea"/>
                <a:cs typeface="Calibri"/>
              </a:rPr>
              <a:t>Utilizzare il supporto </a:t>
            </a:r>
            <a:r>
              <a:rPr kumimoji="0" lang="it-IT" sz="1600" b="0" i="1" u="none" strike="noStrike" kern="0" cap="none" spc="0" normalizeH="0" baseline="0" noProof="0" dirty="0" err="1">
                <a:ln w="11430"/>
                <a:solidFill>
                  <a:schemeClr val="accent2"/>
                </a:solidFill>
                <a:effectLst/>
                <a:uLnTx/>
                <a:uFillTx/>
                <a:ea typeface="+mn-ea"/>
                <a:cs typeface="Calibri"/>
              </a:rPr>
              <a:t>built</a:t>
            </a:r>
            <a:r>
              <a:rPr kumimoji="0" lang="it-IT" sz="1600" b="0" i="1" u="none" strike="noStrike" kern="0" cap="none" spc="0" normalizeH="0" baseline="0" noProof="0" dirty="0">
                <a:ln w="11430"/>
                <a:solidFill>
                  <a:schemeClr val="accent2"/>
                </a:solidFill>
                <a:effectLst/>
                <a:uLnTx/>
                <a:uFillTx/>
                <a:ea typeface="+mn-ea"/>
                <a:cs typeface="Calibri"/>
              </a:rPr>
              <a:t>-in </a:t>
            </a:r>
            <a:r>
              <a:rPr kumimoji="0" lang="it-IT" sz="1600" b="0" i="1" u="none" strike="noStrike" kern="0" cap="none" spc="0" normalizeH="0" baseline="0" noProof="0" dirty="0" err="1">
                <a:ln w="11430"/>
                <a:solidFill>
                  <a:schemeClr val="accent2"/>
                </a:solidFill>
                <a:effectLst/>
                <a:uLnTx/>
                <a:uFillTx/>
                <a:ea typeface="+mn-ea"/>
                <a:cs typeface="Calibri"/>
              </a:rPr>
              <a:t>support</a:t>
            </a:r>
            <a:r>
              <a:rPr kumimoji="0" lang="it-IT" sz="1600" b="0" i="1" u="none" strike="noStrike" kern="0" cap="none" spc="0" normalizeH="0" baseline="0" noProof="0" dirty="0">
                <a:ln w="11430"/>
                <a:solidFill>
                  <a:schemeClr val="accent2"/>
                </a:solidFill>
                <a:effectLst/>
                <a:uLnTx/>
                <a:uFillTx/>
                <a:ea typeface="+mn-ea"/>
                <a:cs typeface="Calibri"/>
              </a:rPr>
              <a:t> dell’hosting</a:t>
            </a:r>
            <a:r>
              <a:rPr kumimoji="0" lang="it-IT" sz="1600" b="0" i="0" u="none" strike="noStrike" kern="0" cap="none" spc="0" normalizeH="0" baseline="0" noProof="0" dirty="0">
                <a:ln w="11430"/>
                <a:solidFill>
                  <a:schemeClr val="accent2"/>
                </a:solidFill>
                <a:effectLst/>
                <a:uLnTx/>
                <a:uFillTx/>
                <a:ea typeface="+mn-ea"/>
                <a:cs typeface="Calibri"/>
              </a:rPr>
              <a:t> </a:t>
            </a:r>
            <a:r>
              <a:rPr kumimoji="0" lang="it-IT" sz="1600" b="0" i="1" u="none" strike="noStrike" kern="0" cap="none" spc="0" normalizeH="0" baseline="0" noProof="0" dirty="0">
                <a:ln w="11430"/>
                <a:solidFill>
                  <a:schemeClr val="accent2"/>
                </a:solidFill>
                <a:effectLst/>
                <a:uLnTx/>
                <a:uFillTx/>
                <a:ea typeface="+mn-ea"/>
                <a:cs typeface="Calibri"/>
              </a:rPr>
              <a:t>provider</a:t>
            </a:r>
            <a:r>
              <a:rPr kumimoji="0" lang="it-IT" sz="1600" b="0" i="0" u="none" strike="noStrike" kern="0" cap="none" spc="0" normalizeH="0" baseline="0" noProof="0" dirty="0">
                <a:ln w="11430"/>
                <a:solidFill>
                  <a:schemeClr val="accent2"/>
                </a:solidFill>
                <a:effectLst/>
                <a:uLnTx/>
                <a:uFillTx/>
                <a:ea typeface="+mn-ea"/>
                <a:cs typeface="Calibri"/>
              </a:rPr>
              <a:t> </a:t>
            </a:r>
            <a:r>
              <a:rPr kumimoji="0" lang="it-IT" sz="1600" b="0" i="0" u="none" strike="noStrike" kern="0" cap="none" spc="0" normalizeH="0" baseline="0" noProof="0" dirty="0">
                <a:ln w="11430"/>
                <a:solidFill>
                  <a:schemeClr val="tx2"/>
                </a:solidFill>
                <a:effectLst/>
                <a:uLnTx/>
                <a:uFillTx/>
                <a:ea typeface="+mn-ea"/>
                <a:cs typeface="Calibri"/>
              </a:rPr>
              <a:t>(metodo consigliato)</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1" u="none" strike="noStrike" kern="0" cap="none" spc="0" normalizeH="0" baseline="0" noProof="0" dirty="0">
                <a:ln w="11430"/>
                <a:solidFill>
                  <a:schemeClr val="accent2"/>
                </a:solidFill>
                <a:effectLst/>
                <a:uLnTx/>
                <a:uFillTx/>
                <a:ea typeface="+mn-ea"/>
                <a:cs typeface="Calibri"/>
              </a:rPr>
              <a:t>Utilizzare </a:t>
            </a:r>
            <a:r>
              <a:rPr kumimoji="0" lang="it-IT" sz="1600" b="0" i="1" u="none" strike="noStrike" kern="0" cap="none" spc="0" normalizeH="0" baseline="0" noProof="0" dirty="0" smtClean="0">
                <a:ln w="11430"/>
                <a:solidFill>
                  <a:schemeClr val="accent2"/>
                </a:solidFill>
                <a:effectLst/>
                <a:uLnTx/>
                <a:uFillTx/>
                <a:ea typeface="+mn-ea"/>
                <a:cs typeface="Calibri"/>
              </a:rPr>
              <a:t>un </a:t>
            </a:r>
            <a:r>
              <a:rPr kumimoji="0" lang="it-IT" sz="1600" b="0" i="1" u="none" strike="noStrike" kern="0" cap="none" spc="0" normalizeH="0" baseline="0" noProof="0" dirty="0">
                <a:ln w="11430"/>
                <a:solidFill>
                  <a:schemeClr val="accent2"/>
                </a:solidFill>
                <a:effectLst/>
                <a:uLnTx/>
                <a:uFillTx/>
                <a:ea typeface="+mn-ea"/>
                <a:cs typeface="Calibri"/>
              </a:rPr>
              <a:t>Client </a:t>
            </a:r>
            <a:r>
              <a:rPr kumimoji="0" lang="it-IT" sz="1600" b="0" i="0" u="none" strike="noStrike" kern="0" cap="none" spc="0" normalizeH="0" baseline="0" noProof="0" dirty="0">
                <a:ln w="11430"/>
                <a:solidFill>
                  <a:schemeClr val="accent2"/>
                </a:solidFill>
                <a:effectLst/>
                <a:uLnTx/>
                <a:uFillTx/>
                <a:ea typeface="+mn-ea"/>
                <a:cs typeface="Calibri"/>
              </a:rPr>
              <a:t>ACME che supporta la modalità manuale</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smtClean="0">
                <a:ln w="11430"/>
                <a:solidFill>
                  <a:schemeClr val="tx2"/>
                </a:solidFill>
                <a:effectLst/>
                <a:uLnTx/>
                <a:uFillTx/>
                <a:ea typeface="+mn-ea"/>
                <a:cs typeface="Calibri"/>
              </a:rPr>
              <a:t>(</a:t>
            </a:r>
            <a:r>
              <a:rPr kumimoji="0" lang="it-IT" sz="1600" b="0" i="0" u="none" strike="noStrike" kern="0" cap="none" spc="0" normalizeH="0" baseline="0" noProof="0" dirty="0" err="1" smtClean="0">
                <a:ln w="11430"/>
                <a:solidFill>
                  <a:schemeClr val="tx2"/>
                </a:solidFill>
                <a:effectLst/>
                <a:uLnTx/>
                <a:uFillTx/>
                <a:ea typeface="+mn-ea"/>
                <a:cs typeface="Calibri"/>
              </a:rPr>
              <a:t>Certbot</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letsencrypt-win-simple</a:t>
            </a:r>
            <a:r>
              <a:rPr kumimoji="0" lang="it-IT" sz="1600" b="0" i="0" u="none" strike="noStrike" kern="0" cap="none" spc="0" normalizeH="0" baseline="0" noProof="0" dirty="0">
                <a:ln w="11430"/>
                <a:solidFill>
                  <a:schemeClr val="tx2"/>
                </a:solidFill>
                <a:effectLst/>
                <a:uLnTx/>
                <a:uFillTx/>
                <a:ea typeface="+mn-ea"/>
                <a:cs typeface="Calibri"/>
              </a:rPr>
              <a:t>) per eseguire l’upload sul website di un file specifico e dare prova alla CA di avere il controllo, </a:t>
            </a:r>
            <a:r>
              <a:rPr kumimoji="0" lang="it-IT" sz="1600" b="0" i="1" u="none" strike="noStrike" kern="0" cap="none" spc="0" normalizeH="0" baseline="0" noProof="0" dirty="0">
                <a:ln w="11430"/>
                <a:solidFill>
                  <a:schemeClr val="accent2"/>
                </a:solidFill>
                <a:effectLst/>
                <a:uLnTx/>
                <a:uFillTx/>
                <a:ea typeface="+mn-ea"/>
                <a:cs typeface="Calibri"/>
              </a:rPr>
              <a:t>occorre ripetere la procedura ad ogni rinnovo</a:t>
            </a:r>
          </a:p>
        </p:txBody>
      </p:sp>
      <p:sp>
        <p:nvSpPr>
          <p:cNvPr id="17" name="Rettangolo 16"/>
          <p:cNvSpPr/>
          <p:nvPr/>
        </p:nvSpPr>
        <p:spPr>
          <a:xfrm>
            <a:off x="4239050" y="6175567"/>
            <a:ext cx="7831439" cy="184666"/>
          </a:xfrm>
          <a:prstGeom prst="rect">
            <a:avLst/>
          </a:prstGeom>
        </p:spPr>
        <p:txBody>
          <a:bodyPr wrap="none" lIns="0" tIns="0" rIns="0" bIns="0">
            <a:spAutoFit/>
          </a:bodyPr>
          <a:lstStyle/>
          <a:p>
            <a:pPr algn="r" defTabSz="457200"/>
            <a:r>
              <a:rPr lang="en-US" sz="1200" b="1" dirty="0">
                <a:solidFill>
                  <a:schemeClr val="tx2"/>
                </a:solidFill>
              </a:rPr>
              <a:t>Web Hosting who support Lets Encrypt</a:t>
            </a:r>
            <a:r>
              <a:rPr lang="it-IT" sz="1200" dirty="0">
                <a:solidFill>
                  <a:schemeClr val="tx2"/>
                </a:solidFill>
              </a:rPr>
              <a:t>: </a:t>
            </a:r>
            <a:r>
              <a:rPr lang="it-IT" sz="1200" dirty="0">
                <a:solidFill>
                  <a:prstClr val="black"/>
                </a:solidFill>
                <a:hlinkClick r:id="rId5"/>
              </a:rPr>
              <a:t>https://</a:t>
            </a:r>
            <a:r>
              <a:rPr lang="it-IT" sz="1200" dirty="0" smtClean="0">
                <a:solidFill>
                  <a:prstClr val="black"/>
                </a:solidFill>
                <a:hlinkClick r:id="rId5"/>
              </a:rPr>
              <a:t>community.letsencrypt.org/t/web-hosting-who-support-lets-encrypt/6920</a:t>
            </a:r>
            <a:endParaRPr lang="it-IT" sz="1200" dirty="0">
              <a:solidFill>
                <a:prstClr val="black"/>
              </a:solidFill>
            </a:endParaRPr>
          </a:p>
        </p:txBody>
      </p:sp>
      <p:sp>
        <p:nvSpPr>
          <p:cNvPr id="18" name="Rettangolo 17"/>
          <p:cNvSpPr/>
          <p:nvPr/>
        </p:nvSpPr>
        <p:spPr bwMode="ltGray">
          <a:xfrm>
            <a:off x="6572485" y="1586247"/>
            <a:ext cx="5498004" cy="1876740"/>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schemeClr val="accent2"/>
                </a:solidFill>
                <a:effectLst/>
                <a:uLnTx/>
                <a:uFillTx/>
                <a:ea typeface="+mn-ea"/>
                <a:cs typeface="Calibri"/>
              </a:rPr>
              <a:t>Implementazione di un client ACME</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smtClean="0">
                <a:ln w="11430"/>
                <a:solidFill>
                  <a:schemeClr val="tx2"/>
                </a:solidFill>
                <a:effectLst/>
                <a:uLnTx/>
                <a:uFillTx/>
                <a:ea typeface="+mn-ea"/>
                <a:cs typeface="Calibri"/>
              </a:rPr>
              <a:t>Disponibili </a:t>
            </a:r>
            <a:r>
              <a:rPr kumimoji="0" lang="it-IT" sz="1600" b="0" i="1" u="none" strike="noStrike" kern="0" cap="none" spc="0" normalizeH="0" baseline="0" noProof="0" dirty="0">
                <a:ln w="11430"/>
                <a:solidFill>
                  <a:schemeClr val="accent2"/>
                </a:solidFill>
                <a:effectLst/>
                <a:uLnTx/>
                <a:uFillTx/>
                <a:ea typeface="+mn-ea"/>
                <a:cs typeface="Calibri"/>
              </a:rPr>
              <a:t>indicazioni da rispettare e </a:t>
            </a:r>
            <a:r>
              <a:rPr kumimoji="0" lang="it-IT" sz="1600" b="0" i="1" u="none" strike="noStrike" kern="0" cap="none" spc="0" normalizeH="0" baseline="0" noProof="0" dirty="0" smtClean="0">
                <a:ln w="11430"/>
                <a:solidFill>
                  <a:schemeClr val="accent2"/>
                </a:solidFill>
                <a:effectLst/>
                <a:uLnTx/>
                <a:uFillTx/>
                <a:ea typeface="+mn-ea"/>
                <a:cs typeface="Calibri"/>
              </a:rPr>
              <a:t>sorgenti</a:t>
            </a:r>
            <a:r>
              <a:rPr kumimoji="0" lang="it-IT" sz="1600" b="0" i="1" u="none" strike="noStrike" kern="0" cap="none" spc="0" normalizeH="0" baseline="0" noProof="0" dirty="0" smtClean="0">
                <a:ln w="11430"/>
                <a:solidFill>
                  <a:srgbClr val="ED7D31"/>
                </a:solidFill>
                <a:effectLst/>
                <a:uLnTx/>
                <a:uFillTx/>
                <a:ea typeface="+mn-ea"/>
                <a:cs typeface="Calibri"/>
              </a:rPr>
              <a:t/>
            </a:r>
            <a:br>
              <a:rPr kumimoji="0" lang="it-IT" sz="1600" b="0" i="1" u="none" strike="noStrike" kern="0" cap="none" spc="0" normalizeH="0" baseline="0" noProof="0" dirty="0" smtClean="0">
                <a:ln w="11430"/>
                <a:solidFill>
                  <a:srgbClr val="ED7D31"/>
                </a:solidFill>
                <a:effectLst/>
                <a:uLnTx/>
                <a:uFillTx/>
                <a:ea typeface="+mn-ea"/>
                <a:cs typeface="Calibri"/>
              </a:rPr>
            </a:br>
            <a:r>
              <a:rPr kumimoji="0" lang="it-IT" sz="1600" b="0" i="0" u="none" strike="noStrike" kern="0" cap="none" spc="0" normalizeH="0" baseline="0" noProof="0" dirty="0" smtClean="0">
                <a:ln w="11430"/>
                <a:solidFill>
                  <a:schemeClr val="tx2"/>
                </a:solidFill>
                <a:effectLst/>
                <a:uLnTx/>
                <a:uFillTx/>
                <a:ea typeface="+mn-ea"/>
                <a:cs typeface="Calibri"/>
              </a:rPr>
              <a:t>(</a:t>
            </a:r>
            <a:r>
              <a:rPr kumimoji="0" lang="it-IT" sz="1600" b="0" i="0" u="none" strike="noStrike" kern="0" cap="none" spc="0" normalizeH="0" baseline="0" noProof="0" dirty="0" err="1">
                <a:ln w="11430"/>
                <a:solidFill>
                  <a:schemeClr val="tx2"/>
                </a:solidFill>
                <a:effectLst/>
                <a:uLnTx/>
                <a:uFillTx/>
                <a:ea typeface="+mn-ea"/>
                <a:cs typeface="Calibri"/>
              </a:rPr>
              <a:t>GitHub</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letsencryp</a:t>
            </a:r>
            <a:r>
              <a:rPr kumimoji="0" lang="it-IT" sz="1600" b="0" i="0" u="none" strike="noStrike" kern="0" cap="none" spc="0" normalizeH="0" baseline="0" noProof="0" dirty="0">
                <a:ln w="11430"/>
                <a:solidFill>
                  <a:schemeClr val="tx2"/>
                </a:solidFill>
                <a:effectLst/>
                <a:uLnTx/>
                <a:uFillTx/>
                <a:ea typeface="+mn-ea"/>
                <a:cs typeface="Calibri"/>
              </a:rPr>
              <a:t>)</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err="1">
                <a:ln w="11430"/>
                <a:solidFill>
                  <a:schemeClr val="tx2"/>
                </a:solidFill>
                <a:effectLst/>
                <a:uLnTx/>
                <a:uFillTx/>
                <a:ea typeface="+mn-ea"/>
                <a:cs typeface="Calibri"/>
              </a:rPr>
              <a:t>Let’s</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Encrypt</a:t>
            </a:r>
            <a:r>
              <a:rPr kumimoji="0" lang="it-IT" sz="1600" b="0" i="0" u="none" strike="noStrike" kern="0" cap="none" spc="0" normalizeH="0" baseline="0" noProof="0" dirty="0">
                <a:ln w="11430"/>
                <a:solidFill>
                  <a:schemeClr val="tx2"/>
                </a:solidFill>
                <a:effectLst/>
                <a:uLnTx/>
                <a:uFillTx/>
                <a:ea typeface="+mn-ea"/>
                <a:cs typeface="Calibri"/>
              </a:rPr>
              <a:t>, Web PKI, le API del protocollo ACME sono in continua evoluzione, occorre </a:t>
            </a:r>
            <a:r>
              <a:rPr kumimoji="0" lang="it-IT" sz="1600" b="0" i="1" u="none" strike="noStrike" kern="0" cap="none" spc="0" normalizeH="0" baseline="0" noProof="0" dirty="0">
                <a:ln w="11430"/>
                <a:solidFill>
                  <a:schemeClr val="accent2"/>
                </a:solidFill>
                <a:effectLst/>
                <a:uLnTx/>
                <a:uFillTx/>
                <a:ea typeface="+mn-ea"/>
                <a:cs typeface="Calibri"/>
              </a:rPr>
              <a:t>gestire gli aggiornamenti di tutti i servizi utilizzati</a:t>
            </a:r>
            <a:r>
              <a:rPr kumimoji="0" lang="it-IT" sz="1600" b="0" i="0" u="none" strike="noStrike" kern="0" cap="none" spc="0" normalizeH="0" baseline="0" noProof="0" dirty="0">
                <a:ln w="11430"/>
                <a:solidFill>
                  <a:schemeClr val="tx2"/>
                </a:solidFill>
                <a:effectLst/>
                <a:uLnTx/>
                <a:uFillTx/>
                <a:ea typeface="+mn-ea"/>
                <a:cs typeface="Calibri"/>
              </a:rPr>
              <a:t> da </a:t>
            </a:r>
            <a:r>
              <a:rPr kumimoji="0" lang="it-IT" sz="1600" b="0" i="0" u="none" strike="noStrike" kern="0" cap="none" spc="0" normalizeH="0" baseline="0" noProof="0" dirty="0" err="1">
                <a:ln w="11430"/>
                <a:solidFill>
                  <a:schemeClr val="tx2"/>
                </a:solidFill>
                <a:effectLst/>
                <a:uLnTx/>
                <a:uFillTx/>
                <a:ea typeface="+mn-ea"/>
                <a:cs typeface="Calibri"/>
              </a:rPr>
              <a:t>Let’s</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Encrypt</a:t>
            </a:r>
            <a:endParaRPr kumimoji="0" lang="it-IT" sz="1600" b="0" i="0" u="none" strike="noStrike" kern="0" cap="none" spc="0" normalizeH="0" baseline="0" noProof="0" dirty="0">
              <a:ln w="11430"/>
              <a:solidFill>
                <a:schemeClr val="tx2"/>
              </a:solidFill>
              <a:effectLst/>
              <a:uLnTx/>
              <a:uFillTx/>
              <a:ea typeface="+mn-ea"/>
              <a:cs typeface="Calibri"/>
            </a:endParaRPr>
          </a:p>
        </p:txBody>
      </p:sp>
      <p:sp>
        <p:nvSpPr>
          <p:cNvPr id="19" name="Rettangolo 18"/>
          <p:cNvSpPr/>
          <p:nvPr/>
        </p:nvSpPr>
        <p:spPr>
          <a:xfrm>
            <a:off x="6657262" y="3303041"/>
            <a:ext cx="4414670" cy="161583"/>
          </a:xfrm>
          <a:prstGeom prst="rect">
            <a:avLst/>
          </a:prstGeom>
        </p:spPr>
        <p:txBody>
          <a:bodyPr wrap="none" lIns="0" tIns="0" rIns="0" bIns="0">
            <a:spAutoFit/>
          </a:bodyPr>
          <a:lstStyle/>
          <a:p>
            <a:pPr defTabSz="457200"/>
            <a:r>
              <a:rPr lang="en-US" sz="1050" b="1" dirty="0">
                <a:solidFill>
                  <a:prstClr val="black"/>
                </a:solidFill>
              </a:rPr>
              <a:t>ACME Protocol Updates</a:t>
            </a:r>
            <a:r>
              <a:rPr lang="it-IT" sz="1050" dirty="0">
                <a:solidFill>
                  <a:prstClr val="black"/>
                </a:solidFill>
              </a:rPr>
              <a:t>: </a:t>
            </a:r>
            <a:r>
              <a:rPr lang="it-IT" sz="1050" dirty="0">
                <a:solidFill>
                  <a:prstClr val="black"/>
                </a:solidFill>
                <a:hlinkClick r:id="rId6"/>
              </a:rPr>
              <a:t>https://letsencrypt.org/docs/acme-protocol-updates</a:t>
            </a:r>
            <a:r>
              <a:rPr lang="it-IT" sz="1050" dirty="0" smtClean="0">
                <a:solidFill>
                  <a:prstClr val="black"/>
                </a:solidFill>
                <a:hlinkClick r:id="rId6"/>
              </a:rPr>
              <a:t>/</a:t>
            </a:r>
            <a:endParaRPr lang="it-IT" sz="1050" dirty="0">
              <a:solidFill>
                <a:prstClr val="black"/>
              </a:solidFill>
            </a:endParaRPr>
          </a:p>
        </p:txBody>
      </p:sp>
      <p:sp>
        <p:nvSpPr>
          <p:cNvPr id="20" name="Rettangolo 19"/>
          <p:cNvSpPr/>
          <p:nvPr/>
        </p:nvSpPr>
        <p:spPr>
          <a:xfrm>
            <a:off x="157883" y="3306464"/>
            <a:ext cx="4182235" cy="161583"/>
          </a:xfrm>
          <a:prstGeom prst="rect">
            <a:avLst/>
          </a:prstGeom>
        </p:spPr>
        <p:txBody>
          <a:bodyPr wrap="none" lIns="0" tIns="0" rIns="0" bIns="0">
            <a:spAutoFit/>
          </a:bodyPr>
          <a:lstStyle/>
          <a:p>
            <a:pPr defTabSz="457200"/>
            <a:r>
              <a:rPr lang="en-US" sz="1050" b="1" dirty="0">
                <a:solidFill>
                  <a:schemeClr val="tx2"/>
                </a:solidFill>
              </a:rPr>
              <a:t>ACME Client Implementations</a:t>
            </a:r>
            <a:r>
              <a:rPr lang="it-IT" sz="1050" dirty="0">
                <a:solidFill>
                  <a:schemeClr val="tx2"/>
                </a:solidFill>
              </a:rPr>
              <a:t>: </a:t>
            </a:r>
            <a:r>
              <a:rPr lang="it-IT" sz="1050" dirty="0">
                <a:solidFill>
                  <a:prstClr val="black"/>
                </a:solidFill>
                <a:hlinkClick r:id="rId7"/>
              </a:rPr>
              <a:t>https://letsencrypt.org/docs/client-options</a:t>
            </a:r>
            <a:r>
              <a:rPr lang="it-IT" sz="1050" dirty="0" smtClean="0">
                <a:solidFill>
                  <a:prstClr val="black"/>
                </a:solidFill>
                <a:hlinkClick r:id="rId7"/>
              </a:rPr>
              <a:t>/</a:t>
            </a:r>
            <a:endParaRPr lang="it-IT" sz="1050" dirty="0">
              <a:solidFill>
                <a:prstClr val="black"/>
              </a:solidFill>
            </a:endParaRPr>
          </a:p>
        </p:txBody>
      </p:sp>
      <p:sp>
        <p:nvSpPr>
          <p:cNvPr id="21" name="Rettangolo 20"/>
          <p:cNvSpPr/>
          <p:nvPr/>
        </p:nvSpPr>
        <p:spPr>
          <a:xfrm>
            <a:off x="114636" y="4903433"/>
            <a:ext cx="6291500" cy="1168224"/>
          </a:xfrm>
          <a:prstGeom prst="rect">
            <a:avLst/>
          </a:prstGeom>
          <a:solidFill>
            <a:schemeClr val="bg1">
              <a:lumMod val="85000"/>
            </a:schemeClr>
          </a:solidFill>
          <a:ln w="12700" cap="flat" cmpd="sng" algn="ctr">
            <a:solidFill>
              <a:srgbClr val="000000"/>
            </a:solidFill>
            <a:prstDash val="solid"/>
            <a:miter lim="800000"/>
          </a:ln>
          <a:effectLst/>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2400" b="1" i="0" u="none" strike="noStrike" kern="0" cap="none" spc="0" normalizeH="0" baseline="0" noProof="0" dirty="0" err="1">
                <a:ln>
                  <a:noFill/>
                </a:ln>
                <a:solidFill>
                  <a:schemeClr val="accent2"/>
                </a:solidFill>
                <a:effectLst/>
                <a:uLnTx/>
                <a:uFillTx/>
                <a:ea typeface="+mn-ea"/>
                <a:cs typeface="+mn-cs"/>
              </a:rPr>
              <a:t>Staging</a:t>
            </a:r>
            <a:r>
              <a:rPr kumimoji="0" lang="it-IT" sz="2400" b="1" i="0" u="none" strike="noStrike" kern="0" cap="none" spc="0" normalizeH="0" baseline="0" noProof="0" dirty="0">
                <a:ln>
                  <a:noFill/>
                </a:ln>
                <a:solidFill>
                  <a:schemeClr val="accent2"/>
                </a:solidFill>
                <a:effectLst/>
                <a:uLnTx/>
                <a:uFillTx/>
                <a:ea typeface="+mn-ea"/>
                <a:cs typeface="+mn-cs"/>
              </a:rPr>
              <a:t> </a:t>
            </a:r>
            <a:r>
              <a:rPr kumimoji="0" lang="it-IT" sz="2400" b="1" i="0" u="none" strike="noStrike" kern="0" cap="none" spc="0" normalizeH="0" baseline="0" noProof="0" dirty="0" smtClean="0">
                <a:ln>
                  <a:noFill/>
                </a:ln>
                <a:solidFill>
                  <a:schemeClr val="accent2"/>
                </a:solidFill>
                <a:effectLst/>
                <a:uLnTx/>
                <a:uFillTx/>
                <a:ea typeface="+mn-ea"/>
                <a:cs typeface="+mn-cs"/>
              </a:rPr>
              <a:t>Environment</a:t>
            </a:r>
          </a:p>
          <a:p>
            <a:pPr marL="0" marR="0" lvl="0" indent="0" defTabSz="914400" eaLnBrk="1" fontAlgn="auto" latinLnBrk="0" hangingPunct="1">
              <a:lnSpc>
                <a:spcPct val="100000"/>
              </a:lnSpc>
              <a:spcBef>
                <a:spcPts val="0"/>
              </a:spcBef>
              <a:spcAft>
                <a:spcPts val="0"/>
              </a:spcAft>
              <a:buClrTx/>
              <a:buSzTx/>
              <a:buFontTx/>
              <a:buNone/>
              <a:tabLst/>
              <a:defRPr/>
            </a:pPr>
            <a:r>
              <a:rPr kumimoji="0" lang="it-IT" sz="1600" b="0" i="0" u="none" strike="noStrike" kern="0" cap="none" spc="0" normalizeH="0" baseline="0" noProof="0" dirty="0" smtClean="0">
                <a:ln>
                  <a:noFill/>
                </a:ln>
                <a:solidFill>
                  <a:schemeClr val="tx2"/>
                </a:solidFill>
                <a:effectLst/>
                <a:uLnTx/>
                <a:uFillTx/>
                <a:ea typeface="+mn-ea"/>
                <a:cs typeface="+mn-cs"/>
              </a:rPr>
              <a:t>Ambiente di test con rate </a:t>
            </a:r>
            <a:r>
              <a:rPr kumimoji="0" lang="it-IT" sz="1600" b="0" i="0" u="none" strike="noStrike" kern="0" cap="none" spc="0" normalizeH="0" baseline="0" noProof="0" dirty="0" err="1" smtClean="0">
                <a:ln>
                  <a:noFill/>
                </a:ln>
                <a:solidFill>
                  <a:schemeClr val="tx2"/>
                </a:solidFill>
                <a:effectLst/>
                <a:uLnTx/>
                <a:uFillTx/>
                <a:ea typeface="+mn-ea"/>
                <a:cs typeface="+mn-cs"/>
              </a:rPr>
              <a:t>limits</a:t>
            </a:r>
            <a:r>
              <a:rPr kumimoji="0" lang="it-IT" sz="1600" b="0" i="0" u="none" strike="noStrike" kern="0" cap="none" spc="0" normalizeH="0" baseline="0" noProof="0" dirty="0" smtClean="0">
                <a:ln>
                  <a:noFill/>
                </a:ln>
                <a:solidFill>
                  <a:schemeClr val="tx2"/>
                </a:solidFill>
                <a:effectLst/>
                <a:uLnTx/>
                <a:uFillTx/>
                <a:ea typeface="+mn-ea"/>
                <a:cs typeface="+mn-cs"/>
              </a:rPr>
              <a:t> meno stringenti (30.000 certificati per dominio a settimana e 30.000 certificati duplicati a settimana)</a:t>
            </a:r>
          </a:p>
        </p:txBody>
      </p:sp>
      <p:sp>
        <p:nvSpPr>
          <p:cNvPr id="22" name="Rettangolo 21"/>
          <p:cNvSpPr/>
          <p:nvPr/>
        </p:nvSpPr>
        <p:spPr>
          <a:xfrm>
            <a:off x="2068647" y="3761545"/>
            <a:ext cx="1803699" cy="253916"/>
          </a:xfrm>
          <a:prstGeom prst="rect">
            <a:avLst/>
          </a:prstGeom>
        </p:spPr>
        <p:txBody>
          <a:bodyPr wrap="none">
            <a:spAutoFit/>
          </a:bodyPr>
          <a:lstStyle/>
          <a:p>
            <a:pPr defTabSz="457200"/>
            <a:r>
              <a:rPr lang="it-IT" sz="1050" b="1" dirty="0" smtClean="0">
                <a:solidFill>
                  <a:prstClr val="white"/>
                </a:solidFill>
              </a:rPr>
              <a:t>(diventerà </a:t>
            </a:r>
            <a:r>
              <a:rPr lang="it-IT" sz="1050" b="1" dirty="0" err="1" smtClean="0">
                <a:solidFill>
                  <a:prstClr val="white"/>
                </a:solidFill>
              </a:rPr>
              <a:t>ACMESharp</a:t>
            </a:r>
            <a:r>
              <a:rPr lang="it-IT" sz="1050" b="1" dirty="0" smtClean="0">
                <a:solidFill>
                  <a:prstClr val="white"/>
                </a:solidFill>
              </a:rPr>
              <a:t> Core)</a:t>
            </a:r>
            <a:endParaRPr lang="it-IT" sz="1050" b="1" dirty="0">
              <a:solidFill>
                <a:prstClr val="white"/>
              </a:solidFill>
            </a:endParaRPr>
          </a:p>
        </p:txBody>
      </p:sp>
      <p:sp>
        <p:nvSpPr>
          <p:cNvPr id="23" name="Stella a 32 punte 22"/>
          <p:cNvSpPr>
            <a:spLocks noChangeAspect="1"/>
          </p:cNvSpPr>
          <p:nvPr/>
        </p:nvSpPr>
        <p:spPr bwMode="ltGray">
          <a:xfrm>
            <a:off x="10594489" y="73853"/>
            <a:ext cx="1476000" cy="1476000"/>
          </a:xfrm>
          <a:prstGeom prst="star32">
            <a:avLst/>
          </a:prstGeom>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noAutofit/>
          </a:bodyPr>
          <a:lstStyle/>
          <a:p>
            <a:pPr marL="0" lvl="1" algn="ctr"/>
            <a:r>
              <a:rPr lang="it-IT" sz="1185" b="1" kern="0" dirty="0" smtClean="0">
                <a:solidFill>
                  <a:schemeClr val="bg1"/>
                </a:solidFill>
                <a:latin typeface="Segoe Condensed" pitchFamily="34" charset="0"/>
              </a:rPr>
              <a:t>Mantenere</a:t>
            </a:r>
            <a:br>
              <a:rPr lang="it-IT" sz="1185" b="1" kern="0" dirty="0" smtClean="0">
                <a:solidFill>
                  <a:schemeClr val="bg1"/>
                </a:solidFill>
                <a:latin typeface="Segoe Condensed" pitchFamily="34" charset="0"/>
              </a:rPr>
            </a:br>
            <a:r>
              <a:rPr lang="it-IT" sz="1185" b="1" kern="0" dirty="0" smtClean="0">
                <a:solidFill>
                  <a:schemeClr val="bg1"/>
                </a:solidFill>
                <a:latin typeface="Segoe Condensed" pitchFamily="34" charset="0"/>
              </a:rPr>
              <a:t>aggiornato il</a:t>
            </a:r>
            <a:br>
              <a:rPr lang="it-IT" sz="1185" b="1" kern="0" dirty="0" smtClean="0">
                <a:solidFill>
                  <a:schemeClr val="bg1"/>
                </a:solidFill>
                <a:latin typeface="Segoe Condensed" pitchFamily="34" charset="0"/>
              </a:rPr>
            </a:br>
            <a:r>
              <a:rPr lang="it-IT" sz="1185" b="1" kern="0" dirty="0" smtClean="0">
                <a:solidFill>
                  <a:schemeClr val="bg1"/>
                </a:solidFill>
                <a:latin typeface="Segoe Condensed" pitchFamily="34" charset="0"/>
              </a:rPr>
              <a:t>Client ACME</a:t>
            </a:r>
            <a:endParaRPr lang="it-IT" sz="1185" b="1" kern="0" dirty="0">
              <a:solidFill>
                <a:schemeClr val="bg1"/>
              </a:solidFill>
              <a:latin typeface="Segoe Condensed" pitchFamily="34" charset="0"/>
            </a:endParaRPr>
          </a:p>
        </p:txBody>
      </p:sp>
      <p:sp>
        <p:nvSpPr>
          <p:cNvPr id="24" name="Rettangolo 23"/>
          <p:cNvSpPr/>
          <p:nvPr/>
        </p:nvSpPr>
        <p:spPr>
          <a:xfrm>
            <a:off x="175346" y="5867202"/>
            <a:ext cx="3236463" cy="184666"/>
          </a:xfrm>
          <a:prstGeom prst="rect">
            <a:avLst/>
          </a:prstGeom>
        </p:spPr>
        <p:txBody>
          <a:bodyPr wrap="none" lIns="0" tIns="0" rIns="0" bIns="0">
            <a:spAutoFit/>
          </a:bodyPr>
          <a:lstStyle/>
          <a:p>
            <a:pPr defTabSz="457200"/>
            <a:r>
              <a:rPr lang="it-IT" sz="1200" dirty="0">
                <a:solidFill>
                  <a:schemeClr val="tx2"/>
                </a:solidFill>
                <a:hlinkClick r:id="rId8"/>
              </a:rPr>
              <a:t>https://letsencrypt.org/docs/staging-environment/</a:t>
            </a:r>
            <a:endParaRPr lang="it-IT" sz="1200" dirty="0">
              <a:solidFill>
                <a:schemeClr val="tx2"/>
              </a:solidFill>
            </a:endParaRPr>
          </a:p>
        </p:txBody>
      </p:sp>
    </p:spTree>
    <p:extLst>
      <p:ext uri="{BB962C8B-B14F-4D97-AF65-F5344CB8AC3E}">
        <p14:creationId xmlns:p14="http://schemas.microsoft.com/office/powerpoint/2010/main" val="10985056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Certify</a:t>
            </a:r>
            <a:r>
              <a:rPr lang="it-IT" dirty="0"/>
              <a:t> the web</a:t>
            </a:r>
          </a:p>
        </p:txBody>
      </p:sp>
      <p:grpSp>
        <p:nvGrpSpPr>
          <p:cNvPr id="8" name="Gruppo 7"/>
          <p:cNvGrpSpPr/>
          <p:nvPr/>
        </p:nvGrpSpPr>
        <p:grpSpPr>
          <a:xfrm>
            <a:off x="229841" y="1969510"/>
            <a:ext cx="11732318" cy="3227895"/>
            <a:chOff x="235255" y="1626607"/>
            <a:chExt cx="11732318" cy="3227895"/>
          </a:xfrm>
        </p:grpSpPr>
        <p:pic>
          <p:nvPicPr>
            <p:cNvPr id="5" name="Picture 4" descr="http://certify.webprofusion.com/images/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5680" y="194762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p:cNvSpPr/>
            <p:nvPr/>
          </p:nvSpPr>
          <p:spPr bwMode="ltGray">
            <a:xfrm>
              <a:off x="235255" y="1626607"/>
              <a:ext cx="6300000" cy="3227895"/>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en-US" sz="2400" b="1" i="0" u="none" strike="noStrike" kern="0" cap="none" spc="0" normalizeH="0" baseline="0" noProof="0" dirty="0">
                  <a:ln w="11430"/>
                  <a:solidFill>
                    <a:schemeClr val="accent2"/>
                  </a:solidFill>
                  <a:effectLst/>
                  <a:uLnTx/>
                  <a:uFillTx/>
                  <a:ea typeface="+mn-ea"/>
                  <a:cs typeface="Calibri"/>
                </a:rPr>
                <a:t>SSL Certificate Manager for Windows</a:t>
              </a:r>
              <a:endParaRPr kumimoji="0" lang="it-IT" sz="2400" b="1" i="0" u="none" strike="noStrike" kern="0" cap="none" spc="0" normalizeH="0" baseline="0" noProof="0" dirty="0">
                <a:ln w="11430"/>
                <a:solidFill>
                  <a:schemeClr val="accent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1" i="1" u="none" strike="noStrike" kern="0" cap="none" spc="0" normalizeH="0" baseline="0" noProof="0" dirty="0">
                  <a:ln w="11430"/>
                  <a:solidFill>
                    <a:schemeClr val="accent2"/>
                  </a:solidFill>
                  <a:effectLst/>
                  <a:uLnTx/>
                  <a:uFillTx/>
                  <a:ea typeface="+mn-ea"/>
                  <a:cs typeface="Calibri"/>
                </a:rPr>
                <a:t>GUI Open Source basata su </a:t>
              </a:r>
              <a:r>
                <a:rPr kumimoji="0" lang="it-IT" sz="1600" b="1" i="1" u="none" strike="noStrike" kern="0" cap="none" spc="0" normalizeH="0" baseline="0" noProof="0" dirty="0" err="1" smtClean="0">
                  <a:ln w="11430"/>
                  <a:solidFill>
                    <a:schemeClr val="accent2"/>
                  </a:solidFill>
                  <a:effectLst/>
                  <a:uLnTx/>
                  <a:uFillTx/>
                  <a:ea typeface="+mn-ea"/>
                  <a:cs typeface="Calibri"/>
                </a:rPr>
                <a:t>ACMESharp</a:t>
              </a:r>
              <a:r>
                <a:rPr kumimoji="0" lang="it-IT" sz="1600" b="1" i="1" u="none" strike="noStrike" kern="0" cap="none" spc="0" normalizeH="0" baseline="0" noProof="0" dirty="0" smtClean="0">
                  <a:ln w="11430"/>
                  <a:solidFill>
                    <a:schemeClr val="accent2"/>
                  </a:solidFill>
                  <a:effectLst/>
                  <a:uLnTx/>
                  <a:uFillTx/>
                  <a:ea typeface="+mn-ea"/>
                  <a:cs typeface="Calibri"/>
                </a:rPr>
                <a:t> (per il supporto di ACME v1) </a:t>
              </a:r>
              <a:r>
                <a:rPr kumimoji="0" lang="it-IT" sz="1600" b="1" i="1" u="none" strike="noStrike" kern="0" cap="none" spc="0" normalizeH="0" baseline="0" noProof="0" dirty="0">
                  <a:ln w="11430"/>
                  <a:solidFill>
                    <a:schemeClr val="accent2"/>
                  </a:solidFill>
                  <a:effectLst/>
                  <a:uLnTx/>
                  <a:uFillTx/>
                  <a:ea typeface="+mn-ea"/>
                  <a:cs typeface="Calibri"/>
                </a:rPr>
                <a:t>e </a:t>
              </a:r>
              <a:r>
                <a:rPr kumimoji="0" lang="it-IT" sz="1600" b="1" i="1" u="none" strike="noStrike" kern="0" cap="none" spc="0" normalizeH="0" baseline="0" noProof="0" dirty="0" err="1" smtClean="0">
                  <a:ln w="11430"/>
                  <a:solidFill>
                    <a:schemeClr val="accent2"/>
                  </a:solidFill>
                  <a:effectLst/>
                  <a:uLnTx/>
                  <a:uFillTx/>
                  <a:ea typeface="+mn-ea"/>
                  <a:cs typeface="Calibri"/>
                </a:rPr>
                <a:t>Certes</a:t>
              </a:r>
              <a:r>
                <a:rPr kumimoji="0" lang="it-IT" sz="1600" b="1" i="1" u="none" strike="noStrike" kern="0" cap="none" spc="0" normalizeH="0" baseline="0" noProof="0" dirty="0" smtClean="0">
                  <a:ln w="11430"/>
                  <a:solidFill>
                    <a:schemeClr val="accent2"/>
                  </a:solidFill>
                  <a:effectLst/>
                  <a:uLnTx/>
                  <a:uFillTx/>
                  <a:ea typeface="+mn-ea"/>
                  <a:cs typeface="Calibri"/>
                </a:rPr>
                <a:t> </a:t>
              </a:r>
              <a:r>
                <a:rPr kumimoji="0" lang="it-IT" sz="1600" b="1" i="1" u="none" strike="noStrike" kern="0" cap="none" spc="0" normalizeH="0" baseline="0" noProof="0" dirty="0">
                  <a:ln w="11430"/>
                  <a:solidFill>
                    <a:schemeClr val="accent2"/>
                  </a:solidFill>
                  <a:effectLst/>
                  <a:uLnTx/>
                  <a:uFillTx/>
                  <a:ea typeface="+mn-ea"/>
                  <a:cs typeface="Calibri"/>
                </a:rPr>
                <a:t>(per il supporto di ACME </a:t>
              </a:r>
              <a:r>
                <a:rPr kumimoji="0" lang="it-IT" sz="1600" b="1" i="1" u="none" strike="noStrike" kern="0" cap="none" spc="0" normalizeH="0" baseline="0" noProof="0" dirty="0" smtClean="0">
                  <a:ln w="11430"/>
                  <a:solidFill>
                    <a:schemeClr val="accent2"/>
                  </a:solidFill>
                  <a:effectLst/>
                  <a:uLnTx/>
                  <a:uFillTx/>
                  <a:ea typeface="+mn-ea"/>
                  <a:cs typeface="Calibri"/>
                </a:rPr>
                <a:t>v2)</a:t>
              </a:r>
              <a:r>
                <a:rPr kumimoji="0" lang="it-IT" sz="1600" b="0" i="0" u="none" strike="noStrike" kern="0" cap="none" spc="0" normalizeH="0" baseline="0" noProof="0" dirty="0" smtClean="0">
                  <a:ln w="11430"/>
                  <a:solidFill>
                    <a:schemeClr val="tx2"/>
                  </a:solidFill>
                  <a:effectLst/>
                  <a:uLnTx/>
                  <a:uFillTx/>
                  <a:ea typeface="+mn-ea"/>
                  <a:cs typeface="Calibri"/>
                </a:rPr>
                <a:t> sviluppata </a:t>
              </a:r>
              <a:r>
                <a:rPr kumimoji="0" lang="it-IT" sz="1600" b="0" i="0" u="none" strike="noStrike" kern="0" cap="none" spc="0" normalizeH="0" baseline="0" noProof="0" dirty="0">
                  <a:ln w="11430"/>
                  <a:solidFill>
                    <a:schemeClr val="tx2"/>
                  </a:solidFill>
                  <a:effectLst/>
                  <a:uLnTx/>
                  <a:uFillTx/>
                  <a:ea typeface="+mn-ea"/>
                  <a:cs typeface="Calibri"/>
                </a:rPr>
                <a:t>da  </a:t>
              </a:r>
              <a:r>
                <a:rPr kumimoji="0" lang="it-IT" sz="1600" b="0" i="0" u="none" strike="noStrike" kern="0" cap="none" spc="0" normalizeH="0" baseline="0" noProof="0" dirty="0" err="1">
                  <a:ln w="11430"/>
                  <a:solidFill>
                    <a:schemeClr val="tx2"/>
                  </a:solidFill>
                  <a:effectLst/>
                  <a:uLnTx/>
                  <a:uFillTx/>
                  <a:ea typeface="+mn-ea"/>
                  <a:cs typeface="Calibri"/>
                </a:rPr>
                <a:t>Webprofusion</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Pty</a:t>
              </a:r>
              <a:r>
                <a:rPr kumimoji="0" lang="it-IT" sz="1600" b="0" i="0" u="none" strike="noStrike" kern="0" cap="none" spc="0" normalizeH="0" baseline="0" noProof="0" dirty="0">
                  <a:ln w="11430"/>
                  <a:solidFill>
                    <a:schemeClr val="tx2"/>
                  </a:solidFill>
                  <a:effectLst/>
                  <a:uLnTx/>
                  <a:uFillTx/>
                  <a:ea typeface="+mn-ea"/>
                  <a:cs typeface="Calibri"/>
                </a:rPr>
                <a:t> Ltd (</a:t>
              </a:r>
              <a:r>
                <a:rPr kumimoji="0" lang="it-IT" sz="1600" b="0" i="0" u="none" strike="noStrike" kern="0" cap="none" spc="0" normalizeH="0" baseline="0" noProof="0" dirty="0" err="1">
                  <a:ln w="11430"/>
                  <a:solidFill>
                    <a:schemeClr val="tx2"/>
                  </a:solidFill>
                  <a:effectLst/>
                  <a:uLnTx/>
                  <a:uFillTx/>
                  <a:ea typeface="+mn-ea"/>
                  <a:cs typeface="Calibri"/>
                </a:rPr>
                <a:t>GitHub</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webprofusion</a:t>
              </a:r>
              <a:r>
                <a:rPr kumimoji="0" lang="it-IT" sz="1600" b="0" i="0" u="none" strike="noStrike" kern="0" cap="none" spc="0" normalizeH="0" baseline="0" noProof="0" dirty="0">
                  <a:ln w="11430"/>
                  <a:solidFill>
                    <a:schemeClr val="tx2"/>
                  </a:solidFill>
                  <a:effectLst/>
                  <a:uLnTx/>
                  <a:uFillTx/>
                  <a:ea typeface="+mn-ea"/>
                  <a:cs typeface="Calibri"/>
                </a:rPr>
                <a:t>/</a:t>
              </a:r>
              <a:r>
                <a:rPr kumimoji="0" lang="it-IT" sz="1600" b="0" i="0" u="none" strike="noStrike" kern="0" cap="none" spc="0" normalizeH="0" baseline="0" noProof="0" dirty="0" err="1">
                  <a:ln w="11430"/>
                  <a:solidFill>
                    <a:schemeClr val="tx2"/>
                  </a:solidFill>
                  <a:effectLst/>
                  <a:uLnTx/>
                  <a:uFillTx/>
                  <a:ea typeface="+mn-ea"/>
                  <a:cs typeface="Calibri"/>
                </a:rPr>
                <a:t>certify</a:t>
              </a:r>
              <a:r>
                <a:rPr kumimoji="0" lang="it-IT" sz="1600" b="0" i="0" u="none" strike="noStrike" kern="0" cap="none" spc="0" normalizeH="0" baseline="0" noProof="0" dirty="0">
                  <a:ln w="11430"/>
                  <a:solidFill>
                    <a:schemeClr val="tx2"/>
                  </a:solidFill>
                  <a:effectLst/>
                  <a:uLnTx/>
                  <a:uFillTx/>
                  <a:ea typeface="+mn-ea"/>
                  <a:cs typeface="Calibri"/>
                </a:rPr>
                <a:t>)</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Consente l’installazione e il rinnovo automatico di certificati </a:t>
              </a:r>
              <a:r>
                <a:rPr kumimoji="0" lang="it-IT" sz="1600" b="0" i="0" u="none" strike="noStrike" kern="0" cap="none" spc="0" normalizeH="0" baseline="0" noProof="0" dirty="0" err="1">
                  <a:ln w="11430"/>
                  <a:solidFill>
                    <a:schemeClr val="tx2"/>
                  </a:solidFill>
                  <a:effectLst/>
                  <a:uLnTx/>
                  <a:uFillTx/>
                  <a:ea typeface="+mn-ea"/>
                  <a:cs typeface="Calibri"/>
                </a:rPr>
                <a:t>Let’s</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0" i="0" u="none" strike="noStrike" kern="0" cap="none" spc="0" normalizeH="0" baseline="0" noProof="0" dirty="0" err="1">
                  <a:ln w="11430"/>
                  <a:solidFill>
                    <a:schemeClr val="tx2"/>
                  </a:solidFill>
                  <a:effectLst/>
                  <a:uLnTx/>
                  <a:uFillTx/>
                  <a:ea typeface="+mn-ea"/>
                  <a:cs typeface="Calibri"/>
                </a:rPr>
                <a:t>Encrypt</a:t>
              </a:r>
              <a:r>
                <a:rPr kumimoji="0" lang="it-IT" sz="1600" b="0" i="0" u="none" strike="noStrike" kern="0" cap="none" spc="0" normalizeH="0" baseline="0" noProof="0" dirty="0">
                  <a:ln w="11430"/>
                  <a:solidFill>
                    <a:schemeClr val="tx2"/>
                  </a:solidFill>
                  <a:effectLst/>
                  <a:uLnTx/>
                  <a:uFillTx/>
                  <a:ea typeface="+mn-ea"/>
                  <a:cs typeface="Calibri"/>
                </a:rPr>
                <a:t> su IIS</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1" i="1" u="none" strike="noStrike" kern="0" cap="none" spc="0" normalizeH="0" baseline="0" noProof="0" dirty="0">
                  <a:ln w="11430"/>
                  <a:solidFill>
                    <a:schemeClr val="accent2"/>
                  </a:solidFill>
                  <a:effectLst/>
                  <a:uLnTx/>
                  <a:uFillTx/>
                  <a:ea typeface="+mn-ea"/>
                  <a:cs typeface="Calibri"/>
                </a:rPr>
                <a:t>Applicazione gratuita fino a 5 siti per server</a:t>
              </a:r>
              <a:r>
                <a:rPr kumimoji="0" lang="it-IT" sz="1600" b="0" i="0" u="none" strike="noStrike" kern="0" cap="none" spc="0" normalizeH="0" baseline="0" noProof="0" dirty="0">
                  <a:ln w="11430"/>
                  <a:solidFill>
                    <a:schemeClr val="tx2"/>
                  </a:solidFill>
                  <a:effectLst/>
                  <a:uLnTx/>
                  <a:uFillTx/>
                  <a:ea typeface="+mn-ea"/>
                  <a:cs typeface="Calibri"/>
                </a:rPr>
                <a:t>, per poter gestire un numero maggiore di siti o per supportarne lo sviluppo occorre acquistare una </a:t>
              </a:r>
              <a:r>
                <a:rPr kumimoji="0" lang="it-IT" sz="1600" b="1" i="1" u="none" strike="noStrike" kern="0" cap="none" spc="0" normalizeH="0" baseline="0" noProof="0" dirty="0">
                  <a:ln w="11430"/>
                  <a:solidFill>
                    <a:schemeClr val="accent2"/>
                  </a:solidFill>
                  <a:effectLst/>
                  <a:uLnTx/>
                  <a:uFillTx/>
                  <a:ea typeface="+mn-ea"/>
                  <a:cs typeface="Calibri"/>
                </a:rPr>
                <a:t>upgrade </a:t>
              </a:r>
              <a:r>
                <a:rPr kumimoji="0" lang="it-IT" sz="1600" b="1" i="1" u="none" strike="noStrike" kern="0" cap="none" spc="0" normalizeH="0" baseline="0" noProof="0" dirty="0" err="1">
                  <a:ln w="11430"/>
                  <a:solidFill>
                    <a:schemeClr val="accent2"/>
                  </a:solidFill>
                  <a:effectLst/>
                  <a:uLnTx/>
                  <a:uFillTx/>
                  <a:ea typeface="+mn-ea"/>
                  <a:cs typeface="Calibri"/>
                </a:rPr>
                <a:t>key</a:t>
              </a:r>
              <a:endParaRPr kumimoji="0" lang="it-IT" sz="1600" b="1" i="1" u="none" strike="noStrike" kern="0" cap="none" spc="0" normalizeH="0" baseline="0" noProof="0" dirty="0">
                <a:ln w="11430"/>
                <a:solidFill>
                  <a:schemeClr val="accent2"/>
                </a:solidFill>
                <a:effectLst/>
                <a:uLnTx/>
                <a:uFillTx/>
                <a:ea typeface="+mn-ea"/>
                <a:cs typeface="Calibri"/>
              </a:endParaRPr>
            </a:p>
            <a:p>
              <a:pPr marL="404622" lvl="0" indent="-285750">
                <a:buSzPct val="80000"/>
                <a:buFont typeface="Arial" panose="020B0604020202020204" pitchFamily="34" charset="0"/>
                <a:buChar char="•"/>
                <a:defRPr/>
              </a:pPr>
              <a:r>
                <a:rPr kumimoji="0" lang="it-IT" sz="1600" b="0" i="0" u="none" strike="noStrike" kern="0" cap="none" spc="0" normalizeH="0" baseline="0" noProof="0" dirty="0">
                  <a:ln w="11430"/>
                  <a:solidFill>
                    <a:schemeClr val="tx2"/>
                  </a:solidFill>
                  <a:effectLst/>
                  <a:uLnTx/>
                  <a:uFillTx/>
                  <a:ea typeface="+mn-ea"/>
                  <a:cs typeface="Calibri"/>
                </a:rPr>
                <a:t>L’ultima release è la </a:t>
              </a:r>
              <a:r>
                <a:rPr lang="it-IT" sz="1600" b="1" i="1" kern="0" dirty="0" smtClean="0">
                  <a:ln w="11430"/>
                  <a:solidFill>
                    <a:schemeClr val="accent2"/>
                  </a:solidFill>
                  <a:cs typeface="Calibri"/>
                </a:rPr>
                <a:t>V4.0.12 </a:t>
              </a:r>
              <a:r>
                <a:rPr kumimoji="0" lang="it-IT" sz="1600" b="1" i="1" u="none" strike="noStrike" kern="0" cap="none" spc="0" normalizeH="0" baseline="0" noProof="0" dirty="0">
                  <a:ln w="11430"/>
                  <a:solidFill>
                    <a:schemeClr val="accent2"/>
                  </a:solidFill>
                  <a:effectLst/>
                  <a:uLnTx/>
                  <a:uFillTx/>
                  <a:ea typeface="+mn-ea"/>
                  <a:cs typeface="Calibri"/>
                </a:rPr>
                <a:t>rilasciata il </a:t>
              </a:r>
              <a:r>
                <a:rPr kumimoji="0" lang="it-IT" sz="1600" b="1" i="1" u="none" strike="noStrike" kern="0" cap="none" spc="0" normalizeH="0" baseline="0" noProof="0" dirty="0" smtClean="0">
                  <a:ln w="11430"/>
                  <a:solidFill>
                    <a:schemeClr val="accent2"/>
                  </a:solidFill>
                  <a:effectLst/>
                  <a:uLnTx/>
                  <a:uFillTx/>
                  <a:ea typeface="+mn-ea"/>
                  <a:cs typeface="Calibri"/>
                </a:rPr>
                <a:t>4 </a:t>
              </a:r>
              <a:r>
                <a:rPr kumimoji="0" lang="it-IT" sz="1600" b="1" i="1" u="none" strike="noStrike" kern="0" cap="none" spc="0" normalizeH="0" baseline="0" noProof="0" dirty="0" err="1" smtClean="0">
                  <a:ln w="11430"/>
                  <a:solidFill>
                    <a:schemeClr val="accent2"/>
                  </a:solidFill>
                  <a:effectLst/>
                  <a:uLnTx/>
                  <a:uFillTx/>
                  <a:ea typeface="+mn-ea"/>
                  <a:cs typeface="Calibri"/>
                </a:rPr>
                <a:t>dic</a:t>
              </a:r>
              <a:r>
                <a:rPr kumimoji="0" lang="it-IT" sz="1600" b="1" i="1" u="none" strike="noStrike" kern="0" cap="none" spc="0" normalizeH="0" baseline="0" noProof="0" dirty="0" smtClean="0">
                  <a:ln w="11430"/>
                  <a:solidFill>
                    <a:schemeClr val="accent2"/>
                  </a:solidFill>
                  <a:effectLst/>
                  <a:uLnTx/>
                  <a:uFillTx/>
                  <a:ea typeface="+mn-ea"/>
                  <a:cs typeface="Calibri"/>
                </a:rPr>
                <a:t> 2018</a:t>
              </a:r>
            </a:p>
            <a:p>
              <a:pPr marL="404622" lvl="0" indent="-285750">
                <a:buSzPct val="80000"/>
                <a:buFont typeface="Arial" panose="020B0604020202020204" pitchFamily="34" charset="0"/>
                <a:buChar char="•"/>
                <a:defRPr/>
              </a:pPr>
              <a:r>
                <a:rPr lang="it-IT" sz="1600" kern="0" dirty="0">
                  <a:ln w="11430"/>
                  <a:solidFill>
                    <a:schemeClr val="tx2"/>
                  </a:solidFill>
                  <a:cs typeface="Calibri"/>
                </a:rPr>
                <a:t>Requisiti minimi: </a:t>
              </a:r>
              <a:r>
                <a:rPr lang="en-US" sz="1600" b="1" i="1" kern="0" dirty="0">
                  <a:ln w="11430"/>
                  <a:solidFill>
                    <a:schemeClr val="accent2"/>
                  </a:solidFill>
                  <a:cs typeface="Calibri"/>
                </a:rPr>
                <a:t>Windows Server 2008 R2 SP1</a:t>
              </a:r>
              <a:r>
                <a:rPr lang="en-US" sz="1600" b="1" kern="0" dirty="0">
                  <a:ln w="11430"/>
                  <a:solidFill>
                    <a:schemeClr val="tx2"/>
                  </a:solidFill>
                  <a:cs typeface="Calibri"/>
                </a:rPr>
                <a:t> </a:t>
              </a:r>
              <a:r>
                <a:rPr lang="en-US" sz="1600" kern="0" dirty="0" smtClean="0">
                  <a:ln w="11430"/>
                  <a:solidFill>
                    <a:schemeClr val="tx2"/>
                  </a:solidFill>
                  <a:cs typeface="Calibri"/>
                </a:rPr>
                <a:t>o successive</a:t>
              </a:r>
              <a:br>
                <a:rPr lang="en-US" sz="1600" kern="0" dirty="0" smtClean="0">
                  <a:ln w="11430"/>
                  <a:solidFill>
                    <a:schemeClr val="tx2"/>
                  </a:solidFill>
                  <a:cs typeface="Calibri"/>
                </a:rPr>
              </a:br>
              <a:r>
                <a:rPr lang="en-US" sz="1600" kern="0" dirty="0" smtClean="0">
                  <a:ln w="11430"/>
                  <a:solidFill>
                    <a:schemeClr val="tx2"/>
                  </a:solidFill>
                  <a:cs typeface="Calibri"/>
                </a:rPr>
                <a:t>con </a:t>
              </a:r>
              <a:r>
                <a:rPr lang="en-US" sz="1600" b="1" i="1" kern="0" dirty="0" err="1" smtClean="0">
                  <a:ln w="11430"/>
                  <a:solidFill>
                    <a:schemeClr val="accent2"/>
                  </a:solidFill>
                  <a:cs typeface="Calibri"/>
                </a:rPr>
                <a:t>.Net</a:t>
              </a:r>
              <a:r>
                <a:rPr lang="en-US" sz="1600" b="1" i="1" kern="0" dirty="0" smtClean="0">
                  <a:ln w="11430"/>
                  <a:solidFill>
                    <a:schemeClr val="accent2"/>
                  </a:solidFill>
                  <a:cs typeface="Calibri"/>
                </a:rPr>
                <a:t> </a:t>
              </a:r>
              <a:r>
                <a:rPr lang="en-US" sz="1600" b="1" i="1" kern="0" dirty="0">
                  <a:ln w="11430"/>
                  <a:solidFill>
                    <a:schemeClr val="accent2"/>
                  </a:solidFill>
                  <a:cs typeface="Calibri"/>
                </a:rPr>
                <a:t>4.6.2 </a:t>
              </a:r>
              <a:r>
                <a:rPr lang="it-IT" sz="1600" b="1" i="1" kern="0" dirty="0" smtClean="0">
                  <a:ln w="11430"/>
                  <a:solidFill>
                    <a:schemeClr val="accent2"/>
                  </a:solidFill>
                  <a:cs typeface="Calibri"/>
                </a:rPr>
                <a:t>superiore</a:t>
              </a:r>
              <a:endParaRPr lang="it-IT" sz="1600" b="1" i="1" kern="0" dirty="0">
                <a:ln w="11430"/>
                <a:solidFill>
                  <a:schemeClr val="accent2"/>
                </a:solidFill>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endParaRPr kumimoji="0" lang="it-IT" sz="1600" b="0" i="0" u="none" strike="noStrike" kern="0" cap="none" spc="0" normalizeH="0" baseline="0" noProof="0" dirty="0">
                <a:ln w="11430"/>
                <a:solidFill>
                  <a:prstClr val="black"/>
                </a:solidFill>
                <a:effectLst/>
                <a:uLnTx/>
                <a:uFillTx/>
                <a:ea typeface="+mn-ea"/>
                <a:cs typeface="Calibri"/>
              </a:endParaRPr>
            </a:p>
          </p:txBody>
        </p:sp>
        <p:sp>
          <p:nvSpPr>
            <p:cNvPr id="7" name="Rettangolo 6"/>
            <p:cNvSpPr/>
            <p:nvPr/>
          </p:nvSpPr>
          <p:spPr>
            <a:xfrm>
              <a:off x="4022259" y="4623210"/>
              <a:ext cx="2512996" cy="215444"/>
            </a:xfrm>
            <a:prstGeom prst="rect">
              <a:avLst/>
            </a:prstGeom>
          </p:spPr>
          <p:txBody>
            <a:bodyPr wrap="none" lIns="0" tIns="0" rIns="0" bIns="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smtClean="0">
                  <a:ln>
                    <a:noFill/>
                  </a:ln>
                  <a:solidFill>
                    <a:prstClr val="black"/>
                  </a:solidFill>
                  <a:effectLst/>
                  <a:uLnTx/>
                  <a:uFillTx/>
                  <a:hlinkClick r:id="rId3"/>
                </a:rPr>
                <a:t>http://certify.webprofusion.com/</a:t>
              </a:r>
              <a:endParaRPr kumimoji="0" lang="it-IT" sz="1400" b="0" i="0" u="none" strike="noStrike" kern="0" cap="none" spc="0" normalizeH="0" baseline="0" noProof="0" dirty="0" smtClean="0">
                <a:ln>
                  <a:noFill/>
                </a:ln>
                <a:solidFill>
                  <a:prstClr val="black"/>
                </a:solidFill>
                <a:effectLst/>
                <a:uLnTx/>
                <a:uFillTx/>
              </a:endParaRPr>
            </a:p>
          </p:txBody>
        </p:sp>
        <p:pic>
          <p:nvPicPr>
            <p:cNvPr id="2050" name="Picture 2" descr="Summary Screensh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773" y="1626607"/>
              <a:ext cx="5230800" cy="3227895"/>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8202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Architettura di una PKI</a:t>
            </a:r>
          </a:p>
        </p:txBody>
      </p:sp>
      <p:sp>
        <p:nvSpPr>
          <p:cNvPr id="4" name="Segnaposto testo 3"/>
          <p:cNvSpPr>
            <a:spLocks noGrp="1"/>
          </p:cNvSpPr>
          <p:nvPr>
            <p:ph type="body" sz="quarter" idx="10"/>
          </p:nvPr>
        </p:nvSpPr>
        <p:spPr/>
        <p:txBody>
          <a:bodyPr>
            <a:normAutofit/>
          </a:bodyPr>
          <a:lstStyle/>
          <a:p>
            <a:r>
              <a:rPr lang="en-US" dirty="0"/>
              <a:t>Public Key Infrastructure Windows e Let's Encrypt</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00" y="88277"/>
            <a:ext cx="3486315" cy="1080000"/>
          </a:xfrm>
          <a:prstGeom prst="rect">
            <a:avLst/>
          </a:prstGeom>
        </p:spPr>
      </p:pic>
    </p:spTree>
    <p:extLst>
      <p:ext uri="{BB962C8B-B14F-4D97-AF65-F5344CB8AC3E}">
        <p14:creationId xmlns:p14="http://schemas.microsoft.com/office/powerpoint/2010/main" val="24154399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Utilizzo di WACS (Windows ACME Simple) e CERTBOT</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82" y="2934126"/>
            <a:ext cx="2997364" cy="928531"/>
          </a:xfrm>
          <a:prstGeom prst="rect">
            <a:avLst/>
          </a:prstGeom>
        </p:spPr>
      </p:pic>
    </p:spTree>
    <p:extLst>
      <p:ext uri="{BB962C8B-B14F-4D97-AF65-F5344CB8AC3E}">
        <p14:creationId xmlns:p14="http://schemas.microsoft.com/office/powerpoint/2010/main" val="17188060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Utilizzo di </a:t>
            </a:r>
            <a:r>
              <a:rPr lang="it-IT" dirty="0" err="1"/>
              <a:t>Let's</a:t>
            </a:r>
            <a:r>
              <a:rPr lang="it-IT" dirty="0"/>
              <a:t> </a:t>
            </a:r>
            <a:r>
              <a:rPr lang="it-IT" dirty="0" err="1"/>
              <a:t>Encrypt</a:t>
            </a:r>
            <a:r>
              <a:rPr lang="it-IT" dirty="0"/>
              <a:t> in </a:t>
            </a:r>
            <a:r>
              <a:rPr lang="it-IT" dirty="0" err="1"/>
              <a:t>Azure</a:t>
            </a:r>
            <a:endParaRPr lang="it-IT" dirty="0"/>
          </a:p>
        </p:txBody>
      </p:sp>
      <p:sp>
        <p:nvSpPr>
          <p:cNvPr id="3" name="Rettangolo 2"/>
          <p:cNvSpPr/>
          <p:nvPr/>
        </p:nvSpPr>
        <p:spPr bwMode="ltGray">
          <a:xfrm>
            <a:off x="121587" y="1415831"/>
            <a:ext cx="5940000" cy="3060000"/>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schemeClr val="accent2"/>
                </a:solidFill>
                <a:effectLst/>
                <a:uLnTx/>
                <a:uFillTx/>
                <a:ea typeface="+mn-ea"/>
                <a:cs typeface="Calibri"/>
              </a:rPr>
              <a:t>Metodo 1: Reverse </a:t>
            </a:r>
            <a:r>
              <a:rPr kumimoji="0" lang="it-IT" sz="2400" b="1" i="0" u="none" strike="noStrike" kern="0" cap="none" spc="0" normalizeH="0" baseline="0" noProof="0" dirty="0" err="1">
                <a:ln w="11430"/>
                <a:solidFill>
                  <a:schemeClr val="accent2"/>
                </a:solidFill>
                <a:effectLst/>
                <a:uLnTx/>
                <a:uFillTx/>
                <a:ea typeface="+mn-ea"/>
                <a:cs typeface="Calibri"/>
              </a:rPr>
              <a:t>proxy</a:t>
            </a:r>
            <a:endParaRPr kumimoji="0" lang="it-IT" sz="2400" b="1" i="0" u="none" strike="noStrike" kern="0" cap="none" spc="0" normalizeH="0" baseline="0" noProof="0" dirty="0">
              <a:ln w="11430"/>
              <a:solidFill>
                <a:schemeClr val="accent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Tramite un </a:t>
            </a:r>
            <a:r>
              <a:rPr kumimoji="0" lang="it-IT" sz="1600" b="1" i="1" u="none" strike="noStrike" kern="0" cap="none" spc="0" normalizeH="0" baseline="0" noProof="0" dirty="0">
                <a:ln w="11430"/>
                <a:solidFill>
                  <a:schemeClr val="accent2"/>
                </a:solidFill>
                <a:effectLst/>
                <a:uLnTx/>
                <a:uFillTx/>
                <a:ea typeface="+mn-ea"/>
                <a:cs typeface="Calibri"/>
              </a:rPr>
              <a:t>client Acme</a:t>
            </a:r>
            <a:r>
              <a:rPr kumimoji="0" lang="it-IT" sz="1600" b="0" i="0" u="none" strike="noStrike" kern="0" cap="none" spc="0" normalizeH="0" baseline="0" noProof="0" dirty="0">
                <a:ln w="11430"/>
                <a:solidFill>
                  <a:prstClr val="black"/>
                </a:solidFill>
                <a:effectLst/>
                <a:uLnTx/>
                <a:uFillTx/>
                <a:ea typeface="+mn-ea"/>
                <a:cs typeface="Calibri"/>
              </a:rPr>
              <a:t> come </a:t>
            </a:r>
            <a:r>
              <a:rPr kumimoji="0" lang="it-IT" sz="1600" b="0" i="0" u="none" strike="noStrike" kern="0" cap="none" spc="0" normalizeH="0" baseline="0" noProof="0" dirty="0" err="1">
                <a:ln w="11430"/>
                <a:solidFill>
                  <a:prstClr val="black"/>
                </a:solidFill>
                <a:effectLst/>
                <a:uLnTx/>
                <a:uFillTx/>
                <a:ea typeface="+mn-ea"/>
                <a:cs typeface="Calibri"/>
              </a:rPr>
              <a:t>CertBot</a:t>
            </a:r>
            <a:r>
              <a:rPr kumimoji="0" lang="it-IT" sz="1600" b="0" i="0" u="none" strike="noStrike" kern="0" cap="none" spc="0" normalizeH="0" baseline="0" noProof="0" dirty="0">
                <a:ln w="11430"/>
                <a:solidFill>
                  <a:prstClr val="black"/>
                </a:solidFill>
                <a:effectLst/>
                <a:uLnTx/>
                <a:uFillTx/>
                <a:ea typeface="+mn-ea"/>
                <a:cs typeface="Calibri"/>
              </a:rPr>
              <a:t> (in ambiente Linux) o Windows ACME Simple (in ambiente Windows) </a:t>
            </a:r>
            <a:r>
              <a:rPr kumimoji="0" lang="it-IT" sz="1600" b="1" i="1" u="none" strike="noStrike" kern="0" cap="none" spc="0" normalizeH="0" baseline="0" noProof="0" dirty="0">
                <a:ln w="11430"/>
                <a:solidFill>
                  <a:schemeClr val="accent2"/>
                </a:solidFill>
                <a:effectLst/>
                <a:uLnTx/>
                <a:uFillTx/>
                <a:ea typeface="+mn-ea"/>
                <a:cs typeface="Calibri"/>
              </a:rPr>
              <a:t>si </a:t>
            </a:r>
            <a:r>
              <a:rPr kumimoji="0" lang="it-IT" sz="1600" b="1" i="1" u="none" strike="noStrike" kern="0" cap="none" spc="0" normalizeH="0" baseline="0" noProof="0" dirty="0" smtClean="0">
                <a:ln w="11430"/>
                <a:solidFill>
                  <a:schemeClr val="accent2"/>
                </a:solidFill>
                <a:effectLst/>
                <a:uLnTx/>
                <a:uFillTx/>
                <a:ea typeface="+mn-ea"/>
                <a:cs typeface="Calibri"/>
              </a:rPr>
              <a:t>assegna al </a:t>
            </a:r>
            <a:r>
              <a:rPr kumimoji="0" lang="it-IT" sz="1600" b="1" i="1" u="none" strike="noStrike" kern="0" cap="none" spc="0" normalizeH="0" baseline="0" noProof="0" dirty="0">
                <a:ln w="11430"/>
                <a:solidFill>
                  <a:schemeClr val="accent2"/>
                </a:solidFill>
                <a:effectLst/>
                <a:uLnTx/>
                <a:uFillTx/>
                <a:ea typeface="+mn-ea"/>
                <a:cs typeface="Calibri"/>
              </a:rPr>
              <a:t>reverse </a:t>
            </a:r>
            <a:r>
              <a:rPr kumimoji="0" lang="it-IT" sz="1600" b="1" i="1" u="none" strike="noStrike" kern="0" cap="none" spc="0" normalizeH="0" baseline="0" noProof="0" dirty="0" err="1">
                <a:ln w="11430"/>
                <a:solidFill>
                  <a:schemeClr val="accent2"/>
                </a:solidFill>
                <a:effectLst/>
                <a:uLnTx/>
                <a:uFillTx/>
                <a:ea typeface="+mn-ea"/>
                <a:cs typeface="Calibri"/>
              </a:rPr>
              <a:t>proxy</a:t>
            </a:r>
            <a:r>
              <a:rPr kumimoji="0" lang="it-IT" sz="1600" b="1" i="1" u="none" strike="noStrike" kern="0" cap="none" spc="0" normalizeH="0" baseline="0" noProof="0" dirty="0">
                <a:ln w="11430"/>
                <a:solidFill>
                  <a:schemeClr val="accent2"/>
                </a:solidFill>
                <a:effectLst/>
                <a:uLnTx/>
                <a:uFillTx/>
                <a:ea typeface="+mn-ea"/>
                <a:cs typeface="Calibri"/>
              </a:rPr>
              <a:t> un certificato generato da </a:t>
            </a:r>
            <a:r>
              <a:rPr kumimoji="0" lang="it-IT" sz="1600" b="1" i="1" u="none" strike="noStrike" kern="0" cap="none" spc="0" normalizeH="0" baseline="0" noProof="0" dirty="0" err="1">
                <a:ln w="11430"/>
                <a:solidFill>
                  <a:schemeClr val="accent2"/>
                </a:solidFill>
                <a:effectLst/>
                <a:uLnTx/>
                <a:uFillTx/>
                <a:ea typeface="+mn-ea"/>
                <a:cs typeface="Calibri"/>
              </a:rPr>
              <a:t>Let’s</a:t>
            </a:r>
            <a:r>
              <a:rPr kumimoji="0" lang="it-IT" sz="1600" b="1" i="1" u="none" strike="noStrike" kern="0" cap="none" spc="0" normalizeH="0" baseline="0" noProof="0" dirty="0">
                <a:ln w="11430"/>
                <a:solidFill>
                  <a:schemeClr val="accent2"/>
                </a:solidFill>
                <a:effectLst/>
                <a:uLnTx/>
                <a:uFillTx/>
                <a:ea typeface="+mn-ea"/>
                <a:cs typeface="Calibri"/>
              </a:rPr>
              <a:t> </a:t>
            </a:r>
            <a:r>
              <a:rPr kumimoji="0" lang="it-IT" sz="1600" b="1" i="1" u="none" strike="noStrike" kern="0" cap="none" spc="0" normalizeH="0" baseline="0" noProof="0" dirty="0" err="1">
                <a:ln w="11430"/>
                <a:solidFill>
                  <a:schemeClr val="accent2"/>
                </a:solidFill>
                <a:effectLst/>
                <a:uLnTx/>
                <a:uFillTx/>
                <a:ea typeface="+mn-ea"/>
                <a:cs typeface="Calibri"/>
              </a:rPr>
              <a:t>Encrypt</a:t>
            </a:r>
            <a:endParaRPr kumimoji="0" lang="it-IT" sz="1600" b="1" i="1" u="none" strike="noStrike" kern="0" cap="none" spc="0" normalizeH="0" baseline="0" noProof="0" dirty="0">
              <a:ln w="11430"/>
              <a:solidFill>
                <a:schemeClr val="accent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Come reverse </a:t>
            </a:r>
            <a:r>
              <a:rPr kumimoji="0" lang="it-IT" sz="1600" b="0" i="0" u="none" strike="noStrike" kern="0" cap="none" spc="0" normalizeH="0" baseline="0" noProof="0" dirty="0" err="1">
                <a:ln w="11430"/>
                <a:solidFill>
                  <a:schemeClr val="tx2"/>
                </a:solidFill>
                <a:effectLst/>
                <a:uLnTx/>
                <a:uFillTx/>
                <a:ea typeface="+mn-ea"/>
                <a:cs typeface="Calibri"/>
              </a:rPr>
              <a:t>proxy</a:t>
            </a:r>
            <a:r>
              <a:rPr kumimoji="0" lang="it-IT" sz="1600" b="0" i="0" u="none" strike="noStrike" kern="0" cap="none" spc="0" normalizeH="0" baseline="0" noProof="0" dirty="0">
                <a:ln w="11430"/>
                <a:solidFill>
                  <a:schemeClr val="tx2"/>
                </a:solidFill>
                <a:effectLst/>
                <a:uLnTx/>
                <a:uFillTx/>
                <a:ea typeface="+mn-ea"/>
                <a:cs typeface="Calibri"/>
              </a:rPr>
              <a:t> è possibile utilizzare </a:t>
            </a:r>
            <a:r>
              <a:rPr kumimoji="0" lang="it-IT" sz="1600" b="1" i="1" u="none" strike="noStrike" kern="0" cap="none" spc="0" normalizeH="0" baseline="0" noProof="0" dirty="0" err="1">
                <a:ln w="11430"/>
                <a:solidFill>
                  <a:schemeClr val="accent2"/>
                </a:solidFill>
                <a:effectLst/>
                <a:uLnTx/>
                <a:uFillTx/>
                <a:ea typeface="+mn-ea"/>
                <a:cs typeface="Calibri"/>
              </a:rPr>
              <a:t>Nginx</a:t>
            </a:r>
            <a:r>
              <a:rPr kumimoji="0" lang="it-IT" sz="1600" b="1" i="1" u="none" strike="noStrike" kern="0" cap="none" spc="0" normalizeH="0" baseline="0" noProof="0" dirty="0">
                <a:ln w="11430"/>
                <a:solidFill>
                  <a:schemeClr val="accent2"/>
                </a:solidFill>
                <a:effectLst/>
                <a:uLnTx/>
                <a:uFillTx/>
                <a:ea typeface="+mn-ea"/>
                <a:cs typeface="Calibri"/>
              </a:rPr>
              <a:t> disponibile sia in ambiente Linux che Windows</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0" i="0" u="none" strike="noStrike" kern="0" cap="none" spc="0" normalizeH="0" baseline="0" noProof="0" dirty="0">
                <a:ln w="11430"/>
                <a:solidFill>
                  <a:schemeClr val="tx2"/>
                </a:solidFill>
                <a:effectLst/>
                <a:uLnTx/>
                <a:uFillTx/>
                <a:ea typeface="+mn-ea"/>
                <a:cs typeface="Calibri"/>
              </a:rPr>
              <a:t>Tramite un reverse </a:t>
            </a:r>
            <a:r>
              <a:rPr kumimoji="0" lang="it-IT" sz="1600" b="0" i="0" u="none" strike="noStrike" kern="0" cap="none" spc="0" normalizeH="0" baseline="0" noProof="0" dirty="0" err="1">
                <a:ln w="11430"/>
                <a:solidFill>
                  <a:schemeClr val="tx2"/>
                </a:solidFill>
                <a:effectLst/>
                <a:uLnTx/>
                <a:uFillTx/>
                <a:ea typeface="+mn-ea"/>
                <a:cs typeface="Calibri"/>
              </a:rPr>
              <a:t>proxy</a:t>
            </a:r>
            <a:r>
              <a:rPr kumimoji="0" lang="it-IT" sz="1600" b="0" i="0" u="none" strike="noStrike" kern="0" cap="none" spc="0" normalizeH="0" baseline="0" noProof="0" dirty="0">
                <a:ln w="11430"/>
                <a:solidFill>
                  <a:schemeClr val="tx2"/>
                </a:solidFill>
                <a:effectLst/>
                <a:uLnTx/>
                <a:uFillTx/>
                <a:ea typeface="+mn-ea"/>
                <a:cs typeface="Calibri"/>
              </a:rPr>
              <a:t> come </a:t>
            </a:r>
            <a:r>
              <a:rPr kumimoji="0" lang="it-IT" sz="1600" b="0" i="0" u="none" strike="noStrike" kern="0" cap="none" spc="0" normalizeH="0" baseline="0" noProof="0" dirty="0" err="1">
                <a:ln w="11430"/>
                <a:solidFill>
                  <a:schemeClr val="tx2"/>
                </a:solidFill>
                <a:effectLst/>
                <a:uLnTx/>
                <a:uFillTx/>
                <a:ea typeface="+mn-ea"/>
                <a:cs typeface="Calibri"/>
              </a:rPr>
              <a:t>Nginx</a:t>
            </a:r>
            <a:r>
              <a:rPr kumimoji="0" lang="it-IT" sz="1600" b="0" i="0" u="none" strike="noStrike" kern="0" cap="none" spc="0" normalizeH="0" baseline="0" noProof="0" dirty="0">
                <a:ln w="11430"/>
                <a:solidFill>
                  <a:schemeClr val="tx2"/>
                </a:solidFill>
                <a:effectLst/>
                <a:uLnTx/>
                <a:uFillTx/>
                <a:ea typeface="+mn-ea"/>
                <a:cs typeface="Calibri"/>
              </a:rPr>
              <a:t> </a:t>
            </a:r>
            <a:r>
              <a:rPr kumimoji="0" lang="it-IT" sz="1600" b="1" i="1" u="none" strike="noStrike" kern="0" cap="none" spc="0" normalizeH="0" baseline="0" noProof="0" dirty="0">
                <a:ln w="11430"/>
                <a:solidFill>
                  <a:schemeClr val="accent2"/>
                </a:solidFill>
                <a:effectLst/>
                <a:uLnTx/>
                <a:uFillTx/>
                <a:ea typeface="+mn-ea"/>
                <a:cs typeface="Calibri"/>
              </a:rPr>
              <a:t>è possibile mappare anche un </a:t>
            </a:r>
            <a:r>
              <a:rPr kumimoji="0" lang="it-IT" sz="1600" b="1" i="1" u="none" strike="noStrike" kern="0" cap="none" spc="0" normalizeH="0" baseline="0" noProof="0" dirty="0" err="1">
                <a:ln w="11430"/>
                <a:solidFill>
                  <a:schemeClr val="accent2"/>
                </a:solidFill>
                <a:effectLst/>
                <a:uLnTx/>
                <a:uFillTx/>
                <a:ea typeface="+mn-ea"/>
                <a:cs typeface="Calibri"/>
              </a:rPr>
              <a:t>Azure</a:t>
            </a:r>
            <a:r>
              <a:rPr kumimoji="0" lang="it-IT" sz="1600" b="1" i="1" u="none" strike="noStrike" kern="0" cap="none" spc="0" normalizeH="0" baseline="0" noProof="0" dirty="0">
                <a:ln w="11430"/>
                <a:solidFill>
                  <a:schemeClr val="accent2"/>
                </a:solidFill>
                <a:effectLst/>
                <a:uLnTx/>
                <a:uFillTx/>
                <a:ea typeface="+mn-ea"/>
                <a:cs typeface="Calibri"/>
              </a:rPr>
              <a:t> Web Site Free con un nome </a:t>
            </a:r>
            <a:r>
              <a:rPr kumimoji="0" lang="it-IT" sz="1600" b="1" i="1" u="none" strike="noStrike" kern="0" cap="none" spc="0" normalizeH="0" baseline="0" noProof="0" dirty="0" err="1">
                <a:ln w="11430"/>
                <a:solidFill>
                  <a:schemeClr val="accent2"/>
                </a:solidFill>
                <a:effectLst/>
                <a:uLnTx/>
                <a:uFillTx/>
                <a:ea typeface="+mn-ea"/>
                <a:cs typeface="Calibri"/>
              </a:rPr>
              <a:t>dns</a:t>
            </a:r>
            <a:r>
              <a:rPr kumimoji="0" lang="it-IT" sz="1600" b="1" i="1" u="none" strike="noStrike" kern="0" cap="none" spc="0" normalizeH="0" baseline="0" noProof="0" dirty="0">
                <a:ln w="11430"/>
                <a:solidFill>
                  <a:schemeClr val="accent2"/>
                </a:solidFill>
                <a:effectLst/>
                <a:uLnTx/>
                <a:uFillTx/>
                <a:ea typeface="+mn-ea"/>
                <a:cs typeface="Calibri"/>
              </a:rPr>
              <a:t> differente</a:t>
            </a:r>
          </a:p>
        </p:txBody>
      </p:sp>
      <p:sp>
        <p:nvSpPr>
          <p:cNvPr id="20" name="Rettangolo 19"/>
          <p:cNvSpPr/>
          <p:nvPr/>
        </p:nvSpPr>
        <p:spPr bwMode="ltGray">
          <a:xfrm>
            <a:off x="6134324" y="1415831"/>
            <a:ext cx="5940000" cy="3060000"/>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it-IT" sz="2400" b="1" i="0" u="none" strike="noStrike" kern="0" cap="none" spc="0" normalizeH="0" baseline="0" noProof="0" dirty="0">
                <a:ln w="11430"/>
                <a:solidFill>
                  <a:schemeClr val="accent2"/>
                </a:solidFill>
                <a:effectLst/>
                <a:uLnTx/>
                <a:uFillTx/>
                <a:ea typeface="+mn-ea"/>
                <a:cs typeface="Calibri"/>
              </a:rPr>
              <a:t>Metodo 2: Site </a:t>
            </a:r>
            <a:r>
              <a:rPr kumimoji="0" lang="it-IT" sz="2400" b="1" i="0" u="none" strike="noStrike" kern="0" cap="none" spc="0" normalizeH="0" baseline="0" noProof="0" dirty="0" err="1">
                <a:ln w="11430"/>
                <a:solidFill>
                  <a:schemeClr val="accent2"/>
                </a:solidFill>
                <a:effectLst/>
                <a:uLnTx/>
                <a:uFillTx/>
                <a:ea typeface="+mn-ea"/>
                <a:cs typeface="Calibri"/>
              </a:rPr>
              <a:t>extension</a:t>
            </a:r>
            <a:endParaRPr kumimoji="0" lang="it-IT" sz="2400" b="1" i="0" u="none" strike="noStrike" kern="0" cap="none" spc="0" normalizeH="0" baseline="0" noProof="0" dirty="0">
              <a:ln w="11430"/>
              <a:solidFill>
                <a:schemeClr val="accent2"/>
              </a:solidFill>
              <a:effectLst/>
              <a:uLnTx/>
              <a:uFillTx/>
              <a:ea typeface="+mn-ea"/>
              <a:cs typeface="Calibri"/>
            </a:endParaRPr>
          </a:p>
          <a:p>
            <a:pPr marL="404622" lvl="0" indent="-285750">
              <a:buSzPct val="80000"/>
              <a:buFont typeface="Arial" panose="020B0604020202020204" pitchFamily="34" charset="0"/>
              <a:buChar char="•"/>
              <a:defRPr/>
            </a:pPr>
            <a:r>
              <a:rPr kumimoji="0" lang="it-IT" sz="1600" b="1" i="1" u="none" strike="noStrike" kern="0" cap="none" spc="0" normalizeH="0" baseline="0" noProof="0" dirty="0">
                <a:ln w="11430"/>
                <a:solidFill>
                  <a:schemeClr val="accent2"/>
                </a:solidFill>
                <a:effectLst/>
                <a:uLnTx/>
                <a:uFillTx/>
                <a:ea typeface="+mn-ea"/>
                <a:cs typeface="Calibri"/>
              </a:rPr>
              <a:t>Utilizzare la site </a:t>
            </a:r>
            <a:r>
              <a:rPr kumimoji="0" lang="it-IT" sz="1600" b="1" i="1" u="none" strike="noStrike" kern="0" cap="none" spc="0" normalizeH="0" baseline="0" noProof="0" dirty="0" err="1">
                <a:ln w="11430"/>
                <a:solidFill>
                  <a:schemeClr val="accent2"/>
                </a:solidFill>
                <a:effectLst/>
                <a:uLnTx/>
                <a:uFillTx/>
                <a:ea typeface="+mn-ea"/>
                <a:cs typeface="Calibri"/>
              </a:rPr>
              <a:t>extension</a:t>
            </a:r>
            <a:r>
              <a:rPr kumimoji="0" lang="it-IT" sz="1600" b="1" i="1" u="none" strike="noStrike" kern="0" cap="none" spc="0" normalizeH="0" baseline="0" noProof="0" dirty="0">
                <a:ln w="11430"/>
                <a:solidFill>
                  <a:schemeClr val="accent2"/>
                </a:solidFill>
                <a:effectLst/>
                <a:uLnTx/>
                <a:uFillTx/>
                <a:ea typeface="+mn-ea"/>
                <a:cs typeface="Calibri"/>
              </a:rPr>
              <a:t> </a:t>
            </a:r>
            <a:r>
              <a:rPr lang="en-US" sz="1600" b="1" i="1" kern="0" dirty="0">
                <a:ln w="11430"/>
                <a:solidFill>
                  <a:schemeClr val="accent2"/>
                </a:solidFill>
                <a:cs typeface="Calibri"/>
              </a:rPr>
              <a:t>Let's Encrypt Site Extension</a:t>
            </a:r>
            <a:r>
              <a:rPr kumimoji="0" lang="en-US" sz="1600" b="0" i="0" u="none" strike="noStrike" kern="0" cap="none" spc="0" normalizeH="0" baseline="0" noProof="0" dirty="0" smtClean="0">
                <a:ln w="11430"/>
                <a:solidFill>
                  <a:schemeClr val="tx2"/>
                </a:solidFill>
                <a:effectLst/>
                <a:uLnTx/>
                <a:uFillTx/>
                <a:ea typeface="+mn-ea"/>
                <a:cs typeface="Calibri"/>
              </a:rPr>
              <a:t> </a:t>
            </a:r>
            <a:r>
              <a:rPr kumimoji="0" lang="en-US" sz="1600" b="0" i="0" u="none" strike="noStrike" kern="0" cap="none" spc="0" normalizeH="0" baseline="0" noProof="0" dirty="0" err="1">
                <a:ln w="11430"/>
                <a:solidFill>
                  <a:schemeClr val="tx2"/>
                </a:solidFill>
                <a:effectLst/>
                <a:uLnTx/>
                <a:uFillTx/>
                <a:ea typeface="+mn-ea"/>
                <a:cs typeface="Calibri"/>
              </a:rPr>
              <a:t>che</a:t>
            </a:r>
            <a:r>
              <a:rPr kumimoji="0" lang="en-US" sz="1600" b="0" i="0" u="none" strike="noStrike" kern="0" cap="none" spc="0" normalizeH="0" baseline="0" noProof="0" dirty="0">
                <a:ln w="11430"/>
                <a:solidFill>
                  <a:schemeClr val="tx2"/>
                </a:solidFill>
                <a:effectLst/>
                <a:uLnTx/>
                <a:uFillTx/>
                <a:ea typeface="+mn-ea"/>
                <a:cs typeface="Calibri"/>
              </a:rPr>
              <a:t> </a:t>
            </a:r>
            <a:r>
              <a:rPr kumimoji="0" lang="en-US" sz="1600" b="0" i="0" u="none" strike="noStrike" kern="0" cap="none" spc="0" normalizeH="0" baseline="0" noProof="0" dirty="0" err="1">
                <a:ln w="11430"/>
                <a:solidFill>
                  <a:schemeClr val="tx2"/>
                </a:solidFill>
                <a:effectLst/>
                <a:uLnTx/>
                <a:uFillTx/>
                <a:ea typeface="+mn-ea"/>
                <a:cs typeface="Calibri"/>
              </a:rPr>
              <a:t>permette</a:t>
            </a:r>
            <a:r>
              <a:rPr kumimoji="0" lang="en-US" sz="1600" b="0" i="0" u="none" strike="noStrike" kern="0" cap="none" spc="0" normalizeH="0" baseline="0" noProof="0" dirty="0">
                <a:ln w="11430"/>
                <a:solidFill>
                  <a:schemeClr val="tx2"/>
                </a:solidFill>
                <a:effectLst/>
                <a:uLnTx/>
                <a:uFillTx/>
                <a:ea typeface="+mn-ea"/>
                <a:cs typeface="Calibri"/>
              </a:rPr>
              <a:t> </a:t>
            </a:r>
            <a:r>
              <a:rPr kumimoji="0" lang="en-US" sz="1600" b="0" i="0" u="none" strike="noStrike" kern="0" cap="none" spc="0" normalizeH="0" baseline="0" noProof="0" dirty="0" err="1">
                <a:ln w="11430"/>
                <a:solidFill>
                  <a:schemeClr val="tx2"/>
                </a:solidFill>
                <a:effectLst/>
                <a:uLnTx/>
                <a:uFillTx/>
                <a:ea typeface="+mn-ea"/>
                <a:cs typeface="Calibri"/>
              </a:rPr>
              <a:t>l’installazione</a:t>
            </a:r>
            <a:r>
              <a:rPr kumimoji="0" lang="en-US" sz="1600" b="0" i="0" u="none" strike="noStrike" kern="0" cap="none" spc="0" normalizeH="0" baseline="0" noProof="0" dirty="0">
                <a:ln w="11430"/>
                <a:solidFill>
                  <a:schemeClr val="tx2"/>
                </a:solidFill>
                <a:effectLst/>
                <a:uLnTx/>
                <a:uFillTx/>
                <a:ea typeface="+mn-ea"/>
                <a:cs typeface="Calibri"/>
              </a:rPr>
              <a:t> e la </a:t>
            </a:r>
            <a:r>
              <a:rPr kumimoji="0" lang="en-US" sz="1600" b="0" i="0" u="none" strike="noStrike" kern="0" cap="none" spc="0" normalizeH="0" baseline="0" noProof="0" dirty="0" err="1">
                <a:ln w="11430"/>
                <a:solidFill>
                  <a:schemeClr val="tx2"/>
                </a:solidFill>
                <a:effectLst/>
                <a:uLnTx/>
                <a:uFillTx/>
                <a:ea typeface="+mn-ea"/>
                <a:cs typeface="Calibri"/>
              </a:rPr>
              <a:t>configurazione</a:t>
            </a:r>
            <a:r>
              <a:rPr kumimoji="0" lang="en-US" sz="1600" b="0" i="0" u="none" strike="noStrike" kern="0" cap="none" spc="0" normalizeH="0" baseline="0" noProof="0" dirty="0">
                <a:ln w="11430"/>
                <a:solidFill>
                  <a:schemeClr val="tx2"/>
                </a:solidFill>
                <a:effectLst/>
                <a:uLnTx/>
                <a:uFillTx/>
                <a:ea typeface="+mn-ea"/>
                <a:cs typeface="Calibri"/>
              </a:rPr>
              <a:t> di </a:t>
            </a:r>
            <a:r>
              <a:rPr kumimoji="0" lang="en-US" sz="1600" b="0" i="0" u="none" strike="noStrike" kern="0" cap="none" spc="0" normalizeH="0" baseline="0" noProof="0" dirty="0" err="1">
                <a:ln w="11430"/>
                <a:solidFill>
                  <a:schemeClr val="tx2"/>
                </a:solidFill>
                <a:effectLst/>
                <a:uLnTx/>
                <a:uFillTx/>
                <a:ea typeface="+mn-ea"/>
                <a:cs typeface="Calibri"/>
              </a:rPr>
              <a:t>certificati</a:t>
            </a:r>
            <a:r>
              <a:rPr kumimoji="0" lang="en-US" sz="1600" b="0" i="0" u="none" strike="noStrike" kern="0" cap="none" spc="0" normalizeH="0" baseline="0" noProof="0" dirty="0">
                <a:ln w="11430"/>
                <a:solidFill>
                  <a:schemeClr val="tx2"/>
                </a:solidFill>
                <a:effectLst/>
                <a:uLnTx/>
                <a:uFillTx/>
                <a:ea typeface="+mn-ea"/>
                <a:cs typeface="Calibri"/>
              </a:rPr>
              <a:t> SSL </a:t>
            </a:r>
            <a:r>
              <a:rPr kumimoji="0" lang="en-US" sz="1600" b="0" i="0" u="none" strike="noStrike" kern="0" cap="none" spc="0" normalizeH="0" baseline="0" noProof="0" dirty="0" err="1">
                <a:ln w="11430"/>
                <a:solidFill>
                  <a:schemeClr val="tx2"/>
                </a:solidFill>
                <a:effectLst/>
                <a:uLnTx/>
                <a:uFillTx/>
                <a:ea typeface="+mn-ea"/>
                <a:cs typeface="Calibri"/>
              </a:rPr>
              <a:t>rilasciati</a:t>
            </a:r>
            <a:r>
              <a:rPr kumimoji="0" lang="en-US" sz="1600" b="0" i="0" u="none" strike="noStrike" kern="0" cap="none" spc="0" normalizeH="0" baseline="0" noProof="0" dirty="0">
                <a:ln w="11430"/>
                <a:solidFill>
                  <a:schemeClr val="tx2"/>
                </a:solidFill>
                <a:effectLst/>
                <a:uLnTx/>
                <a:uFillTx/>
                <a:ea typeface="+mn-ea"/>
                <a:cs typeface="Calibri"/>
              </a:rPr>
              <a:t> da Let's Encrypt</a:t>
            </a:r>
          </a:p>
          <a:p>
            <a:pPr marL="861822" lvl="1" indent="-285750">
              <a:buSzPct val="80000"/>
              <a:buFont typeface="Arial" panose="020B0604020202020204" pitchFamily="34" charset="0"/>
              <a:buChar char="•"/>
              <a:defRPr/>
            </a:pPr>
            <a:r>
              <a:rPr lang="en-US" sz="1600" kern="0" dirty="0">
                <a:ln w="11430"/>
                <a:solidFill>
                  <a:schemeClr val="tx2"/>
                </a:solidFill>
                <a:cs typeface="Calibri"/>
              </a:rPr>
              <a:t>Let's Encrypt Site Extension </a:t>
            </a:r>
            <a:r>
              <a:rPr kumimoji="0" lang="en-US" sz="1600" b="1" i="1" u="none" strike="noStrike" kern="0" cap="none" spc="0" normalizeH="0" baseline="0" noProof="0" dirty="0" smtClean="0">
                <a:ln w="11430"/>
                <a:solidFill>
                  <a:schemeClr val="accent2"/>
                </a:solidFill>
                <a:effectLst/>
                <a:uLnTx/>
                <a:uFillTx/>
                <a:ea typeface="+mn-ea"/>
                <a:cs typeface="Calibri"/>
              </a:rPr>
              <a:t>non </a:t>
            </a:r>
            <a:r>
              <a:rPr kumimoji="0" lang="en-US" sz="1600" b="1" i="1" u="none" strike="noStrike" kern="0" cap="none" spc="0" normalizeH="0" baseline="0" noProof="0" dirty="0">
                <a:ln w="11430"/>
                <a:solidFill>
                  <a:schemeClr val="accent2"/>
                </a:solidFill>
                <a:effectLst/>
                <a:uLnTx/>
                <a:uFillTx/>
                <a:ea typeface="+mn-ea"/>
                <a:cs typeface="Calibri"/>
              </a:rPr>
              <a:t>è </a:t>
            </a:r>
            <a:r>
              <a:rPr kumimoji="0" lang="en-US" sz="1600" b="1" i="1" u="none" strike="noStrike" kern="0" cap="none" spc="0" normalizeH="0" baseline="0" noProof="0" dirty="0" err="1">
                <a:ln w="11430"/>
                <a:solidFill>
                  <a:schemeClr val="accent2"/>
                </a:solidFill>
                <a:effectLst/>
                <a:uLnTx/>
                <a:uFillTx/>
                <a:ea typeface="+mn-ea"/>
                <a:cs typeface="Calibri"/>
              </a:rPr>
              <a:t>supportata</a:t>
            </a:r>
            <a:r>
              <a:rPr kumimoji="0" lang="en-US" sz="1600" b="1" i="1" u="none" strike="noStrike" kern="0" cap="none" spc="0" normalizeH="0" baseline="0" noProof="0" dirty="0">
                <a:ln w="11430"/>
                <a:solidFill>
                  <a:schemeClr val="accent2"/>
                </a:solidFill>
                <a:effectLst/>
                <a:uLnTx/>
                <a:uFillTx/>
                <a:ea typeface="+mn-ea"/>
                <a:cs typeface="Calibri"/>
              </a:rPr>
              <a:t> da Microsoft </a:t>
            </a:r>
            <a:r>
              <a:rPr kumimoji="0" lang="en-US" sz="1600" b="1" i="1" u="none" strike="noStrike" kern="0" cap="none" spc="0" normalizeH="0" baseline="0" noProof="0" dirty="0" err="1">
                <a:ln w="11430"/>
                <a:solidFill>
                  <a:schemeClr val="accent2"/>
                </a:solidFill>
                <a:effectLst/>
                <a:uLnTx/>
                <a:uFillTx/>
                <a:ea typeface="+mn-ea"/>
                <a:cs typeface="Calibri"/>
              </a:rPr>
              <a:t>ed</a:t>
            </a:r>
            <a:r>
              <a:rPr kumimoji="0" lang="en-US" sz="1600" b="1" i="1" u="none" strike="noStrike" kern="0" cap="none" spc="0" normalizeH="0" baseline="0" noProof="0" dirty="0">
                <a:ln w="11430"/>
                <a:solidFill>
                  <a:schemeClr val="accent2"/>
                </a:solidFill>
                <a:effectLst/>
                <a:uLnTx/>
                <a:uFillTx/>
                <a:ea typeface="+mn-ea"/>
                <a:cs typeface="Calibri"/>
              </a:rPr>
              <a:t> è al </a:t>
            </a:r>
            <a:r>
              <a:rPr kumimoji="0" lang="en-US" sz="1600" b="1" i="1" u="none" strike="noStrike" kern="0" cap="none" spc="0" normalizeH="0" baseline="0" noProof="0" dirty="0" err="1">
                <a:ln w="11430"/>
                <a:solidFill>
                  <a:schemeClr val="accent2"/>
                </a:solidFill>
                <a:effectLst/>
                <a:uLnTx/>
                <a:uFillTx/>
                <a:ea typeface="+mn-ea"/>
                <a:cs typeface="Calibri"/>
              </a:rPr>
              <a:t>momento</a:t>
            </a:r>
            <a:r>
              <a:rPr kumimoji="0" lang="en-US" sz="1600" b="1" i="1" u="none" strike="noStrike" kern="0" cap="none" spc="0" normalizeH="0" baseline="0" noProof="0" dirty="0">
                <a:ln w="11430"/>
                <a:solidFill>
                  <a:schemeClr val="accent2"/>
                </a:solidFill>
                <a:effectLst/>
                <a:uLnTx/>
                <a:uFillTx/>
                <a:ea typeface="+mn-ea"/>
                <a:cs typeface="Calibri"/>
              </a:rPr>
              <a:t> in beta</a:t>
            </a:r>
            <a:r>
              <a:rPr kumimoji="0" lang="en-US" sz="1600" b="0" i="0" u="none" strike="noStrike" kern="0" cap="none" spc="0" normalizeH="0" baseline="0" noProof="0" dirty="0">
                <a:ln w="11430"/>
                <a:solidFill>
                  <a:schemeClr val="tx2"/>
                </a:solidFill>
                <a:effectLst/>
                <a:uLnTx/>
                <a:uFillTx/>
                <a:ea typeface="+mn-ea"/>
                <a:cs typeface="Calibri"/>
              </a:rPr>
              <a:t> (</a:t>
            </a:r>
            <a:r>
              <a:rPr kumimoji="0" lang="en-US" sz="1600" b="0" i="0" u="none" strike="noStrike" kern="0" cap="none" spc="0" normalizeH="0" baseline="0" noProof="0" dirty="0" err="1">
                <a:ln w="11430"/>
                <a:solidFill>
                  <a:schemeClr val="tx2"/>
                </a:solidFill>
                <a:effectLst/>
                <a:uLnTx/>
                <a:uFillTx/>
                <a:ea typeface="+mn-ea"/>
                <a:cs typeface="Calibri"/>
              </a:rPr>
              <a:t>l’ultima</a:t>
            </a:r>
            <a:r>
              <a:rPr kumimoji="0" lang="en-US" sz="1600" b="0" i="0" u="none" strike="noStrike" kern="0" cap="none" spc="0" normalizeH="0" baseline="0" noProof="0" dirty="0">
                <a:ln w="11430"/>
                <a:solidFill>
                  <a:schemeClr val="tx2"/>
                </a:solidFill>
                <a:effectLst/>
                <a:uLnTx/>
                <a:uFillTx/>
                <a:ea typeface="+mn-ea"/>
                <a:cs typeface="Calibri"/>
              </a:rPr>
              <a:t> </a:t>
            </a:r>
            <a:r>
              <a:rPr kumimoji="0" lang="en-US" sz="1600" b="0" i="0" u="none" strike="noStrike" kern="0" cap="none" spc="0" normalizeH="0" baseline="0" noProof="0" dirty="0" err="1">
                <a:ln w="11430"/>
                <a:solidFill>
                  <a:schemeClr val="tx2"/>
                </a:solidFill>
                <a:effectLst/>
                <a:uLnTx/>
                <a:uFillTx/>
                <a:ea typeface="+mn-ea"/>
                <a:cs typeface="Calibri"/>
              </a:rPr>
              <a:t>versione</a:t>
            </a:r>
            <a:r>
              <a:rPr kumimoji="0" lang="en-US" sz="1600" b="0" i="0" u="none" strike="noStrike" kern="0" cap="none" spc="0" normalizeH="0" baseline="0" noProof="0" dirty="0">
                <a:ln w="11430"/>
                <a:solidFill>
                  <a:schemeClr val="tx2"/>
                </a:solidFill>
                <a:effectLst/>
                <a:uLnTx/>
                <a:uFillTx/>
                <a:ea typeface="+mn-ea"/>
                <a:cs typeface="Calibri"/>
              </a:rPr>
              <a:t> è la </a:t>
            </a:r>
            <a:r>
              <a:rPr kumimoji="0" lang="en-US" sz="1600" b="0" i="0" u="none" strike="noStrike" kern="0" cap="none" spc="0" normalizeH="0" baseline="0" noProof="0" dirty="0" smtClean="0">
                <a:ln w="11430"/>
                <a:solidFill>
                  <a:schemeClr val="tx2"/>
                </a:solidFill>
                <a:effectLst/>
                <a:uLnTx/>
                <a:uFillTx/>
                <a:ea typeface="+mn-ea"/>
                <a:cs typeface="Calibri"/>
              </a:rPr>
              <a:t>0.8.8 del 13 </a:t>
            </a:r>
            <a:r>
              <a:rPr kumimoji="0" lang="en-US" sz="1600" b="0" i="0" u="none" strike="noStrike" kern="0" cap="none" spc="0" normalizeH="0" baseline="0" noProof="0" dirty="0" err="1" smtClean="0">
                <a:ln w="11430"/>
                <a:solidFill>
                  <a:schemeClr val="tx2"/>
                </a:solidFill>
                <a:effectLst/>
                <a:uLnTx/>
                <a:uFillTx/>
                <a:ea typeface="+mn-ea"/>
                <a:cs typeface="Calibri"/>
              </a:rPr>
              <a:t>novembre</a:t>
            </a:r>
            <a:r>
              <a:rPr kumimoji="0" lang="en-US" sz="1600" b="0" i="0" u="none" strike="noStrike" kern="0" cap="none" spc="0" normalizeH="0" baseline="0" noProof="0" dirty="0" smtClean="0">
                <a:ln w="11430"/>
                <a:solidFill>
                  <a:schemeClr val="tx2"/>
                </a:solidFill>
                <a:effectLst/>
                <a:uLnTx/>
                <a:uFillTx/>
                <a:ea typeface="+mn-ea"/>
                <a:cs typeface="Calibri"/>
              </a:rPr>
              <a:t> 2018), </a:t>
            </a:r>
            <a:endParaRPr kumimoji="0" lang="en-US" sz="1600" b="0" i="0" u="none" strike="noStrike" kern="0" cap="none" spc="0" normalizeH="0" baseline="0" noProof="0" dirty="0">
              <a:ln w="11430"/>
              <a:solidFill>
                <a:schemeClr val="tx2"/>
              </a:solidFill>
              <a:effectLst/>
              <a:uLnTx/>
              <a:uFillTx/>
              <a:ea typeface="+mn-ea"/>
              <a:cs typeface="Calibri"/>
            </a:endParaRPr>
          </a:p>
          <a:p>
            <a:pPr marL="861822" lvl="1" indent="-285750">
              <a:buSzPct val="80000"/>
              <a:buFont typeface="Arial" panose="020B0604020202020204" pitchFamily="34" charset="0"/>
              <a:buChar char="•"/>
              <a:defRPr/>
            </a:pPr>
            <a:r>
              <a:rPr kumimoji="0" lang="en-US" sz="1600" u="none" strike="noStrike" kern="0" cap="none" spc="0" normalizeH="0" baseline="0" noProof="0" dirty="0" smtClean="0">
                <a:ln w="11430"/>
                <a:solidFill>
                  <a:schemeClr val="tx2"/>
                </a:solidFill>
                <a:effectLst/>
                <a:uLnTx/>
                <a:uFillTx/>
                <a:ea typeface="+mn-ea"/>
                <a:cs typeface="Calibri"/>
              </a:rPr>
              <a:t>La </a:t>
            </a:r>
            <a:r>
              <a:rPr kumimoji="0" lang="en-US" sz="1600" u="none" strike="noStrike" kern="0" cap="none" spc="0" normalizeH="0" baseline="0" noProof="0" dirty="0" err="1" smtClean="0">
                <a:ln w="11430"/>
                <a:solidFill>
                  <a:schemeClr val="tx2"/>
                </a:solidFill>
                <a:effectLst/>
                <a:uLnTx/>
                <a:uFillTx/>
                <a:ea typeface="+mn-ea"/>
                <a:cs typeface="Calibri"/>
              </a:rPr>
              <a:t>versione</a:t>
            </a:r>
            <a:r>
              <a:rPr kumimoji="0" lang="en-US" sz="1600" u="none" strike="noStrike" kern="0" cap="none" spc="0" normalizeH="0" baseline="0" noProof="0" dirty="0" smtClean="0">
                <a:ln w="11430"/>
                <a:solidFill>
                  <a:schemeClr val="tx2"/>
                </a:solidFill>
                <a:effectLst/>
                <a:uLnTx/>
                <a:uFillTx/>
                <a:ea typeface="+mn-ea"/>
                <a:cs typeface="Calibri"/>
              </a:rPr>
              <a:t> 0.8.5 è </a:t>
            </a:r>
            <a:r>
              <a:rPr kumimoji="0" lang="en-US" sz="1600" b="1" i="1" u="none" strike="noStrike" kern="0" cap="none" spc="0" normalizeH="0" baseline="0" noProof="0" dirty="0" err="1" smtClean="0">
                <a:ln w="11430"/>
                <a:solidFill>
                  <a:schemeClr val="accent2"/>
                </a:solidFill>
                <a:effectLst/>
                <a:uLnTx/>
                <a:uFillTx/>
                <a:ea typeface="+mn-ea"/>
                <a:cs typeface="Calibri"/>
              </a:rPr>
              <a:t>pubblicata</a:t>
            </a:r>
            <a:r>
              <a:rPr kumimoji="0" lang="en-US" sz="1600" b="1" i="1" u="none" strike="noStrike" kern="0" cap="none" spc="0" normalizeH="0" baseline="0" noProof="0" dirty="0" smtClean="0">
                <a:ln w="11430"/>
                <a:solidFill>
                  <a:schemeClr val="accent2"/>
                </a:solidFill>
                <a:effectLst/>
                <a:uLnTx/>
                <a:uFillTx/>
                <a:ea typeface="+mn-ea"/>
                <a:cs typeface="Calibri"/>
              </a:rPr>
              <a:t> </a:t>
            </a:r>
            <a:r>
              <a:rPr kumimoji="0" lang="en-US" sz="1600" b="1" i="1" u="none" strike="noStrike" kern="0" cap="none" spc="0" normalizeH="0" baseline="0" noProof="0" dirty="0" err="1">
                <a:ln w="11430"/>
                <a:solidFill>
                  <a:schemeClr val="accent2"/>
                </a:solidFill>
                <a:effectLst/>
                <a:uLnTx/>
                <a:uFillTx/>
                <a:ea typeface="+mn-ea"/>
                <a:cs typeface="Calibri"/>
              </a:rPr>
              <a:t>nella</a:t>
            </a:r>
            <a:r>
              <a:rPr kumimoji="0" lang="en-US" sz="1600" b="1" i="1" u="none" strike="noStrike" kern="0" cap="none" spc="0" normalizeH="0" baseline="0" noProof="0" dirty="0">
                <a:ln w="11430"/>
                <a:solidFill>
                  <a:schemeClr val="accent2"/>
                </a:solidFill>
                <a:effectLst/>
                <a:uLnTx/>
                <a:uFillTx/>
                <a:ea typeface="+mn-ea"/>
                <a:cs typeface="Calibri"/>
              </a:rPr>
              <a:t> Azure Site Extension gallery</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it-IT" sz="1600" b="1" i="1" u="none" strike="noStrike" kern="0" cap="none" spc="0" normalizeH="0" baseline="0" noProof="0" dirty="0" err="1">
                <a:ln w="11430"/>
                <a:solidFill>
                  <a:schemeClr val="accent2"/>
                </a:solidFill>
                <a:effectLst/>
                <a:uLnTx/>
                <a:uFillTx/>
                <a:ea typeface="+mn-ea"/>
                <a:cs typeface="Calibri"/>
              </a:rPr>
              <a:t>letsencrypt-webapp-renewer</a:t>
            </a:r>
            <a:r>
              <a:rPr kumimoji="0" lang="it-IT" sz="1600" b="1" i="1" u="none" strike="noStrike" kern="0" cap="none" spc="0" normalizeH="0" baseline="0" noProof="0" dirty="0">
                <a:ln w="11430"/>
                <a:solidFill>
                  <a:schemeClr val="accent2"/>
                </a:solidFill>
                <a:effectLst/>
                <a:uLnTx/>
                <a:uFillTx/>
                <a:ea typeface="+mn-ea"/>
                <a:cs typeface="Calibri"/>
              </a:rPr>
              <a:t> console web per il rinnovo dei certificati</a:t>
            </a:r>
            <a:r>
              <a:rPr kumimoji="0" lang="it-IT" sz="1600" b="0" i="0" u="none" strike="noStrike" kern="0" cap="none" spc="0" normalizeH="0" baseline="0" noProof="0" dirty="0">
                <a:ln w="11430"/>
                <a:solidFill>
                  <a:schemeClr val="tx2"/>
                </a:solidFill>
                <a:effectLst/>
                <a:uLnTx/>
                <a:uFillTx/>
                <a:ea typeface="+mn-ea"/>
                <a:cs typeface="Calibri"/>
              </a:rPr>
              <a:t> basata su </a:t>
            </a:r>
            <a:r>
              <a:rPr kumimoji="0" lang="it-IT" sz="1600" b="0" i="0" u="none" strike="noStrike" kern="0" cap="none" spc="0" normalizeH="0" baseline="0" noProof="0" dirty="0" err="1">
                <a:ln w="11430"/>
                <a:solidFill>
                  <a:schemeClr val="tx2"/>
                </a:solidFill>
                <a:effectLst/>
                <a:uLnTx/>
                <a:uFillTx/>
                <a:ea typeface="+mn-ea"/>
                <a:cs typeface="Calibri"/>
              </a:rPr>
              <a:t>Azure</a:t>
            </a:r>
            <a:r>
              <a:rPr kumimoji="0" lang="it-IT" sz="1600" b="0" i="0" u="none" strike="noStrike" kern="0" cap="none" spc="0" normalizeH="0" baseline="0" noProof="0" dirty="0">
                <a:ln w="11430"/>
                <a:solidFill>
                  <a:schemeClr val="tx2"/>
                </a:solidFill>
                <a:effectLst/>
                <a:uLnTx/>
                <a:uFillTx/>
                <a:ea typeface="+mn-ea"/>
                <a:cs typeface="Calibri"/>
              </a:rPr>
              <a:t> Web </a:t>
            </a:r>
            <a:r>
              <a:rPr kumimoji="0" lang="it-IT" sz="1600" b="0" i="0" u="none" strike="noStrike" kern="0" cap="none" spc="0" normalizeH="0" baseline="0" noProof="0" dirty="0" err="1">
                <a:ln w="11430"/>
                <a:solidFill>
                  <a:schemeClr val="tx2"/>
                </a:solidFill>
                <a:effectLst/>
                <a:uLnTx/>
                <a:uFillTx/>
                <a:ea typeface="+mn-ea"/>
                <a:cs typeface="Calibri"/>
              </a:rPr>
              <a:t>App</a:t>
            </a:r>
            <a:r>
              <a:rPr kumimoji="0" lang="it-IT" sz="1600" b="0" i="0" u="none" strike="noStrike" kern="0" cap="none" spc="0" normalizeH="0" baseline="0" noProof="0" dirty="0">
                <a:ln w="11430"/>
                <a:solidFill>
                  <a:schemeClr val="tx2"/>
                </a:solidFill>
                <a:effectLst/>
                <a:uLnTx/>
                <a:uFillTx/>
                <a:ea typeface="+mn-ea"/>
                <a:cs typeface="Calibri"/>
              </a:rPr>
              <a:t> Site Extension </a:t>
            </a:r>
          </a:p>
        </p:txBody>
      </p:sp>
      <p:grpSp>
        <p:nvGrpSpPr>
          <p:cNvPr id="21" name="Gruppo 20"/>
          <p:cNvGrpSpPr/>
          <p:nvPr/>
        </p:nvGrpSpPr>
        <p:grpSpPr>
          <a:xfrm>
            <a:off x="6134324" y="4569705"/>
            <a:ext cx="5940000" cy="1301506"/>
            <a:chOff x="6126480" y="4405802"/>
            <a:chExt cx="5940000" cy="1301506"/>
          </a:xfrm>
        </p:grpSpPr>
        <p:sp>
          <p:nvSpPr>
            <p:cNvPr id="22" name="Rettangolo 21"/>
            <p:cNvSpPr/>
            <p:nvPr/>
          </p:nvSpPr>
          <p:spPr>
            <a:xfrm>
              <a:off x="6126480" y="5337976"/>
              <a:ext cx="4384214" cy="369332"/>
            </a:xfrm>
            <a:prstGeom prst="rect">
              <a:avLst/>
            </a:prstGeom>
          </p:spPr>
          <p:txBody>
            <a:bodyPr wrap="none" lIns="0" tIns="0" rIns="0" bIns="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200" b="1" i="0" u="none" strike="noStrike" kern="0" cap="none" spc="0" normalizeH="0" baseline="0" noProof="0" dirty="0" err="1" smtClean="0">
                  <a:ln>
                    <a:noFill/>
                  </a:ln>
                  <a:solidFill>
                    <a:schemeClr val="tx2"/>
                  </a:solidFill>
                  <a:effectLst/>
                  <a:uLnTx/>
                  <a:uFillTx/>
                </a:rPr>
                <a:t>GitHub</a:t>
              </a:r>
              <a:r>
                <a:rPr kumimoji="0" lang="it-IT" sz="1200" b="0" i="0" u="none" strike="noStrike" kern="0" cap="none" spc="0" normalizeH="0" baseline="0" noProof="0" dirty="0" smtClean="0">
                  <a:ln>
                    <a:noFill/>
                  </a:ln>
                  <a:solidFill>
                    <a:schemeClr val="tx2"/>
                  </a:solidFill>
                  <a:effectLst/>
                  <a:uLnTx/>
                  <a:uFillTx/>
                </a:rPr>
                <a:t>: </a:t>
              </a:r>
              <a:r>
                <a:rPr kumimoji="0" lang="it-IT" sz="1200" b="0" i="0" u="none" strike="noStrike" kern="0" cap="none" spc="0" normalizeH="0" baseline="0" noProof="0" dirty="0" err="1" smtClean="0">
                  <a:ln>
                    <a:noFill/>
                  </a:ln>
                  <a:solidFill>
                    <a:schemeClr val="tx2"/>
                  </a:solidFill>
                  <a:effectLst/>
                  <a:uLnTx/>
                  <a:uFillTx/>
                </a:rPr>
                <a:t>sjkp</a:t>
              </a:r>
              <a:r>
                <a:rPr kumimoji="0" lang="it-IT" sz="1200" b="0" i="0" u="none" strike="noStrike" kern="0" cap="none" spc="0" normalizeH="0" baseline="0" noProof="0" dirty="0" smtClean="0">
                  <a:ln>
                    <a:noFill/>
                  </a:ln>
                  <a:solidFill>
                    <a:schemeClr val="tx2"/>
                  </a:solidFill>
                  <a:effectLst/>
                  <a:uLnTx/>
                  <a:uFillTx/>
                </a:rPr>
                <a:t>/</a:t>
              </a:r>
              <a:r>
                <a:rPr kumimoji="0" lang="it-IT" sz="1200" b="0" i="0" u="none" strike="noStrike" kern="0" cap="none" spc="0" normalizeH="0" baseline="0" noProof="0" dirty="0" err="1" smtClean="0">
                  <a:ln>
                    <a:noFill/>
                  </a:ln>
                  <a:solidFill>
                    <a:schemeClr val="tx2"/>
                  </a:solidFill>
                  <a:effectLst/>
                  <a:uLnTx/>
                  <a:uFillTx/>
                </a:rPr>
                <a:t>letsencrypt-siteextension</a:t>
              </a:r>
              <a:r>
                <a:rPr kumimoji="0" lang="it-IT" sz="1200" b="0" i="0" u="none" strike="noStrike" kern="0" cap="none" spc="0" normalizeH="0" baseline="0" noProof="0" dirty="0" smtClean="0">
                  <a:ln>
                    <a:noFill/>
                  </a:ln>
                  <a:solidFill>
                    <a:schemeClr val="tx2"/>
                  </a:solidFill>
                  <a:effectLst/>
                  <a:uLnTx/>
                  <a:uFillTx/>
                </a:rPr>
                <a:t> [0.8.8 13 </a:t>
              </a:r>
              <a:r>
                <a:rPr kumimoji="0" lang="it-IT" sz="1200" b="0" i="0" u="none" strike="noStrike" kern="0" cap="none" spc="0" normalizeH="0" baseline="0" noProof="0" dirty="0" err="1" smtClean="0">
                  <a:ln>
                    <a:noFill/>
                  </a:ln>
                  <a:solidFill>
                    <a:schemeClr val="tx2"/>
                  </a:solidFill>
                  <a:effectLst/>
                  <a:uLnTx/>
                  <a:uFillTx/>
                </a:rPr>
                <a:t>nov</a:t>
              </a:r>
              <a:r>
                <a:rPr kumimoji="0" lang="it-IT" sz="1200" b="0" i="0" u="none" strike="noStrike" kern="0" cap="none" spc="0" normalizeH="0" baseline="0" noProof="0" dirty="0" smtClean="0">
                  <a:ln>
                    <a:noFill/>
                  </a:ln>
                  <a:solidFill>
                    <a:schemeClr val="tx2"/>
                  </a:solidFill>
                  <a:effectLst/>
                  <a:uLnTx/>
                  <a:uFillTx/>
                </a:rPr>
                <a:t> 2018]</a:t>
              </a:r>
            </a:p>
            <a:p>
              <a:pPr lvl="0" defTabSz="457200"/>
              <a:r>
                <a:rPr kumimoji="0" lang="it-IT" sz="1200" b="1" i="0" u="none" strike="noStrike" kern="0" cap="none" spc="0" normalizeH="0" baseline="0" noProof="0" dirty="0" err="1" smtClean="0">
                  <a:ln>
                    <a:noFill/>
                  </a:ln>
                  <a:solidFill>
                    <a:schemeClr val="tx2"/>
                  </a:solidFill>
                  <a:effectLst/>
                  <a:uLnTx/>
                  <a:uFillTx/>
                </a:rPr>
                <a:t>GitHub</a:t>
              </a:r>
              <a:r>
                <a:rPr kumimoji="0" lang="it-IT" sz="1200" b="0" i="0" u="none" strike="noStrike" kern="0" cap="none" spc="0" normalizeH="0" baseline="0" noProof="0" dirty="0" smtClean="0">
                  <a:ln>
                    <a:noFill/>
                  </a:ln>
                  <a:solidFill>
                    <a:schemeClr val="tx2"/>
                  </a:solidFill>
                  <a:effectLst/>
                  <a:uLnTx/>
                  <a:uFillTx/>
                </a:rPr>
                <a:t>: ohadschn/</a:t>
              </a:r>
              <a:r>
                <a:rPr kumimoji="0" lang="it-IT" sz="1200" b="0" i="0" u="none" strike="noStrike" kern="0" cap="none" spc="0" normalizeH="0" baseline="0" noProof="0" dirty="0" err="1" smtClean="0">
                  <a:ln>
                    <a:noFill/>
                  </a:ln>
                  <a:solidFill>
                    <a:schemeClr val="tx2"/>
                  </a:solidFill>
                  <a:effectLst/>
                  <a:uLnTx/>
                  <a:uFillTx/>
                </a:rPr>
                <a:t>letsencrypt-webapp-renewer</a:t>
              </a:r>
              <a:r>
                <a:rPr lang="it-IT" sz="1200" kern="0" dirty="0">
                  <a:solidFill>
                    <a:schemeClr val="tx2"/>
                  </a:solidFill>
                </a:rPr>
                <a:t> [</a:t>
              </a:r>
              <a:r>
                <a:rPr lang="it-IT" sz="1200" kern="0" dirty="0" smtClean="0">
                  <a:solidFill>
                    <a:schemeClr val="tx2"/>
                  </a:solidFill>
                </a:rPr>
                <a:t>0.8.5.1 30 </a:t>
              </a:r>
              <a:r>
                <a:rPr lang="it-IT" sz="1200" kern="0" dirty="0" err="1" smtClean="0">
                  <a:solidFill>
                    <a:schemeClr val="tx2"/>
                  </a:solidFill>
                </a:rPr>
                <a:t>dec</a:t>
              </a:r>
              <a:r>
                <a:rPr lang="it-IT" sz="1200" kern="0" dirty="0" smtClean="0">
                  <a:solidFill>
                    <a:schemeClr val="tx2"/>
                  </a:solidFill>
                </a:rPr>
                <a:t> 2017]</a:t>
              </a:r>
              <a:endParaRPr kumimoji="0" lang="it-IT" sz="1200" b="0" i="0" u="none" strike="noStrike" kern="0" cap="none" spc="0" normalizeH="0" baseline="0" noProof="0" dirty="0" smtClean="0">
                <a:ln>
                  <a:noFill/>
                </a:ln>
                <a:solidFill>
                  <a:schemeClr val="tx2"/>
                </a:solidFill>
                <a:effectLst/>
                <a:uLnTx/>
                <a:uFillTx/>
              </a:endParaRPr>
            </a:p>
          </p:txBody>
        </p:sp>
        <p:pic>
          <p:nvPicPr>
            <p:cNvPr id="23" name="Picture 2" descr="https://raw.githubusercontent.com/sjkp/letsencrypt-siteextension/master/media/letsencrypt-site-extension-view5.PNG"/>
            <p:cNvPicPr>
              <a:picLocks noChangeAspect="1" noChangeArrowheads="1"/>
            </p:cNvPicPr>
            <p:nvPr/>
          </p:nvPicPr>
          <p:blipFill rotWithShape="1">
            <a:blip r:embed="rId3">
              <a:extLst>
                <a:ext uri="{28A0092B-C50C-407E-A947-70E740481C1C}">
                  <a14:useLocalDpi xmlns:a14="http://schemas.microsoft.com/office/drawing/2010/main" val="0"/>
                </a:ext>
              </a:extLst>
            </a:blip>
            <a:srcRect b="66936"/>
            <a:stretch/>
          </p:blipFill>
          <p:spPr bwMode="auto">
            <a:xfrm>
              <a:off x="6126480" y="4405802"/>
              <a:ext cx="5940000" cy="816870"/>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grpSp>
      <p:sp>
        <p:nvSpPr>
          <p:cNvPr id="24" name="Rettangolo 23"/>
          <p:cNvSpPr/>
          <p:nvPr/>
        </p:nvSpPr>
        <p:spPr>
          <a:xfrm>
            <a:off x="6061587" y="5978003"/>
            <a:ext cx="6096000" cy="461665"/>
          </a:xfrm>
          <a:prstGeom prst="rect">
            <a:avLst/>
          </a:prstGeom>
        </p:spPr>
        <p:txBody>
          <a:bodyPr>
            <a:spAutoFit/>
          </a:bodyPr>
          <a:lstStyle/>
          <a:p>
            <a:pPr defTabSz="457200"/>
            <a:r>
              <a:rPr lang="it-IT" sz="1200" dirty="0">
                <a:solidFill>
                  <a:prstClr val="black"/>
                </a:solidFill>
                <a:hlinkClick r:id="rId4"/>
              </a:rPr>
              <a:t>https://blogs.msdn.microsoft.com/mihansen/2018/01/25/azure-web-app-with-lets-encrypt-certificate-powershell-automation</a:t>
            </a:r>
            <a:r>
              <a:rPr lang="it-IT" sz="1200" dirty="0" smtClean="0">
                <a:solidFill>
                  <a:prstClr val="black"/>
                </a:solidFill>
                <a:hlinkClick r:id="rId4"/>
              </a:rPr>
              <a:t>/</a:t>
            </a:r>
            <a:endParaRPr lang="it-IT" sz="1200" dirty="0">
              <a:solidFill>
                <a:prstClr val="black"/>
              </a:solidFill>
            </a:endParaRPr>
          </a:p>
        </p:txBody>
      </p:sp>
      <p:sp>
        <p:nvSpPr>
          <p:cNvPr id="25" name="Rettangolo 24"/>
          <p:cNvSpPr/>
          <p:nvPr/>
        </p:nvSpPr>
        <p:spPr>
          <a:xfrm>
            <a:off x="354219" y="6021093"/>
            <a:ext cx="5466496" cy="276999"/>
          </a:xfrm>
          <a:prstGeom prst="rect">
            <a:avLst/>
          </a:prstGeom>
        </p:spPr>
        <p:txBody>
          <a:bodyPr wrap="none">
            <a:spAutoFit/>
          </a:bodyPr>
          <a:lstStyle/>
          <a:p>
            <a:pPr defTabSz="457200"/>
            <a:r>
              <a:rPr lang="it-IT" sz="1200" dirty="0">
                <a:solidFill>
                  <a:prstClr val="black"/>
                </a:solidFill>
                <a:hlinkClick r:id="rId5"/>
              </a:rPr>
              <a:t>http://</a:t>
            </a:r>
            <a:r>
              <a:rPr lang="it-IT" sz="1200" dirty="0" smtClean="0">
                <a:solidFill>
                  <a:prstClr val="black"/>
                </a:solidFill>
                <a:hlinkClick r:id="rId5"/>
              </a:rPr>
              <a:t>www.fhtino.it/blog/showpost.aspx?id=4ec32bde08304ba6a8f332bef671973b</a:t>
            </a:r>
            <a:endParaRPr lang="it-IT" sz="1200" dirty="0">
              <a:solidFill>
                <a:prstClr val="black"/>
              </a:solidFill>
            </a:endParaRPr>
          </a:p>
        </p:txBody>
      </p:sp>
      <p:grpSp>
        <p:nvGrpSpPr>
          <p:cNvPr id="28" name="Gruppo 27"/>
          <p:cNvGrpSpPr/>
          <p:nvPr/>
        </p:nvGrpSpPr>
        <p:grpSpPr>
          <a:xfrm>
            <a:off x="463493" y="4569705"/>
            <a:ext cx="5256188" cy="1431889"/>
            <a:chOff x="463493" y="4569705"/>
            <a:chExt cx="5256188" cy="1431889"/>
          </a:xfrm>
        </p:grpSpPr>
        <p:grpSp>
          <p:nvGrpSpPr>
            <p:cNvPr id="5" name="Gruppo 4"/>
            <p:cNvGrpSpPr/>
            <p:nvPr/>
          </p:nvGrpSpPr>
          <p:grpSpPr>
            <a:xfrm>
              <a:off x="463493" y="4756629"/>
              <a:ext cx="780290" cy="1244965"/>
              <a:chOff x="541765" y="4729574"/>
              <a:chExt cx="780290" cy="1244965"/>
            </a:xfrm>
          </p:grpSpPr>
          <p:pic>
            <p:nvPicPr>
              <p:cNvPr id="18" name="Immagin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765" y="4729574"/>
                <a:ext cx="780290" cy="780290"/>
              </a:xfrm>
              <a:prstGeom prst="rect">
                <a:avLst/>
              </a:prstGeom>
            </p:spPr>
          </p:pic>
          <p:sp>
            <p:nvSpPr>
              <p:cNvPr id="19" name="Rettangolo 18"/>
              <p:cNvSpPr/>
              <p:nvPr/>
            </p:nvSpPr>
            <p:spPr>
              <a:xfrm>
                <a:off x="573641" y="5543652"/>
                <a:ext cx="716542" cy="430887"/>
              </a:xfrm>
              <a:prstGeom prst="rect">
                <a:avLst/>
              </a:prstGeom>
            </p:spPr>
            <p:txBody>
              <a:bodyPr wrap="none" lIns="0" tIns="0" rIns="0" bIns="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err="1" smtClean="0">
                    <a:ln>
                      <a:noFill/>
                    </a:ln>
                    <a:solidFill>
                      <a:prstClr val="black"/>
                    </a:solidFill>
                    <a:effectLst/>
                    <a:uLnTx/>
                    <a:uFillTx/>
                  </a:rPr>
                  <a:t>Azure</a:t>
                </a:r>
                <a:r>
                  <a:rPr kumimoji="0" lang="it-IT" sz="1400" b="1" i="0" u="none" strike="noStrike" kern="0" cap="none" spc="0" normalizeH="0" baseline="0" noProof="0" dirty="0" smtClean="0">
                    <a:ln>
                      <a:noFill/>
                    </a:ln>
                    <a:solidFill>
                      <a:prstClr val="black"/>
                    </a:solidFill>
                    <a:effectLst/>
                    <a:uLnTx/>
                    <a:uFillTx/>
                  </a:rPr>
                  <a:t/>
                </a:r>
                <a:br>
                  <a:rPr kumimoji="0" lang="it-IT" sz="1400" b="1" i="0" u="none" strike="noStrike" kern="0" cap="none" spc="0" normalizeH="0" baseline="0" noProof="0" dirty="0" smtClean="0">
                    <a:ln>
                      <a:noFill/>
                    </a:ln>
                    <a:solidFill>
                      <a:prstClr val="black"/>
                    </a:solidFill>
                    <a:effectLst/>
                    <a:uLnTx/>
                    <a:uFillTx/>
                  </a:rPr>
                </a:br>
                <a:r>
                  <a:rPr kumimoji="0" lang="it-IT" sz="1400" b="1" i="0" u="none" strike="noStrike" kern="0" cap="none" spc="0" normalizeH="0" baseline="0" noProof="0" dirty="0" smtClean="0">
                    <a:ln>
                      <a:noFill/>
                    </a:ln>
                    <a:solidFill>
                      <a:prstClr val="black"/>
                    </a:solidFill>
                    <a:effectLst/>
                    <a:uLnTx/>
                    <a:uFillTx/>
                  </a:rPr>
                  <a:t>Web </a:t>
                </a:r>
                <a:r>
                  <a:rPr kumimoji="0" lang="it-IT" sz="1400" b="1" i="0" u="none" strike="noStrike" kern="0" cap="none" spc="0" normalizeH="0" baseline="0" noProof="0" dirty="0" err="1" smtClean="0">
                    <a:ln>
                      <a:noFill/>
                    </a:ln>
                    <a:solidFill>
                      <a:prstClr val="black"/>
                    </a:solidFill>
                    <a:effectLst/>
                    <a:uLnTx/>
                    <a:uFillTx/>
                  </a:rPr>
                  <a:t>App</a:t>
                </a:r>
                <a:endParaRPr kumimoji="0" lang="it-IT" sz="1400" b="1" i="0" u="none" strike="noStrike" kern="0" cap="none" spc="0" normalizeH="0" baseline="0" noProof="0" dirty="0" smtClean="0">
                  <a:ln>
                    <a:noFill/>
                  </a:ln>
                  <a:solidFill>
                    <a:prstClr val="black"/>
                  </a:solidFill>
                  <a:effectLst/>
                  <a:uLnTx/>
                  <a:uFillTx/>
                </a:endParaRPr>
              </a:p>
            </p:txBody>
          </p:sp>
        </p:grpSp>
        <p:grpSp>
          <p:nvGrpSpPr>
            <p:cNvPr id="7" name="Gruppo 6"/>
            <p:cNvGrpSpPr/>
            <p:nvPr/>
          </p:nvGrpSpPr>
          <p:grpSpPr>
            <a:xfrm>
              <a:off x="4939391" y="4718691"/>
              <a:ext cx="780290" cy="856166"/>
              <a:chOff x="5254966" y="2689735"/>
              <a:chExt cx="780290" cy="856166"/>
            </a:xfrm>
          </p:grpSpPr>
          <p:pic>
            <p:nvPicPr>
              <p:cNvPr id="10" name="Immagin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54966" y="2689735"/>
                <a:ext cx="780290" cy="780290"/>
              </a:xfrm>
              <a:prstGeom prst="rect">
                <a:avLst/>
              </a:prstGeom>
            </p:spPr>
          </p:pic>
          <p:sp>
            <p:nvSpPr>
              <p:cNvPr id="11" name="Rettangolo 10"/>
              <p:cNvSpPr/>
              <p:nvPr/>
            </p:nvSpPr>
            <p:spPr>
              <a:xfrm>
                <a:off x="5354165" y="3330457"/>
                <a:ext cx="581891" cy="215444"/>
              </a:xfrm>
              <a:prstGeom prst="rect">
                <a:avLst/>
              </a:prstGeom>
            </p:spPr>
            <p:txBody>
              <a:bodyPr wrap="none" lIns="0" tIns="0" rIns="0" bIns="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smtClean="0">
                    <a:ln>
                      <a:noFill/>
                    </a:ln>
                    <a:solidFill>
                      <a:prstClr val="black"/>
                    </a:solidFill>
                    <a:effectLst/>
                    <a:uLnTx/>
                    <a:uFillTx/>
                  </a:rPr>
                  <a:t>Internet</a:t>
                </a:r>
              </a:p>
            </p:txBody>
          </p:sp>
        </p:grpSp>
        <p:cxnSp>
          <p:nvCxnSpPr>
            <p:cNvPr id="8" name="Connettore 2 7"/>
            <p:cNvCxnSpPr/>
            <p:nvPr/>
          </p:nvCxnSpPr>
          <p:spPr>
            <a:xfrm flipH="1">
              <a:off x="3972053" y="5102457"/>
              <a:ext cx="856034" cy="0"/>
            </a:xfrm>
            <a:prstGeom prst="straightConnector1">
              <a:avLst/>
            </a:prstGeom>
            <a:noFill/>
            <a:ln w="19050" cap="flat" cmpd="sng" algn="ctr">
              <a:solidFill>
                <a:sysClr val="windowText" lastClr="000000"/>
              </a:solidFill>
              <a:prstDash val="solid"/>
              <a:miter lim="800000"/>
              <a:tailEnd type="triangle"/>
            </a:ln>
            <a:effectLst/>
          </p:spPr>
        </p:cxnSp>
        <p:cxnSp>
          <p:nvCxnSpPr>
            <p:cNvPr id="9" name="Connettore 2 8"/>
            <p:cNvCxnSpPr/>
            <p:nvPr/>
          </p:nvCxnSpPr>
          <p:spPr>
            <a:xfrm flipH="1">
              <a:off x="1311878" y="5086531"/>
              <a:ext cx="856034" cy="0"/>
            </a:xfrm>
            <a:prstGeom prst="straightConnector1">
              <a:avLst/>
            </a:prstGeom>
            <a:noFill/>
            <a:ln w="19050" cap="flat" cmpd="sng" algn="ctr">
              <a:solidFill>
                <a:sysClr val="windowText" lastClr="000000"/>
              </a:solidFill>
              <a:prstDash val="sysDash"/>
              <a:miter lim="800000"/>
              <a:tailEnd type="triangle"/>
            </a:ln>
            <a:effectLst/>
          </p:spPr>
        </p:cxnSp>
        <p:grpSp>
          <p:nvGrpSpPr>
            <p:cNvPr id="27" name="Gruppo 26"/>
            <p:cNvGrpSpPr/>
            <p:nvPr/>
          </p:nvGrpSpPr>
          <p:grpSpPr>
            <a:xfrm>
              <a:off x="2113828" y="4569705"/>
              <a:ext cx="1859245" cy="1431888"/>
              <a:chOff x="2113828" y="4569705"/>
              <a:chExt cx="1859245" cy="1431888"/>
            </a:xfrm>
          </p:grpSpPr>
          <p:grpSp>
            <p:nvGrpSpPr>
              <p:cNvPr id="12" name="Gruppo 11"/>
              <p:cNvGrpSpPr/>
              <p:nvPr/>
            </p:nvGrpSpPr>
            <p:grpSpPr>
              <a:xfrm>
                <a:off x="2113828" y="4569705"/>
                <a:ext cx="1166986" cy="1431888"/>
                <a:chOff x="3037109" y="2091279"/>
                <a:chExt cx="1166986" cy="1431888"/>
              </a:xfrm>
            </p:grpSpPr>
            <p:pic>
              <p:nvPicPr>
                <p:cNvPr id="15" name="Immagin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0458" y="2278203"/>
                  <a:ext cx="780290" cy="780290"/>
                </a:xfrm>
                <a:prstGeom prst="rect">
                  <a:avLst/>
                </a:prstGeom>
              </p:spPr>
            </p:pic>
            <p:sp>
              <p:nvSpPr>
                <p:cNvPr id="16" name="Rettangolo 15"/>
                <p:cNvSpPr/>
                <p:nvPr/>
              </p:nvSpPr>
              <p:spPr>
                <a:xfrm>
                  <a:off x="3037109" y="3092280"/>
                  <a:ext cx="1166986" cy="430887"/>
                </a:xfrm>
                <a:prstGeom prst="rect">
                  <a:avLst/>
                </a:prstGeom>
              </p:spPr>
              <p:txBody>
                <a:bodyPr wrap="none" lIns="0" tIns="0" rIns="0" bIns="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400" b="1" i="0" u="none" strike="noStrike" kern="0" cap="none" spc="0" normalizeH="0" baseline="0" noProof="0" dirty="0" err="1" smtClean="0">
                      <a:ln>
                        <a:noFill/>
                      </a:ln>
                      <a:solidFill>
                        <a:prstClr val="black"/>
                      </a:solidFill>
                      <a:effectLst/>
                      <a:uLnTx/>
                      <a:uFillTx/>
                    </a:rPr>
                    <a:t>Azure</a:t>
                  </a:r>
                  <a:r>
                    <a:rPr kumimoji="0" lang="it-IT" sz="1400" b="1" i="0" u="none" strike="noStrike" kern="0" cap="none" spc="0" normalizeH="0" baseline="0" noProof="0" dirty="0" smtClean="0">
                      <a:ln>
                        <a:noFill/>
                      </a:ln>
                      <a:solidFill>
                        <a:prstClr val="black"/>
                      </a:solidFill>
                      <a:effectLst/>
                      <a:uLnTx/>
                      <a:uFillTx/>
                    </a:rPr>
                    <a:t/>
                  </a:r>
                  <a:br>
                    <a:rPr kumimoji="0" lang="it-IT" sz="1400" b="1" i="0" u="none" strike="noStrike" kern="0" cap="none" spc="0" normalizeH="0" baseline="0" noProof="0" dirty="0" smtClean="0">
                      <a:ln>
                        <a:noFill/>
                      </a:ln>
                      <a:solidFill>
                        <a:prstClr val="black"/>
                      </a:solidFill>
                      <a:effectLst/>
                      <a:uLnTx/>
                      <a:uFillTx/>
                    </a:rPr>
                  </a:br>
                  <a:r>
                    <a:rPr kumimoji="0" lang="it-IT" sz="1400" b="1" i="0" u="none" strike="noStrike" kern="0" cap="none" spc="0" normalizeH="0" baseline="0" noProof="0" dirty="0" smtClean="0">
                      <a:ln>
                        <a:noFill/>
                      </a:ln>
                      <a:solidFill>
                        <a:prstClr val="black"/>
                      </a:solidFill>
                      <a:effectLst/>
                      <a:uLnTx/>
                      <a:uFillTx/>
                    </a:rPr>
                    <a:t>Virtual Machine</a:t>
                  </a:r>
                </a:p>
              </p:txBody>
            </p:sp>
            <p:pic>
              <p:nvPicPr>
                <p:cNvPr id="17" name="Immagin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42603" y="2091279"/>
                  <a:ext cx="756000" cy="173912"/>
                </a:xfrm>
                <a:prstGeom prst="rect">
                  <a:avLst/>
                </a:prstGeom>
              </p:spPr>
            </p:pic>
          </p:grpSp>
          <p:grpSp>
            <p:nvGrpSpPr>
              <p:cNvPr id="26" name="Gruppo 25"/>
              <p:cNvGrpSpPr/>
              <p:nvPr/>
            </p:nvGrpSpPr>
            <p:grpSpPr>
              <a:xfrm>
                <a:off x="3145073" y="4832738"/>
                <a:ext cx="828000" cy="634569"/>
                <a:chOff x="3145073" y="4832738"/>
                <a:chExt cx="828000" cy="634569"/>
              </a:xfrm>
            </p:grpSpPr>
            <p:pic>
              <p:nvPicPr>
                <p:cNvPr id="13" name="Immagin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89873" y="4832738"/>
                  <a:ext cx="538400" cy="538400"/>
                </a:xfrm>
                <a:prstGeom prst="rect">
                  <a:avLst/>
                </a:prstGeom>
              </p:spPr>
            </p:pic>
            <p:pic>
              <p:nvPicPr>
                <p:cNvPr id="1026" name="Picture 2" descr="https://upload.wikimedia.org/wikipedia/en/thumb/0/07/Let%27s_Encrypt.svg/375px-Let%27s_Encrypt.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45073" y="5268587"/>
                  <a:ext cx="828000" cy="19872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29" name="Rettangolo 28"/>
          <p:cNvSpPr/>
          <p:nvPr/>
        </p:nvSpPr>
        <p:spPr>
          <a:xfrm>
            <a:off x="6061587" y="6396335"/>
            <a:ext cx="6096000" cy="461665"/>
          </a:xfrm>
          <a:prstGeom prst="rect">
            <a:avLst/>
          </a:prstGeom>
        </p:spPr>
        <p:txBody>
          <a:bodyPr>
            <a:spAutoFit/>
          </a:bodyPr>
          <a:lstStyle/>
          <a:p>
            <a:pPr defTabSz="457200"/>
            <a:r>
              <a:rPr lang="it-IT" sz="1200" dirty="0">
                <a:solidFill>
                  <a:prstClr val="black"/>
                </a:solidFill>
                <a:hlinkClick r:id="rId12"/>
              </a:rPr>
              <a:t>https://www.troyhunt.com/everything-you-need-to-know-about-loading-a-free-lets-encrypt-certificate-into-an-azure-website</a:t>
            </a:r>
            <a:r>
              <a:rPr lang="it-IT" sz="1200" dirty="0" smtClean="0">
                <a:solidFill>
                  <a:prstClr val="black"/>
                </a:solidFill>
                <a:hlinkClick r:id="rId12"/>
              </a:rPr>
              <a:t>/</a:t>
            </a:r>
            <a:r>
              <a:rPr lang="it-IT" sz="1200" dirty="0" smtClean="0">
                <a:solidFill>
                  <a:prstClr val="black"/>
                </a:solidFill>
              </a:rPr>
              <a:t> </a:t>
            </a:r>
            <a:endParaRPr lang="it-IT" sz="1200" dirty="0">
              <a:solidFill>
                <a:prstClr val="black"/>
              </a:solidFill>
            </a:endParaRPr>
          </a:p>
        </p:txBody>
      </p:sp>
      <p:sp>
        <p:nvSpPr>
          <p:cNvPr id="30" name="Rettangolo 29"/>
          <p:cNvSpPr/>
          <p:nvPr/>
        </p:nvSpPr>
        <p:spPr>
          <a:xfrm>
            <a:off x="39467" y="6393323"/>
            <a:ext cx="6096000" cy="446276"/>
          </a:xfrm>
          <a:prstGeom prst="rect">
            <a:avLst/>
          </a:prstGeom>
        </p:spPr>
        <p:txBody>
          <a:bodyPr>
            <a:spAutoFit/>
          </a:bodyPr>
          <a:lstStyle/>
          <a:p>
            <a:r>
              <a:rPr lang="en-US" sz="1200" b="1" dirty="0">
                <a:solidFill>
                  <a:schemeClr val="tx2"/>
                </a:solidFill>
              </a:rPr>
              <a:t>Let’s Encrypt Certificates on the Azure Application </a:t>
            </a:r>
            <a:r>
              <a:rPr lang="en-US" sz="1200" b="1" dirty="0" smtClean="0">
                <a:solidFill>
                  <a:schemeClr val="tx2"/>
                </a:solidFill>
              </a:rPr>
              <a:t>Gateway</a:t>
            </a:r>
            <a:br>
              <a:rPr lang="en-US" sz="1200" b="1" dirty="0" smtClean="0">
                <a:solidFill>
                  <a:schemeClr val="tx2"/>
                </a:solidFill>
              </a:rPr>
            </a:br>
            <a:r>
              <a:rPr lang="it-IT" sz="1100" dirty="0" smtClean="0">
                <a:hlinkClick r:id="rId13"/>
              </a:rPr>
              <a:t>https</a:t>
            </a:r>
            <a:r>
              <a:rPr lang="it-IT" sz="1100" dirty="0">
                <a:hlinkClick r:id="rId13"/>
              </a:rPr>
              <a:t>://allthingscloud.info/2018/08/01/lets-encrypt-certificates-on-the-azure-application-gateway</a:t>
            </a:r>
            <a:r>
              <a:rPr lang="it-IT" sz="1100" dirty="0" smtClean="0">
                <a:hlinkClick r:id="rId13"/>
              </a:rPr>
              <a:t>/</a:t>
            </a:r>
            <a:endParaRPr lang="it-IT" sz="1100" dirty="0"/>
          </a:p>
        </p:txBody>
      </p:sp>
    </p:spTree>
    <p:extLst>
      <p:ext uri="{BB962C8B-B14F-4D97-AF65-F5344CB8AC3E}">
        <p14:creationId xmlns:p14="http://schemas.microsoft.com/office/powerpoint/2010/main" val="59303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DNS CAA Resource Record</a:t>
            </a:r>
          </a:p>
        </p:txBody>
      </p:sp>
      <p:sp>
        <p:nvSpPr>
          <p:cNvPr id="3" name="Rettangolo 2"/>
          <p:cNvSpPr/>
          <p:nvPr/>
        </p:nvSpPr>
        <p:spPr bwMode="ltGray">
          <a:xfrm>
            <a:off x="204281" y="1343135"/>
            <a:ext cx="11780196" cy="2759087"/>
          </a:xfrm>
          <a:prstGeom prst="rect">
            <a:avLst/>
          </a:prstGeom>
          <a:solidFill>
            <a:schemeClr val="bg1">
              <a:lumMod val="85000"/>
            </a:schemeClr>
          </a:solidFill>
          <a:ln w="6350" cap="flat" cmpd="sng" algn="ctr">
            <a:solidFill>
              <a:srgbClr val="000000"/>
            </a:solidFill>
            <a:prstDash val="solid"/>
            <a:miter lim="800000"/>
          </a:ln>
          <a:effectLst/>
        </p:spPr>
        <p:txBody>
          <a:bodyPr rIns="90000" rtlCol="0" anchor="t"/>
          <a:lstStyle/>
          <a:p>
            <a:pPr marL="118872" marR="0" lvl="0" indent="0" defTabSz="914400" eaLnBrk="1" fontAlgn="auto" latinLnBrk="0" hangingPunct="1">
              <a:lnSpc>
                <a:spcPct val="100000"/>
              </a:lnSpc>
              <a:spcBef>
                <a:spcPts val="0"/>
              </a:spcBef>
              <a:spcAft>
                <a:spcPts val="0"/>
              </a:spcAft>
              <a:buClr>
                <a:srgbClr val="006699"/>
              </a:buClr>
              <a:buSzPct val="80000"/>
              <a:buFontTx/>
              <a:buNone/>
              <a:tabLst/>
              <a:defRPr/>
            </a:pPr>
            <a:r>
              <a:rPr kumimoji="0" lang="en-US" sz="2400" b="1" i="0" u="none" strike="noStrike" kern="0" cap="none" spc="0" normalizeH="0" baseline="0" noProof="0" dirty="0">
                <a:ln w="11430"/>
                <a:solidFill>
                  <a:schemeClr val="accent2"/>
                </a:solidFill>
                <a:effectLst/>
                <a:uLnTx/>
                <a:uFillTx/>
                <a:ea typeface="+mn-ea"/>
                <a:cs typeface="Calibri"/>
              </a:rPr>
              <a:t>DNS Certification Authority </a:t>
            </a:r>
            <a:r>
              <a:rPr kumimoji="0" lang="en-US" sz="2400" b="1" i="0" u="none" strike="noStrike" kern="0" cap="none" spc="0" normalizeH="0" baseline="0" noProof="0" dirty="0" smtClean="0">
                <a:ln w="11430"/>
                <a:solidFill>
                  <a:schemeClr val="accent2"/>
                </a:solidFill>
                <a:effectLst/>
                <a:uLnTx/>
                <a:uFillTx/>
                <a:ea typeface="+mn-ea"/>
                <a:cs typeface="Calibri"/>
              </a:rPr>
              <a:t>Authorization </a:t>
            </a:r>
            <a:r>
              <a:rPr kumimoji="0" lang="en-US" sz="2400" b="1" i="0" u="none" strike="noStrike" kern="0" cap="none" spc="0" normalizeH="0" baseline="0" noProof="0" dirty="0">
                <a:ln w="11430"/>
                <a:solidFill>
                  <a:schemeClr val="accent2"/>
                </a:solidFill>
                <a:effectLst/>
                <a:uLnTx/>
                <a:uFillTx/>
                <a:ea typeface="+mn-ea"/>
                <a:cs typeface="Calibri"/>
              </a:rPr>
              <a:t>Resource </a:t>
            </a:r>
            <a:r>
              <a:rPr kumimoji="0" lang="en-US" sz="2400" b="1" i="0" u="none" strike="noStrike" kern="0" cap="none" spc="0" normalizeH="0" baseline="0" noProof="0" dirty="0" smtClean="0">
                <a:ln w="11430"/>
                <a:solidFill>
                  <a:schemeClr val="accent2"/>
                </a:solidFill>
                <a:effectLst/>
                <a:uLnTx/>
                <a:uFillTx/>
                <a:ea typeface="+mn-ea"/>
                <a:cs typeface="Calibri"/>
              </a:rPr>
              <a:t>Record</a:t>
            </a:r>
            <a:endParaRPr kumimoji="0" lang="it-IT" sz="2400" b="1" i="0" u="none" strike="noStrike" kern="0" cap="none" spc="0" normalizeH="0" baseline="0" noProof="0" dirty="0">
              <a:ln w="11430"/>
              <a:solidFill>
                <a:schemeClr val="accent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2000" b="1" i="0" u="none" strike="noStrike" kern="0" cap="none" spc="0" normalizeH="0" baseline="0" noProof="0" dirty="0" err="1" smtClean="0">
                <a:ln w="11430"/>
                <a:solidFill>
                  <a:schemeClr val="tx2"/>
                </a:solidFill>
                <a:effectLst/>
                <a:uLnTx/>
                <a:uFillTx/>
                <a:ea typeface="+mn-ea"/>
                <a:cs typeface="Calibri"/>
              </a:rPr>
              <a:t>Gennaio</a:t>
            </a:r>
            <a:r>
              <a:rPr kumimoji="0" lang="en-US" sz="2000" b="1" i="0" u="none" strike="noStrike" kern="0" cap="none" spc="0" normalizeH="0" baseline="0" noProof="0" dirty="0" smtClean="0">
                <a:ln w="11430"/>
                <a:solidFill>
                  <a:schemeClr val="tx2"/>
                </a:solidFill>
                <a:effectLst/>
                <a:uLnTx/>
                <a:uFillTx/>
                <a:ea typeface="+mn-ea"/>
                <a:cs typeface="Calibri"/>
              </a:rPr>
              <a:t> 2013</a:t>
            </a:r>
            <a:r>
              <a:rPr kumimoji="0" lang="en-US" sz="2000" b="0" i="0" u="none" strike="noStrike" kern="0" cap="none" spc="0" normalizeH="0" baseline="0" noProof="0" dirty="0" smtClean="0">
                <a:ln w="11430"/>
                <a:solidFill>
                  <a:schemeClr val="tx2"/>
                </a:solidFill>
                <a:effectLst/>
                <a:uLnTx/>
                <a:uFillTx/>
                <a:ea typeface="+mn-ea"/>
                <a:cs typeface="Calibri"/>
              </a:rPr>
              <a:t>:</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a:ln w="11430"/>
                <a:solidFill>
                  <a:schemeClr val="tx2"/>
                </a:solidFill>
                <a:effectLst/>
                <a:uLnTx/>
                <a:uFillTx/>
                <a:ea typeface="+mn-ea"/>
                <a:cs typeface="Calibri"/>
              </a:rPr>
              <a:t>d</a:t>
            </a:r>
            <a:r>
              <a:rPr kumimoji="0" lang="en-US" sz="1800" b="0" i="0" u="none" strike="noStrike" kern="0" cap="none" spc="0" normalizeH="0" baseline="0" noProof="0" dirty="0" err="1" smtClean="0">
                <a:ln w="11430"/>
                <a:solidFill>
                  <a:schemeClr val="tx2"/>
                </a:solidFill>
                <a:effectLst/>
                <a:uLnTx/>
                <a:uFillTx/>
                <a:ea typeface="+mn-ea"/>
                <a:cs typeface="Calibri"/>
              </a:rPr>
              <a:t>efinizione</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dei</a:t>
            </a:r>
            <a:r>
              <a:rPr kumimoji="0" lang="en-US" sz="1800" b="0" i="0" u="none" strike="noStrike" kern="0" cap="none" spc="0" normalizeH="0" baseline="0" noProof="0" dirty="0" smtClean="0">
                <a:ln w="11430"/>
                <a:solidFill>
                  <a:schemeClr val="tx2"/>
                </a:solidFill>
                <a:effectLst/>
                <a:uLnTx/>
                <a:uFillTx/>
                <a:ea typeface="+mn-ea"/>
                <a:cs typeface="Calibri"/>
              </a:rPr>
              <a:t> record di </a:t>
            </a:r>
            <a:r>
              <a:rPr kumimoji="0" lang="en-US" sz="1800" b="0" i="0" u="none" strike="noStrike" kern="0" cap="none" spc="0" normalizeH="0" baseline="0" noProof="0" dirty="0" err="1" smtClean="0">
                <a:ln w="11430"/>
                <a:solidFill>
                  <a:schemeClr val="tx2"/>
                </a:solidFill>
                <a:effectLst/>
                <a:uLnTx/>
                <a:uFillTx/>
                <a:ea typeface="+mn-ea"/>
                <a:cs typeface="Calibri"/>
              </a:rPr>
              <a:t>risorsa</a:t>
            </a:r>
            <a:r>
              <a:rPr kumimoji="0" lang="en-US" sz="1800" b="0" i="0" u="none" strike="noStrike" kern="0" cap="none" spc="0" normalizeH="0" baseline="0" noProof="0" dirty="0" smtClean="0">
                <a:ln w="11430"/>
                <a:solidFill>
                  <a:schemeClr val="tx2"/>
                </a:solidFill>
                <a:effectLst/>
                <a:uLnTx/>
                <a:uFillTx/>
                <a:ea typeface="+mn-ea"/>
                <a:cs typeface="Calibri"/>
              </a:rPr>
              <a:t> DNS CCA per </a:t>
            </a:r>
            <a:r>
              <a:rPr kumimoji="0" lang="en-US" sz="1800" b="1" i="1" u="none" strike="noStrike" kern="0" cap="none" spc="0" normalizeH="0" baseline="0" noProof="0" dirty="0" err="1">
                <a:ln w="11430"/>
                <a:solidFill>
                  <a:schemeClr val="accent2"/>
                </a:solidFill>
                <a:effectLst/>
                <a:uLnTx/>
                <a:uFillTx/>
                <a:ea typeface="+mn-ea"/>
                <a:cs typeface="Calibri"/>
              </a:rPr>
              <a:t>c</a:t>
            </a:r>
            <a:r>
              <a:rPr kumimoji="0" lang="en-US" sz="1800" b="1" i="1" u="none" strike="noStrike" kern="0" cap="none" spc="0" normalizeH="0" baseline="0" noProof="0" dirty="0" err="1" smtClean="0">
                <a:ln w="11430"/>
                <a:solidFill>
                  <a:schemeClr val="accent2"/>
                </a:solidFill>
                <a:effectLst/>
                <a:uLnTx/>
                <a:uFillTx/>
                <a:ea typeface="+mn-ea"/>
                <a:cs typeface="Calibri"/>
              </a:rPr>
              <a:t>onsentire</a:t>
            </a:r>
            <a:r>
              <a:rPr kumimoji="0" lang="en-US" sz="1800" b="1" i="1" u="none" strike="noStrike" kern="0" cap="none" spc="0" normalizeH="0" baseline="0" noProof="0" dirty="0" smtClean="0">
                <a:ln w="11430"/>
                <a:solidFill>
                  <a:schemeClr val="accent2"/>
                </a:solidFill>
                <a:effectLst/>
                <a:uLnTx/>
                <a:uFillTx/>
                <a:ea typeface="+mn-ea"/>
                <a:cs typeface="Calibri"/>
              </a:rPr>
              <a:t> di </a:t>
            </a:r>
            <a:r>
              <a:rPr kumimoji="0" lang="en-US" sz="1800" b="1" i="1" u="none" strike="noStrike" kern="0" cap="none" spc="0" normalizeH="0" baseline="0" noProof="0" dirty="0" err="1" smtClean="0">
                <a:ln w="11430"/>
                <a:solidFill>
                  <a:schemeClr val="accent2"/>
                </a:solidFill>
                <a:effectLst/>
                <a:uLnTx/>
                <a:uFillTx/>
                <a:ea typeface="+mn-ea"/>
                <a:cs typeface="Calibri"/>
              </a:rPr>
              <a:t>specificare</a:t>
            </a:r>
            <a:r>
              <a:rPr kumimoji="0" lang="en-US" sz="1800" b="1" i="1" u="none" strike="noStrike" kern="0" cap="none" spc="0" normalizeH="0" baseline="0" noProof="0" dirty="0" smtClean="0">
                <a:ln w="11430"/>
                <a:solidFill>
                  <a:schemeClr val="accent2"/>
                </a:solidFill>
                <a:effectLst/>
                <a:uLnTx/>
                <a:uFillTx/>
                <a:ea typeface="+mn-ea"/>
                <a:cs typeface="Calibri"/>
              </a:rPr>
              <a:t> </a:t>
            </a:r>
            <a:r>
              <a:rPr kumimoji="0" lang="en-US" sz="1800" b="1" i="1" u="none" strike="noStrike" kern="0" cap="none" spc="0" normalizeH="0" baseline="0" noProof="0" dirty="0" err="1" smtClean="0">
                <a:ln w="11430"/>
                <a:solidFill>
                  <a:schemeClr val="accent2"/>
                </a:solidFill>
                <a:effectLst/>
                <a:uLnTx/>
                <a:uFillTx/>
                <a:ea typeface="+mn-ea"/>
                <a:cs typeface="Calibri"/>
              </a:rPr>
              <a:t>una</a:t>
            </a:r>
            <a:r>
              <a:rPr kumimoji="0" lang="en-US" sz="1800" b="1" i="1" u="none" strike="noStrike" kern="0" cap="none" spc="0" normalizeH="0" baseline="0" noProof="0" dirty="0" smtClean="0">
                <a:ln w="11430"/>
                <a:solidFill>
                  <a:schemeClr val="accent2"/>
                </a:solidFill>
                <a:effectLst/>
                <a:uLnTx/>
                <a:uFillTx/>
                <a:ea typeface="+mn-ea"/>
                <a:cs typeface="Calibri"/>
              </a:rPr>
              <a:t> </a:t>
            </a:r>
            <a:r>
              <a:rPr kumimoji="0" lang="en-US" sz="1800" b="1" i="1" u="none" strike="noStrike" kern="0" cap="none" spc="0" normalizeH="0" baseline="0" noProof="0" dirty="0" err="1" smtClean="0">
                <a:ln w="11430"/>
                <a:solidFill>
                  <a:schemeClr val="accent2"/>
                </a:solidFill>
                <a:effectLst/>
                <a:uLnTx/>
                <a:uFillTx/>
                <a:ea typeface="+mn-ea"/>
                <a:cs typeface="Calibri"/>
              </a:rPr>
              <a:t>più</a:t>
            </a:r>
            <a:r>
              <a:rPr kumimoji="0" lang="en-US" sz="1800" b="1" i="1" u="none" strike="noStrike" kern="0" cap="none" spc="0" normalizeH="0" baseline="0" noProof="0" dirty="0" smtClean="0">
                <a:ln w="11430"/>
                <a:solidFill>
                  <a:schemeClr val="accent2"/>
                </a:solidFill>
                <a:effectLst/>
                <a:uLnTx/>
                <a:uFillTx/>
                <a:ea typeface="+mn-ea"/>
                <a:cs typeface="Calibri"/>
              </a:rPr>
              <a:t> </a:t>
            </a:r>
            <a:r>
              <a:rPr kumimoji="0" lang="en-US" sz="1800" b="1" i="1" u="none" strike="noStrike" kern="0" cap="none" spc="0" normalizeH="0" baseline="0" noProof="0" dirty="0">
                <a:ln w="11430"/>
                <a:solidFill>
                  <a:schemeClr val="accent2"/>
                </a:solidFill>
                <a:effectLst/>
                <a:uLnTx/>
                <a:uFillTx/>
                <a:ea typeface="+mn-ea"/>
                <a:cs typeface="Calibri"/>
              </a:rPr>
              <a:t>Certification Authorities</a:t>
            </a:r>
            <a:r>
              <a:rPr kumimoji="0" lang="en-US" sz="1800" b="0" i="1" u="none" strike="noStrike" kern="0" cap="none" spc="0" normalizeH="0" baseline="0" noProof="0" dirty="0">
                <a:ln w="11430"/>
                <a:solidFill>
                  <a:schemeClr val="tx2"/>
                </a:solidFill>
                <a:effectLst/>
                <a:uLnTx/>
                <a:uFillTx/>
                <a:ea typeface="+mn-ea"/>
                <a:cs typeface="Calibri"/>
              </a:rPr>
              <a:t> </a:t>
            </a:r>
            <a:r>
              <a:rPr kumimoji="0" lang="en-US" sz="1800" b="0" i="0" u="none" strike="noStrike" kern="0" cap="none" spc="0" normalizeH="0" baseline="0" noProof="0" dirty="0">
                <a:ln w="11430"/>
                <a:solidFill>
                  <a:schemeClr val="tx2"/>
                </a:solidFill>
                <a:effectLst/>
                <a:uLnTx/>
                <a:uFillTx/>
                <a:ea typeface="+mn-ea"/>
                <a:cs typeface="Calibri"/>
              </a:rPr>
              <a:t>(CAs) </a:t>
            </a:r>
            <a:r>
              <a:rPr kumimoji="0" lang="en-US" sz="1800" b="1" i="1" u="none" strike="noStrike" kern="0" cap="none" spc="0" normalizeH="0" baseline="0" noProof="0" dirty="0" err="1" smtClean="0">
                <a:ln w="11430"/>
                <a:solidFill>
                  <a:schemeClr val="accent2"/>
                </a:solidFill>
                <a:effectLst/>
                <a:uLnTx/>
                <a:uFillTx/>
                <a:ea typeface="+mn-ea"/>
                <a:cs typeface="Calibri"/>
              </a:rPr>
              <a:t>autorizzate</a:t>
            </a:r>
            <a:r>
              <a:rPr kumimoji="0" lang="en-US" sz="1800" b="1" i="1" u="none" strike="noStrike" kern="0" cap="none" spc="0" normalizeH="0" baseline="0" noProof="0" dirty="0" smtClean="0">
                <a:ln w="11430"/>
                <a:solidFill>
                  <a:schemeClr val="accent2"/>
                </a:solidFill>
                <a:effectLst/>
                <a:uLnTx/>
                <a:uFillTx/>
                <a:ea typeface="+mn-ea"/>
                <a:cs typeface="Calibri"/>
              </a:rPr>
              <a:t> ad </a:t>
            </a:r>
            <a:r>
              <a:rPr kumimoji="0" lang="en-US" sz="1800" b="1" i="1" u="none" strike="noStrike" kern="0" cap="none" spc="0" normalizeH="0" baseline="0" noProof="0" dirty="0" err="1" smtClean="0">
                <a:ln w="11430"/>
                <a:solidFill>
                  <a:schemeClr val="accent2"/>
                </a:solidFill>
                <a:effectLst/>
                <a:uLnTx/>
                <a:uFillTx/>
                <a:ea typeface="+mn-ea"/>
                <a:cs typeface="Calibri"/>
              </a:rPr>
              <a:t>emettere</a:t>
            </a:r>
            <a:r>
              <a:rPr kumimoji="0" lang="en-US" sz="1800" b="1" i="1" u="none" strike="noStrike" kern="0" cap="none" spc="0" normalizeH="0" baseline="0" noProof="0" dirty="0" smtClean="0">
                <a:ln w="11430"/>
                <a:solidFill>
                  <a:schemeClr val="accent2"/>
                </a:solidFill>
                <a:effectLst/>
                <a:uLnTx/>
                <a:uFillTx/>
                <a:ea typeface="+mn-ea"/>
                <a:cs typeface="Calibri"/>
              </a:rPr>
              <a:t> </a:t>
            </a:r>
            <a:r>
              <a:rPr kumimoji="0" lang="en-US" sz="1800" b="1" i="1" u="none" strike="noStrike" kern="0" cap="none" spc="0" normalizeH="0" baseline="0" noProof="0" dirty="0" err="1" smtClean="0">
                <a:ln w="11430"/>
                <a:solidFill>
                  <a:schemeClr val="accent2"/>
                </a:solidFill>
                <a:effectLst/>
                <a:uLnTx/>
                <a:uFillTx/>
                <a:ea typeface="+mn-ea"/>
                <a:cs typeface="Calibri"/>
              </a:rPr>
              <a:t>certificati</a:t>
            </a:r>
            <a:r>
              <a:rPr kumimoji="0" lang="en-US" sz="1800" b="1" i="1" u="none" strike="noStrike" kern="0" cap="none" spc="0" normalizeH="0" baseline="0" noProof="0" dirty="0" smtClean="0">
                <a:ln w="11430"/>
                <a:solidFill>
                  <a:schemeClr val="accent2"/>
                </a:solidFill>
                <a:effectLst/>
                <a:uLnTx/>
                <a:uFillTx/>
                <a:ea typeface="+mn-ea"/>
                <a:cs typeface="Calibri"/>
              </a:rPr>
              <a:t> per </a:t>
            </a:r>
            <a:r>
              <a:rPr kumimoji="0" lang="en-US" sz="1800" b="1" i="1" u="none" strike="noStrike" kern="0" cap="none" spc="0" normalizeH="0" baseline="0" noProof="0" dirty="0" err="1" smtClean="0">
                <a:ln w="11430"/>
                <a:solidFill>
                  <a:schemeClr val="accent2"/>
                </a:solidFill>
                <a:effectLst/>
                <a:uLnTx/>
                <a:uFillTx/>
                <a:ea typeface="+mn-ea"/>
                <a:cs typeface="Calibri"/>
              </a:rPr>
              <a:t>il</a:t>
            </a:r>
            <a:r>
              <a:rPr kumimoji="0" lang="en-US" sz="1800" b="1" i="1" u="none" strike="noStrike" kern="0" cap="none" spc="0" normalizeH="0" baseline="0" noProof="0" dirty="0" smtClean="0">
                <a:ln w="11430"/>
                <a:solidFill>
                  <a:schemeClr val="accent2"/>
                </a:solidFill>
                <a:effectLst/>
                <a:uLnTx/>
                <a:uFillTx/>
                <a:ea typeface="+mn-ea"/>
                <a:cs typeface="Calibri"/>
              </a:rPr>
              <a:t> </a:t>
            </a:r>
            <a:r>
              <a:rPr kumimoji="0" lang="en-US" sz="1800" b="1" i="1" u="none" strike="noStrike" kern="0" cap="none" spc="0" normalizeH="0" baseline="0" noProof="0" dirty="0" err="1" smtClean="0">
                <a:ln w="11430"/>
                <a:solidFill>
                  <a:schemeClr val="accent2"/>
                </a:solidFill>
                <a:effectLst/>
                <a:uLnTx/>
                <a:uFillTx/>
                <a:ea typeface="+mn-ea"/>
                <a:cs typeface="Calibri"/>
              </a:rPr>
              <a:t>dominio</a:t>
            </a:r>
            <a:r>
              <a:rPr kumimoji="0" lang="en-US" sz="1800" b="0" i="0" u="none" strike="noStrike" kern="0" cap="none" spc="0" normalizeH="0" baseline="0" noProof="0" dirty="0">
                <a:ln w="11430"/>
                <a:solidFill>
                  <a:schemeClr val="tx2"/>
                </a:solidFill>
                <a:effectLst/>
                <a:uLnTx/>
                <a:uFillTx/>
                <a:ea typeface="+mn-ea"/>
                <a:cs typeface="Calibri"/>
              </a:rPr>
              <a:t> </a:t>
            </a:r>
            <a:r>
              <a:rPr kumimoji="0" lang="en-US" sz="1800" b="0" i="0" u="none" strike="noStrike" kern="0" cap="none" spc="0" normalizeH="0" baseline="0" noProof="0" dirty="0" smtClean="0">
                <a:ln w="11430"/>
                <a:solidFill>
                  <a:schemeClr val="tx2"/>
                </a:solidFill>
                <a:effectLst/>
                <a:uLnTx/>
                <a:uFillTx/>
                <a:ea typeface="+mn-ea"/>
                <a:cs typeface="Calibri"/>
              </a:rPr>
              <a:t>e </a:t>
            </a:r>
            <a:r>
              <a:rPr kumimoji="0" lang="en-US" sz="1800" b="0" i="0" u="none" strike="noStrike" kern="0" cap="none" spc="0" normalizeH="0" baseline="0" noProof="0" dirty="0" err="1" smtClean="0">
                <a:ln w="11430"/>
                <a:solidFill>
                  <a:schemeClr val="tx2"/>
                </a:solidFill>
                <a:effectLst/>
                <a:uLnTx/>
                <a:uFillTx/>
                <a:ea typeface="+mn-ea"/>
                <a:cs typeface="Calibri"/>
              </a:rPr>
              <a:t>ridurre</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il</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rischio</a:t>
            </a:r>
            <a:r>
              <a:rPr kumimoji="0" lang="en-US" sz="1800" b="0" i="0" u="none" strike="noStrike" kern="0" cap="none" spc="0" normalizeH="0" baseline="0" noProof="0" dirty="0" smtClean="0">
                <a:ln w="11430"/>
                <a:solidFill>
                  <a:schemeClr val="tx2"/>
                </a:solidFill>
                <a:effectLst/>
                <a:uLnTx/>
                <a:uFillTx/>
                <a:ea typeface="+mn-ea"/>
                <a:cs typeface="Calibri"/>
              </a:rPr>
              <a:t> di </a:t>
            </a:r>
            <a:r>
              <a:rPr kumimoji="0" lang="en-US" sz="1800" b="0" i="0" u="none" strike="noStrike" kern="0" cap="none" spc="0" normalizeH="0" baseline="0" noProof="0" dirty="0" err="1" smtClean="0">
                <a:ln w="11430"/>
                <a:solidFill>
                  <a:schemeClr val="tx2"/>
                </a:solidFill>
                <a:effectLst/>
                <a:uLnTx/>
                <a:uFillTx/>
                <a:ea typeface="+mn-ea"/>
                <a:cs typeface="Calibri"/>
              </a:rPr>
              <a:t>sicurezza</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relativo</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all’emissione</a:t>
            </a:r>
            <a:r>
              <a:rPr kumimoji="0" lang="en-US" sz="1800" b="0" i="0" u="none" strike="noStrike" kern="0" cap="none" spc="0" normalizeH="0" baseline="0" noProof="0" dirty="0" smtClean="0">
                <a:ln w="11430"/>
                <a:solidFill>
                  <a:schemeClr val="tx2"/>
                </a:solidFill>
                <a:effectLst/>
                <a:uLnTx/>
                <a:uFillTx/>
                <a:ea typeface="+mn-ea"/>
                <a:cs typeface="Calibri"/>
              </a:rPr>
              <a:t> di un </a:t>
            </a:r>
            <a:r>
              <a:rPr kumimoji="0" lang="en-US" sz="1800" b="0" i="0" u="none" strike="noStrike" kern="0" cap="none" spc="0" normalizeH="0" baseline="0" noProof="0" dirty="0" err="1" smtClean="0">
                <a:ln w="11430"/>
                <a:solidFill>
                  <a:schemeClr val="tx2"/>
                </a:solidFill>
                <a:effectLst/>
                <a:uLnTx/>
                <a:uFillTx/>
                <a:ea typeface="+mn-ea"/>
                <a:cs typeface="Calibri"/>
              </a:rPr>
              <a:t>certificato</a:t>
            </a:r>
            <a:r>
              <a:rPr kumimoji="0" lang="en-US" sz="1800" b="0" i="0" u="none" strike="noStrike" kern="0" cap="none" spc="0" normalizeH="0" baseline="0" noProof="0" dirty="0" smtClean="0">
                <a:ln w="11430"/>
                <a:solidFill>
                  <a:schemeClr val="tx2"/>
                </a:solidFill>
                <a:effectLst/>
                <a:uLnTx/>
                <a:uFillTx/>
                <a:ea typeface="+mn-ea"/>
                <a:cs typeface="Calibri"/>
              </a:rPr>
              <a:t> non </a:t>
            </a:r>
            <a:r>
              <a:rPr kumimoji="0" lang="en-US" sz="1800" b="0" i="0" u="none" strike="noStrike" kern="0" cap="none" spc="0" normalizeH="0" baseline="0" noProof="0" dirty="0" err="1" smtClean="0">
                <a:ln w="11430"/>
                <a:solidFill>
                  <a:schemeClr val="tx2"/>
                </a:solidFill>
                <a:effectLst/>
                <a:uLnTx/>
                <a:uFillTx/>
                <a:ea typeface="+mn-ea"/>
                <a:cs typeface="Calibri"/>
              </a:rPr>
              <a:t>richiesto</a:t>
            </a:r>
            <a:r>
              <a:rPr kumimoji="0" lang="en-US" sz="1800" b="0" i="0" u="none" strike="noStrike" kern="0" cap="none" spc="0" normalizeH="0" baseline="0" noProof="0" dirty="0">
                <a:ln w="11430"/>
                <a:solidFill>
                  <a:schemeClr val="tx2"/>
                </a:solidFill>
                <a:effectLst/>
                <a:uLnTx/>
                <a:uFillTx/>
                <a:ea typeface="+mn-ea"/>
                <a:cs typeface="Calibri"/>
              </a:rPr>
              <a:t> (RFC 6844 - https://tools.ietf.org/html/rfc6844)</a:t>
            </a:r>
            <a:endParaRPr kumimoji="0" lang="en-US" sz="1800" b="0" i="0" u="none" strike="noStrike" kern="0" cap="none" spc="0" normalizeH="0" baseline="0" noProof="0" dirty="0" smtClean="0">
              <a:ln w="11430"/>
              <a:solidFill>
                <a:schemeClr val="tx2"/>
              </a:solidFill>
              <a:effectLst/>
              <a:uLnTx/>
              <a:uFillTx/>
              <a:ea typeface="+mn-ea"/>
              <a:cs typeface="Calibri"/>
            </a:endParaRP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2000" b="1" i="0" u="none" strike="noStrike" kern="0" cap="none" spc="0" normalizeH="0" baseline="0" noProof="0" dirty="0" smtClean="0">
                <a:ln w="11430"/>
                <a:solidFill>
                  <a:schemeClr val="tx2"/>
                </a:solidFill>
                <a:effectLst/>
                <a:uLnTx/>
                <a:uFillTx/>
                <a:ea typeface="+mn-ea"/>
                <a:cs typeface="Calibri"/>
              </a:rPr>
              <a:t>8 </a:t>
            </a:r>
            <a:r>
              <a:rPr kumimoji="0" lang="en-US" sz="2000" b="1" i="0" u="none" strike="noStrike" kern="0" cap="none" spc="0" normalizeH="0" baseline="0" noProof="0" dirty="0" err="1" smtClean="0">
                <a:ln w="11430"/>
                <a:solidFill>
                  <a:schemeClr val="tx2"/>
                </a:solidFill>
                <a:effectLst/>
                <a:uLnTx/>
                <a:uFillTx/>
                <a:ea typeface="+mn-ea"/>
                <a:cs typeface="Calibri"/>
              </a:rPr>
              <a:t>settembre</a:t>
            </a:r>
            <a:r>
              <a:rPr kumimoji="0" lang="en-US" sz="2000" b="1" i="0" u="none" strike="noStrike" kern="0" cap="none" spc="0" normalizeH="0" baseline="0" noProof="0" dirty="0">
                <a:ln w="11430"/>
                <a:solidFill>
                  <a:schemeClr val="tx2"/>
                </a:solidFill>
                <a:effectLst/>
                <a:uLnTx/>
                <a:uFillTx/>
                <a:ea typeface="+mn-ea"/>
                <a:cs typeface="Calibri"/>
              </a:rPr>
              <a:t> </a:t>
            </a:r>
            <a:r>
              <a:rPr kumimoji="0" lang="en-US" sz="2000" b="1" i="0" u="none" strike="noStrike" kern="0" cap="none" spc="0" normalizeH="0" baseline="0" noProof="0" dirty="0" smtClean="0">
                <a:ln w="11430"/>
                <a:solidFill>
                  <a:schemeClr val="tx2"/>
                </a:solidFill>
                <a:effectLst/>
                <a:uLnTx/>
                <a:uFillTx/>
                <a:ea typeface="+mn-ea"/>
                <a:cs typeface="Calibri"/>
              </a:rPr>
              <a:t>2017</a:t>
            </a:r>
            <a:r>
              <a:rPr kumimoji="0" lang="en-US" sz="2000" b="0" i="0" u="none" strike="noStrike" kern="0" cap="none" spc="0" normalizeH="0" baseline="0" noProof="0" dirty="0" smtClean="0">
                <a:ln w="11430"/>
                <a:solidFill>
                  <a:schemeClr val="tx2"/>
                </a:solidFill>
                <a:effectLst/>
                <a:uLnTx/>
                <a:uFillTx/>
                <a:ea typeface="+mn-ea"/>
                <a:cs typeface="Calibri"/>
              </a:rPr>
              <a:t>:</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1" i="1" u="none" strike="noStrike" kern="0" cap="none" spc="0" normalizeH="0" baseline="0" noProof="0" dirty="0" err="1" smtClean="0">
                <a:ln w="11430"/>
                <a:solidFill>
                  <a:schemeClr val="accent2"/>
                </a:solidFill>
                <a:effectLst/>
                <a:uLnTx/>
                <a:uFillTx/>
                <a:ea typeface="+mn-ea"/>
                <a:cs typeface="Calibri"/>
              </a:rPr>
              <a:t>il</a:t>
            </a:r>
            <a:r>
              <a:rPr kumimoji="0" lang="en-US" sz="1800" b="1" i="1" u="none" strike="noStrike" kern="0" cap="none" spc="0" normalizeH="0" baseline="0" noProof="0" dirty="0" smtClean="0">
                <a:ln w="11430"/>
                <a:solidFill>
                  <a:schemeClr val="accent2"/>
                </a:solidFill>
                <a:effectLst/>
                <a:uLnTx/>
                <a:uFillTx/>
                <a:ea typeface="+mn-ea"/>
                <a:cs typeface="Calibri"/>
              </a:rPr>
              <a:t> </a:t>
            </a:r>
            <a:r>
              <a:rPr kumimoji="0" lang="en-US" sz="1800" b="1" i="1" u="none" strike="noStrike" kern="0" cap="none" spc="0" normalizeH="0" baseline="0" noProof="0" dirty="0" err="1" smtClean="0">
                <a:ln w="11430"/>
                <a:solidFill>
                  <a:schemeClr val="accent2"/>
                </a:solidFill>
                <a:effectLst/>
                <a:uLnTx/>
                <a:uFillTx/>
                <a:ea typeface="+mn-ea"/>
                <a:cs typeface="Calibri"/>
              </a:rPr>
              <a:t>controllo</a:t>
            </a:r>
            <a:r>
              <a:rPr kumimoji="0" lang="en-US" sz="1800" b="1" i="1" u="none" strike="noStrike" kern="0" cap="none" spc="0" normalizeH="0" baseline="0" noProof="0" dirty="0" smtClean="0">
                <a:ln w="11430"/>
                <a:solidFill>
                  <a:schemeClr val="accent2"/>
                </a:solidFill>
                <a:effectLst/>
                <a:uLnTx/>
                <a:uFillTx/>
                <a:ea typeface="+mn-ea"/>
                <a:cs typeface="Calibri"/>
              </a:rPr>
              <a:t> </a:t>
            </a:r>
            <a:r>
              <a:rPr kumimoji="0" lang="en-US" sz="1800" b="1" i="1" u="none" strike="noStrike" kern="0" cap="none" spc="0" normalizeH="0" baseline="0" noProof="0" dirty="0" err="1" smtClean="0">
                <a:ln w="11430"/>
                <a:solidFill>
                  <a:schemeClr val="accent2"/>
                </a:solidFill>
                <a:effectLst/>
                <a:uLnTx/>
                <a:uFillTx/>
                <a:ea typeface="+mn-ea"/>
                <a:cs typeface="Calibri"/>
              </a:rPr>
              <a:t>dei</a:t>
            </a:r>
            <a:r>
              <a:rPr kumimoji="0" lang="en-US" sz="1800" b="1" i="1" u="none" strike="noStrike" kern="0" cap="none" spc="0" normalizeH="0" baseline="0" noProof="0" dirty="0" smtClean="0">
                <a:ln w="11430"/>
                <a:solidFill>
                  <a:schemeClr val="accent2"/>
                </a:solidFill>
                <a:effectLst/>
                <a:uLnTx/>
                <a:uFillTx/>
                <a:ea typeface="+mn-ea"/>
                <a:cs typeface="Calibri"/>
              </a:rPr>
              <a:t> record CAA </a:t>
            </a:r>
            <a:r>
              <a:rPr kumimoji="0" lang="en-US" sz="1800" b="1" i="1" u="none" strike="noStrike" kern="0" cap="none" spc="0" normalizeH="0" baseline="0" noProof="0" dirty="0" err="1" smtClean="0">
                <a:ln w="11430"/>
                <a:solidFill>
                  <a:schemeClr val="accent2"/>
                </a:solidFill>
                <a:effectLst/>
                <a:uLnTx/>
                <a:uFillTx/>
                <a:ea typeface="+mn-ea"/>
                <a:cs typeface="Calibri"/>
              </a:rPr>
              <a:t>diventa</a:t>
            </a:r>
            <a:r>
              <a:rPr kumimoji="0" lang="en-US" sz="1800" b="1" i="1" u="none" strike="noStrike" kern="0" cap="none" spc="0" normalizeH="0" baseline="0" noProof="0" dirty="0" smtClean="0">
                <a:ln w="11430"/>
                <a:solidFill>
                  <a:schemeClr val="accent2"/>
                </a:solidFill>
                <a:effectLst/>
                <a:uLnTx/>
                <a:uFillTx/>
                <a:ea typeface="+mn-ea"/>
                <a:cs typeface="Calibri"/>
              </a:rPr>
              <a:t> </a:t>
            </a:r>
            <a:r>
              <a:rPr kumimoji="0" lang="en-US" sz="1800" b="1" i="1" u="none" strike="noStrike" kern="0" cap="none" spc="0" normalizeH="0" baseline="0" noProof="0" dirty="0" err="1">
                <a:ln w="11430"/>
                <a:solidFill>
                  <a:schemeClr val="accent2"/>
                </a:solidFill>
                <a:effectLst/>
                <a:uLnTx/>
                <a:uFillTx/>
                <a:ea typeface="+mn-ea"/>
                <a:cs typeface="Calibri"/>
              </a:rPr>
              <a:t>mandatorio</a:t>
            </a:r>
            <a:r>
              <a:rPr kumimoji="0" lang="en-US" sz="1800" b="1" i="1" u="none" strike="noStrike" kern="0" cap="none" spc="0" normalizeH="0" baseline="0" noProof="0" dirty="0">
                <a:ln w="11430"/>
                <a:solidFill>
                  <a:schemeClr val="accent2"/>
                </a:solidFill>
                <a:effectLst/>
                <a:uLnTx/>
                <a:uFillTx/>
                <a:ea typeface="+mn-ea"/>
                <a:cs typeface="Calibri"/>
              </a:rPr>
              <a:t> per le </a:t>
            </a:r>
            <a:r>
              <a:rPr kumimoji="0" lang="en-US" sz="1800" b="1" i="1" u="none" strike="noStrike" kern="0" cap="none" spc="0" normalizeH="0" baseline="0" noProof="0" dirty="0" smtClean="0">
                <a:ln w="11430"/>
                <a:solidFill>
                  <a:schemeClr val="accent2"/>
                </a:solidFill>
                <a:effectLst/>
                <a:uLnTx/>
                <a:uFillTx/>
                <a:ea typeface="+mn-ea"/>
                <a:cs typeface="Calibri"/>
              </a:rPr>
              <a:t>CAs</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smtClean="0">
                <a:ln w="11430"/>
                <a:solidFill>
                  <a:schemeClr val="tx2"/>
                </a:solidFill>
                <a:effectLst/>
                <a:uLnTx/>
                <a:uFillTx/>
                <a:ea typeface="+mn-ea"/>
                <a:cs typeface="Calibri"/>
              </a:rPr>
              <a:t>come parte del </a:t>
            </a:r>
            <a:r>
              <a:rPr kumimoji="0" lang="en-US" sz="1800" b="0" i="0" u="none" strike="noStrike" kern="0" cap="none" spc="0" normalizeH="0" baseline="0" noProof="0" dirty="0" err="1" smtClean="0">
                <a:ln w="11430"/>
                <a:solidFill>
                  <a:schemeClr val="tx2"/>
                </a:solidFill>
                <a:effectLst/>
                <a:uLnTx/>
                <a:uFillTx/>
                <a:ea typeface="+mn-ea"/>
                <a:cs typeface="Calibri"/>
              </a:rPr>
              <a:t>processo</a:t>
            </a:r>
            <a:r>
              <a:rPr kumimoji="0" lang="en-US" sz="1800" b="0" i="0" u="none" strike="noStrike" kern="0" cap="none" spc="0" normalizeH="0" baseline="0" noProof="0" dirty="0" smtClean="0">
                <a:ln w="11430"/>
                <a:solidFill>
                  <a:schemeClr val="tx2"/>
                </a:solidFill>
                <a:effectLst/>
                <a:uLnTx/>
                <a:uFillTx/>
                <a:ea typeface="+mn-ea"/>
                <a:cs typeface="Calibri"/>
              </a:rPr>
              <a:t> di </a:t>
            </a:r>
            <a:r>
              <a:rPr kumimoji="0" lang="en-US" sz="1800" b="0" i="0" u="none" strike="noStrike" kern="0" cap="none" spc="0" normalizeH="0" baseline="0" noProof="0" dirty="0" err="1" smtClean="0">
                <a:ln w="11430"/>
                <a:solidFill>
                  <a:schemeClr val="tx2"/>
                </a:solidFill>
                <a:effectLst/>
                <a:uLnTx/>
                <a:uFillTx/>
                <a:ea typeface="+mn-ea"/>
                <a:cs typeface="Calibri"/>
              </a:rPr>
              <a:t>rilascio</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dei</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certificati</a:t>
            </a:r>
            <a:r>
              <a:rPr kumimoji="0" lang="en-US" sz="1800" b="0" i="0" u="none" strike="noStrike" kern="0" cap="none" spc="0" normalizeH="0" baseline="0" noProof="0" dirty="0">
                <a:ln w="11430"/>
                <a:solidFill>
                  <a:schemeClr val="tx2"/>
                </a:solidFill>
                <a:effectLst/>
                <a:uLnTx/>
                <a:uFillTx/>
                <a:ea typeface="+mn-ea"/>
                <a:cs typeface="Calibri"/>
              </a:rPr>
              <a:t> </a:t>
            </a:r>
            <a:r>
              <a:rPr kumimoji="0" lang="en-US" sz="1800" b="0" i="0" u="none" strike="noStrike" kern="0" cap="none" spc="0" normalizeH="0" baseline="0" noProof="0" dirty="0" smtClean="0">
                <a:ln w="11430"/>
                <a:solidFill>
                  <a:schemeClr val="tx2"/>
                </a:solidFill>
                <a:effectLst/>
                <a:uLnTx/>
                <a:uFillTx/>
                <a:ea typeface="+mn-ea"/>
                <a:cs typeface="Calibri"/>
              </a:rPr>
              <a:t>(CA/Browser </a:t>
            </a:r>
            <a:r>
              <a:rPr kumimoji="0" lang="en-US" sz="1800" b="0" i="0" u="none" strike="noStrike" kern="0" cap="none" spc="0" normalizeH="0" baseline="0" noProof="0" dirty="0">
                <a:ln w="11430"/>
                <a:solidFill>
                  <a:schemeClr val="tx2"/>
                </a:solidFill>
                <a:effectLst/>
                <a:uLnTx/>
                <a:uFillTx/>
                <a:ea typeface="+mn-ea"/>
                <a:cs typeface="Calibri"/>
              </a:rPr>
              <a:t>Forum </a:t>
            </a:r>
            <a:r>
              <a:rPr kumimoji="0" lang="en-US" sz="1800" b="0" i="0" u="none" strike="noStrike" kern="0" cap="none" spc="0" normalizeH="0" baseline="0" noProof="0" dirty="0" smtClean="0">
                <a:ln w="11430"/>
                <a:solidFill>
                  <a:schemeClr val="tx2"/>
                </a:solidFill>
                <a:effectLst/>
                <a:uLnTx/>
                <a:uFillTx/>
                <a:ea typeface="+mn-ea"/>
                <a:cs typeface="Calibri"/>
              </a:rPr>
              <a:t>- Ballot </a:t>
            </a:r>
            <a:r>
              <a:rPr kumimoji="0" lang="en-US" sz="1800" b="0" i="0" u="none" strike="noStrike" kern="0" cap="none" spc="0" normalizeH="0" baseline="0" noProof="0" dirty="0">
                <a:ln w="11430"/>
                <a:solidFill>
                  <a:schemeClr val="tx2"/>
                </a:solidFill>
                <a:effectLst/>
                <a:uLnTx/>
                <a:uFillTx/>
                <a:ea typeface="+mn-ea"/>
                <a:cs typeface="Calibri"/>
              </a:rPr>
              <a:t>187</a:t>
            </a:r>
            <a:r>
              <a:rPr kumimoji="0" lang="en-US" sz="1800" b="0" i="0" u="none" strike="noStrike" kern="0" cap="none" spc="0" normalizeH="0" baseline="0" noProof="0" dirty="0" smtClean="0">
                <a:ln w="11430"/>
                <a:solidFill>
                  <a:schemeClr val="tx2"/>
                </a:solidFill>
                <a:effectLst/>
                <a:uLnTx/>
                <a:uFillTx/>
                <a:ea typeface="+mn-ea"/>
                <a:cs typeface="Calibri"/>
              </a:rPr>
              <a:t>), ma non è </a:t>
            </a:r>
            <a:r>
              <a:rPr kumimoji="0" lang="en-US" sz="1800" b="0" i="0" u="none" strike="noStrike" kern="0" cap="none" spc="0" normalizeH="0" baseline="0" noProof="0" dirty="0" err="1" smtClean="0">
                <a:ln w="11430"/>
                <a:solidFill>
                  <a:schemeClr val="tx2"/>
                </a:solidFill>
                <a:effectLst/>
                <a:uLnTx/>
                <a:uFillTx/>
                <a:ea typeface="+mn-ea"/>
                <a:cs typeface="Calibri"/>
              </a:rPr>
              <a:t>obbligatorio</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configurare</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i</a:t>
            </a:r>
            <a:r>
              <a:rPr kumimoji="0" lang="en-US" sz="1800" b="0" i="0" u="none" strike="noStrike" kern="0" cap="none" spc="0" normalizeH="0" baseline="0" noProof="0" dirty="0" smtClean="0">
                <a:ln w="11430"/>
                <a:solidFill>
                  <a:schemeClr val="tx2"/>
                </a:solidFill>
                <a:effectLst/>
                <a:uLnTx/>
                <a:uFillTx/>
                <a:ea typeface="+mn-ea"/>
                <a:cs typeface="Calibri"/>
              </a:rPr>
              <a:t> record CAA</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2000" b="1" i="0" u="none" strike="noStrike" kern="0" cap="none" spc="0" normalizeH="0" baseline="0" noProof="0" dirty="0" smtClean="0">
                <a:ln w="11430"/>
                <a:solidFill>
                  <a:schemeClr val="tx2"/>
                </a:solidFill>
                <a:effectLst/>
                <a:uLnTx/>
                <a:uFillTx/>
                <a:ea typeface="+mn-ea"/>
                <a:cs typeface="Calibri"/>
              </a:rPr>
              <a:t>16 </a:t>
            </a:r>
            <a:r>
              <a:rPr kumimoji="0" lang="en-US" sz="2000" b="1" i="0" u="none" strike="noStrike" kern="0" cap="none" spc="0" normalizeH="0" baseline="0" noProof="0" dirty="0" err="1" smtClean="0">
                <a:ln w="11430"/>
                <a:solidFill>
                  <a:schemeClr val="tx2"/>
                </a:solidFill>
                <a:effectLst/>
                <a:uLnTx/>
                <a:uFillTx/>
                <a:ea typeface="+mn-ea"/>
                <a:cs typeface="Calibri"/>
              </a:rPr>
              <a:t>novembre</a:t>
            </a:r>
            <a:r>
              <a:rPr kumimoji="0" lang="en-US" sz="2000" b="1" i="0" u="none" strike="noStrike" kern="0" cap="none" spc="0" normalizeH="0" baseline="0" noProof="0" dirty="0" smtClean="0">
                <a:ln w="11430"/>
                <a:solidFill>
                  <a:schemeClr val="tx2"/>
                </a:solidFill>
                <a:effectLst/>
                <a:uLnTx/>
                <a:uFillTx/>
                <a:ea typeface="+mn-ea"/>
                <a:cs typeface="Calibri"/>
              </a:rPr>
              <a:t> 2017</a:t>
            </a:r>
            <a:r>
              <a:rPr kumimoji="0" lang="en-US" sz="1800" b="0" i="0" u="none" strike="noStrike" kern="0" cap="none" spc="0" normalizeH="0" baseline="0" noProof="0" dirty="0" smtClean="0">
                <a:ln w="11430"/>
                <a:solidFill>
                  <a:schemeClr val="tx2"/>
                </a:solidFill>
                <a:effectLst/>
                <a:uLnTx/>
                <a:uFillTx/>
                <a:ea typeface="+mn-ea"/>
                <a:cs typeface="Calibri"/>
              </a:rPr>
              <a:t>: Azure </a:t>
            </a:r>
            <a:r>
              <a:rPr kumimoji="0" lang="en-US" sz="1800" b="0" i="0" u="none" strike="noStrike" kern="0" cap="none" spc="0" normalizeH="0" baseline="0" noProof="0" dirty="0">
                <a:ln w="11430"/>
                <a:solidFill>
                  <a:schemeClr val="tx2"/>
                </a:solidFill>
                <a:effectLst/>
                <a:uLnTx/>
                <a:uFillTx/>
                <a:ea typeface="+mn-ea"/>
                <a:cs typeface="Calibri"/>
              </a:rPr>
              <a:t>DNS </a:t>
            </a:r>
            <a:r>
              <a:rPr kumimoji="0" lang="en-US" sz="1800" b="0" i="0" u="none" strike="noStrike" kern="0" cap="none" spc="0" normalizeH="0" baseline="0" noProof="0" dirty="0" err="1" smtClean="0">
                <a:ln w="11430"/>
                <a:solidFill>
                  <a:schemeClr val="tx2"/>
                </a:solidFill>
                <a:effectLst/>
                <a:uLnTx/>
                <a:uFillTx/>
                <a:ea typeface="+mn-ea"/>
                <a:cs typeface="Calibri"/>
              </a:rPr>
              <a:t>supporta</a:t>
            </a:r>
            <a:r>
              <a:rPr kumimoji="0" lang="en-US" sz="1800" b="0" i="0" u="none" strike="noStrike" kern="0" cap="none" spc="0" normalizeH="0" baseline="0" noProof="0" dirty="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i</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a:ln w="11430"/>
                <a:solidFill>
                  <a:schemeClr val="tx2"/>
                </a:solidFill>
                <a:effectLst/>
                <a:uLnTx/>
                <a:uFillTx/>
                <a:ea typeface="+mn-ea"/>
                <a:cs typeface="Calibri"/>
              </a:rPr>
              <a:t>Certificate Authority Authorization (CAA) </a:t>
            </a:r>
            <a:r>
              <a:rPr kumimoji="0" lang="en-US" sz="1800" b="0" i="0" u="none" strike="noStrike" kern="0" cap="none" spc="0" normalizeH="0" baseline="0" noProof="0" dirty="0" smtClean="0">
                <a:ln w="11430"/>
                <a:solidFill>
                  <a:schemeClr val="tx2"/>
                </a:solidFill>
                <a:effectLst/>
                <a:uLnTx/>
                <a:uFillTx/>
                <a:ea typeface="+mn-ea"/>
                <a:cs typeface="Calibri"/>
              </a:rPr>
              <a:t>Records</a:t>
            </a:r>
          </a:p>
          <a:p>
            <a:pPr marL="404622" marR="0" lvl="0" indent="-285750" defTabSz="91440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2000" b="1" i="0" u="none" strike="noStrike" kern="0" cap="none" spc="0" normalizeH="0" baseline="0" noProof="0" dirty="0" smtClean="0">
                <a:ln w="11430"/>
                <a:solidFill>
                  <a:schemeClr val="tx2"/>
                </a:solidFill>
                <a:effectLst/>
                <a:uLnTx/>
                <a:uFillTx/>
                <a:ea typeface="+mn-ea"/>
                <a:cs typeface="Calibri"/>
              </a:rPr>
              <a:t>Let’s Encrypt</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1" i="1" u="none" strike="noStrike" kern="0" cap="none" spc="0" normalizeH="0" baseline="0" noProof="0" dirty="0" err="1" smtClean="0">
                <a:ln w="11430"/>
                <a:solidFill>
                  <a:schemeClr val="accent2"/>
                </a:solidFill>
                <a:effectLst/>
                <a:uLnTx/>
                <a:uFillTx/>
                <a:ea typeface="+mn-ea"/>
                <a:cs typeface="Calibri"/>
              </a:rPr>
              <a:t>controlla</a:t>
            </a:r>
            <a:r>
              <a:rPr kumimoji="0" lang="en-US" sz="1800" b="1" i="1" u="none" strike="noStrike" kern="0" cap="none" spc="0" normalizeH="0" baseline="0" noProof="0" dirty="0" smtClean="0">
                <a:ln w="11430"/>
                <a:solidFill>
                  <a:schemeClr val="accent2"/>
                </a:solidFill>
                <a:effectLst/>
                <a:uLnTx/>
                <a:uFillTx/>
                <a:ea typeface="+mn-ea"/>
                <a:cs typeface="Calibri"/>
              </a:rPr>
              <a:t> </a:t>
            </a:r>
            <a:r>
              <a:rPr kumimoji="0" lang="en-US" sz="1800" b="1" i="1" u="none" strike="noStrike" kern="0" cap="none" spc="0" normalizeH="0" baseline="0" noProof="0" dirty="0" err="1" smtClean="0">
                <a:ln w="11430"/>
                <a:solidFill>
                  <a:schemeClr val="accent2"/>
                </a:solidFill>
                <a:effectLst/>
                <a:uLnTx/>
                <a:uFillTx/>
                <a:ea typeface="+mn-ea"/>
                <a:cs typeface="Calibri"/>
              </a:rPr>
              <a:t>i</a:t>
            </a:r>
            <a:r>
              <a:rPr kumimoji="0" lang="en-US" sz="1800" b="1" i="1" u="none" strike="noStrike" kern="0" cap="none" spc="0" normalizeH="0" baseline="0" noProof="0" dirty="0" smtClean="0">
                <a:ln w="11430"/>
                <a:solidFill>
                  <a:schemeClr val="accent2"/>
                </a:solidFill>
                <a:effectLst/>
                <a:uLnTx/>
                <a:uFillTx/>
                <a:ea typeface="+mn-ea"/>
                <a:cs typeface="Calibri"/>
              </a:rPr>
              <a:t> record CAA, ma non </a:t>
            </a:r>
            <a:r>
              <a:rPr kumimoji="0" lang="en-US" sz="1800" b="1" i="1" u="none" strike="noStrike" kern="0" cap="none" spc="0" normalizeH="0" baseline="0" noProof="0" dirty="0" err="1" smtClean="0">
                <a:ln w="11430"/>
                <a:solidFill>
                  <a:schemeClr val="accent2"/>
                </a:solidFill>
                <a:effectLst/>
                <a:uLnTx/>
                <a:uFillTx/>
                <a:ea typeface="+mn-ea"/>
                <a:cs typeface="Calibri"/>
              </a:rPr>
              <a:t>supporta</a:t>
            </a:r>
            <a:r>
              <a:rPr kumimoji="0" lang="en-US" sz="1800" b="1" i="1" u="none" strike="noStrike" kern="0" cap="none" spc="0" normalizeH="0" baseline="0" noProof="0" dirty="0" smtClean="0">
                <a:ln w="11430"/>
                <a:solidFill>
                  <a:schemeClr val="accent2"/>
                </a:solidFill>
                <a:effectLst/>
                <a:uLnTx/>
                <a:uFillTx/>
                <a:ea typeface="+mn-ea"/>
                <a:cs typeface="Calibri"/>
              </a:rPr>
              <a:t> </a:t>
            </a:r>
            <a:r>
              <a:rPr kumimoji="0" lang="en-US" sz="1800" b="1" i="1" u="none" strike="noStrike" kern="0" cap="none" spc="0" normalizeH="0" baseline="0" noProof="0" dirty="0" err="1" smtClean="0">
                <a:ln w="11430"/>
                <a:solidFill>
                  <a:schemeClr val="accent2"/>
                </a:solidFill>
                <a:effectLst/>
                <a:uLnTx/>
                <a:uFillTx/>
                <a:ea typeface="+mn-ea"/>
                <a:cs typeface="Calibri"/>
              </a:rPr>
              <a:t>il</a:t>
            </a:r>
            <a:r>
              <a:rPr kumimoji="0" lang="en-US" sz="1800" b="1" i="1" u="none" strike="noStrike" kern="0" cap="none" spc="0" normalizeH="0" baseline="0" noProof="0" dirty="0" smtClean="0">
                <a:ln w="11430"/>
                <a:solidFill>
                  <a:schemeClr val="accent2"/>
                </a:solidFill>
                <a:effectLst/>
                <a:uLnTx/>
                <a:uFillTx/>
                <a:ea typeface="+mn-ea"/>
                <a:cs typeface="Calibri"/>
              </a:rPr>
              <a:t> “tree-climbing”</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che</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prevede</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il</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controllo</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anche</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dei</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domini</a:t>
            </a:r>
            <a:r>
              <a:rPr kumimoji="0" lang="en-US" sz="1800" b="0" i="0" u="none" strike="noStrike" kern="0" cap="none" spc="0" normalizeH="0" baseline="0" noProof="0" dirty="0" smtClean="0">
                <a:ln w="11430"/>
                <a:solidFill>
                  <a:schemeClr val="tx2"/>
                </a:solidFill>
                <a:effectLst/>
                <a:uLnTx/>
                <a:uFillTx/>
                <a:ea typeface="+mn-ea"/>
                <a:cs typeface="Calibri"/>
              </a:rPr>
              <a:t> padre (tale </a:t>
            </a:r>
            <a:r>
              <a:rPr kumimoji="0" lang="en-US" sz="1800" b="0" i="0" u="none" strike="noStrike" kern="0" cap="none" spc="0" normalizeH="0" baseline="0" noProof="0" dirty="0" err="1" smtClean="0">
                <a:ln w="11430"/>
                <a:solidFill>
                  <a:schemeClr val="tx2"/>
                </a:solidFill>
                <a:effectLst/>
                <a:uLnTx/>
                <a:uFillTx/>
                <a:ea typeface="+mn-ea"/>
                <a:cs typeface="Calibri"/>
              </a:rPr>
              <a:t>controllo</a:t>
            </a:r>
            <a:r>
              <a:rPr kumimoji="0" lang="en-US" sz="1800" b="0" i="0" u="none" strike="noStrike" kern="0" cap="none" spc="0" normalizeH="0" baseline="0" noProof="0" dirty="0" smtClean="0">
                <a:ln w="11430"/>
                <a:solidFill>
                  <a:schemeClr val="tx2"/>
                </a:solidFill>
                <a:effectLst/>
                <a:uLnTx/>
                <a:uFillTx/>
                <a:ea typeface="+mn-ea"/>
                <a:cs typeface="Calibri"/>
              </a:rPr>
              <a:t> è </a:t>
            </a:r>
            <a:r>
              <a:rPr kumimoji="0" lang="en-US" sz="1800" b="0" i="0" u="none" strike="noStrike" kern="0" cap="none" spc="0" normalizeH="0" baseline="0" noProof="0" dirty="0" err="1" smtClean="0">
                <a:ln w="11430"/>
                <a:solidFill>
                  <a:schemeClr val="tx2"/>
                </a:solidFill>
                <a:effectLst/>
                <a:uLnTx/>
                <a:uFillTx/>
                <a:ea typeface="+mn-ea"/>
                <a:cs typeface="Calibri"/>
              </a:rPr>
              <a:t>stato</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rimosso</a:t>
            </a:r>
            <a:r>
              <a:rPr kumimoji="0" lang="en-US" sz="1800" b="0" i="0" u="none" strike="noStrike" kern="0" cap="none" spc="0" normalizeH="0" baseline="0" noProof="0" dirty="0" smtClean="0">
                <a:ln w="11430"/>
                <a:solidFill>
                  <a:schemeClr val="tx2"/>
                </a:solidFill>
                <a:effectLst/>
                <a:uLnTx/>
                <a:uFillTx/>
                <a:ea typeface="+mn-ea"/>
                <a:cs typeface="Calibri"/>
              </a:rPr>
              <a:t> </a:t>
            </a:r>
            <a:r>
              <a:rPr kumimoji="0" lang="en-US" sz="1800" b="0" i="0" u="none" strike="noStrike" kern="0" cap="none" spc="0" normalizeH="0" baseline="0" noProof="0" dirty="0" err="1" smtClean="0">
                <a:ln w="11430"/>
                <a:solidFill>
                  <a:schemeClr val="tx2"/>
                </a:solidFill>
                <a:effectLst/>
                <a:uLnTx/>
                <a:uFillTx/>
                <a:ea typeface="+mn-ea"/>
                <a:cs typeface="Calibri"/>
              </a:rPr>
              <a:t>dall’erratum</a:t>
            </a:r>
            <a:r>
              <a:rPr kumimoji="0" lang="en-US" sz="1800" b="0" i="0" u="none" strike="noStrike" kern="0" cap="none" spc="0" normalizeH="0" baseline="0" noProof="0" dirty="0">
                <a:ln w="11430"/>
                <a:solidFill>
                  <a:schemeClr val="tx2"/>
                </a:solidFill>
                <a:effectLst/>
                <a:uLnTx/>
                <a:uFillTx/>
                <a:ea typeface="+mn-ea"/>
                <a:cs typeface="Calibri"/>
              </a:rPr>
              <a:t> </a:t>
            </a:r>
            <a:r>
              <a:rPr kumimoji="0" lang="en-US" sz="1800" b="0" i="0" u="none" strike="noStrike" kern="0" cap="none" spc="0" normalizeH="0" baseline="0" noProof="0" dirty="0" smtClean="0">
                <a:ln w="11430"/>
                <a:solidFill>
                  <a:schemeClr val="tx2"/>
                </a:solidFill>
                <a:effectLst/>
                <a:uLnTx/>
                <a:uFillTx/>
                <a:ea typeface="+mn-ea"/>
                <a:cs typeface="Calibri"/>
              </a:rPr>
              <a:t>5065)</a:t>
            </a:r>
          </a:p>
        </p:txBody>
      </p:sp>
      <p:grpSp>
        <p:nvGrpSpPr>
          <p:cNvPr id="4" name="Gruppo 3"/>
          <p:cNvGrpSpPr/>
          <p:nvPr/>
        </p:nvGrpSpPr>
        <p:grpSpPr>
          <a:xfrm>
            <a:off x="204281" y="4166170"/>
            <a:ext cx="11780196" cy="1170503"/>
            <a:chOff x="204281" y="4908921"/>
            <a:chExt cx="11780196" cy="1170503"/>
          </a:xfrm>
        </p:grpSpPr>
        <p:sp>
          <p:nvSpPr>
            <p:cNvPr id="5" name="Rettangolo 4"/>
            <p:cNvSpPr/>
            <p:nvPr/>
          </p:nvSpPr>
          <p:spPr>
            <a:xfrm>
              <a:off x="204281" y="4908921"/>
              <a:ext cx="11780196" cy="1170503"/>
            </a:xfrm>
            <a:prstGeom prst="rect">
              <a:avLst/>
            </a:prstGeom>
            <a:noFill/>
            <a:ln w="9525" cap="flat" cmpd="sng" algn="ctr">
              <a:solidFill>
                <a:sysClr val="windowText" lastClr="000000"/>
              </a:solidFill>
              <a:prstDash val="solid"/>
              <a:round/>
              <a:headEnd type="none" w="med" len="med"/>
              <a:tailEnd type="none" w="med" len="med"/>
            </a:ln>
            <a:effectLst/>
          </p:spPr>
          <p:txBody>
            <a:bodyPr wrap="square" rIns="4932000">
              <a:no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dirty="0" smtClean="0">
                  <a:ln>
                    <a:noFill/>
                  </a:ln>
                  <a:solidFill>
                    <a:schemeClr val="accent2"/>
                  </a:solidFill>
                  <a:effectLst/>
                  <a:uLnTx/>
                  <a:uFillTx/>
                  <a:ea typeface="+mn-ea"/>
                  <a:cs typeface="+mn-cs"/>
                </a:rPr>
                <a:t>“As part of the issuance process, the CA must check for a CAA record for each </a:t>
              </a:r>
              <a:r>
                <a:rPr kumimoji="0" lang="en-US" sz="1400" b="1" i="1" u="none" strike="noStrike" kern="0" cap="none" spc="0" normalizeH="0" baseline="0" noProof="0" dirty="0" err="1" smtClean="0">
                  <a:ln>
                    <a:noFill/>
                  </a:ln>
                  <a:solidFill>
                    <a:schemeClr val="accent2"/>
                  </a:solidFill>
                  <a:effectLst/>
                  <a:uLnTx/>
                  <a:uFillTx/>
                  <a:ea typeface="+mn-ea"/>
                  <a:cs typeface="+mn-cs"/>
                </a:rPr>
                <a:t>dNSName</a:t>
              </a:r>
              <a:r>
                <a:rPr kumimoji="0" lang="en-US" sz="1400" b="1" i="1" u="none" strike="noStrike" kern="0" cap="none" spc="0" normalizeH="0" baseline="0" noProof="0" dirty="0" smtClean="0">
                  <a:ln>
                    <a:noFill/>
                  </a:ln>
                  <a:solidFill>
                    <a:schemeClr val="accent2"/>
                  </a:solidFill>
                  <a:effectLst/>
                  <a:uLnTx/>
                  <a:uFillTx/>
                  <a:ea typeface="+mn-ea"/>
                  <a:cs typeface="+mn-cs"/>
                </a:rPr>
                <a:t> in the </a:t>
              </a:r>
              <a:r>
                <a:rPr kumimoji="0" lang="en-US" sz="1400" b="1" i="1" u="none" strike="noStrike" kern="0" cap="none" spc="0" normalizeH="0" baseline="0" noProof="0" dirty="0" err="1" smtClean="0">
                  <a:ln>
                    <a:noFill/>
                  </a:ln>
                  <a:solidFill>
                    <a:schemeClr val="accent2"/>
                  </a:solidFill>
                  <a:effectLst/>
                  <a:uLnTx/>
                  <a:uFillTx/>
                  <a:ea typeface="+mn-ea"/>
                  <a:cs typeface="+mn-cs"/>
                </a:rPr>
                <a:t>subjectAltName</a:t>
              </a:r>
              <a:r>
                <a:rPr kumimoji="0" lang="en-US" sz="1400" b="1" i="1" u="none" strike="noStrike" kern="0" cap="none" spc="0" normalizeH="0" baseline="0" noProof="0" dirty="0" smtClean="0">
                  <a:ln>
                    <a:noFill/>
                  </a:ln>
                  <a:solidFill>
                    <a:schemeClr val="accent2"/>
                  </a:solidFill>
                  <a:effectLst/>
                  <a:uLnTx/>
                  <a:uFillTx/>
                  <a:ea typeface="+mn-ea"/>
                  <a:cs typeface="+mn-cs"/>
                </a:rPr>
                <a:t> extension of the certificate to be issued, according to the procedure in RFC 6844, following the processing instructions set down in RFC 6844 for any records found. If the CA issues, they must do so within the TTL of the CAA record, or 8 hours, whichever is greater.”</a:t>
              </a:r>
            </a:p>
          </p:txBody>
        </p:sp>
        <p:pic>
          <p:nvPicPr>
            <p:cNvPr id="6" name="Immagine 5"/>
            <p:cNvPicPr>
              <a:picLocks noChangeAspect="1"/>
            </p:cNvPicPr>
            <p:nvPr/>
          </p:nvPicPr>
          <p:blipFill>
            <a:blip r:embed="rId2"/>
            <a:stretch>
              <a:fillRect/>
            </a:stretch>
          </p:blipFill>
          <p:spPr>
            <a:xfrm>
              <a:off x="7226259" y="4927424"/>
              <a:ext cx="4529987" cy="1152000"/>
            </a:xfrm>
            <a:prstGeom prst="rect">
              <a:avLst/>
            </a:prstGeom>
          </p:spPr>
        </p:pic>
      </p:grpSp>
      <p:sp>
        <p:nvSpPr>
          <p:cNvPr id="7" name="Rettangolo 6"/>
          <p:cNvSpPr/>
          <p:nvPr/>
        </p:nvSpPr>
        <p:spPr>
          <a:xfrm>
            <a:off x="204281" y="5385921"/>
            <a:ext cx="5811334" cy="184666"/>
          </a:xfrm>
          <a:prstGeom prst="rect">
            <a:avLst/>
          </a:prstGeom>
        </p:spPr>
        <p:txBody>
          <a:bodyPr wrap="none" lIns="0" tIns="0" rIns="0" bIns="0">
            <a:spAutoFit/>
          </a:bodyPr>
          <a:lstStyle/>
          <a:p>
            <a:pPr defTabSz="457200"/>
            <a:r>
              <a:rPr lang="en-US" sz="1200" b="1" dirty="0">
                <a:solidFill>
                  <a:schemeClr val="tx2"/>
                </a:solidFill>
              </a:rPr>
              <a:t>DNS CAA Resource Record</a:t>
            </a:r>
            <a:r>
              <a:rPr lang="it-IT" sz="1200" dirty="0" smtClean="0">
                <a:solidFill>
                  <a:schemeClr val="tx2"/>
                </a:solidFill>
              </a:rPr>
              <a:t>: </a:t>
            </a:r>
            <a:r>
              <a:rPr lang="it-IT" sz="1200" dirty="0">
                <a:solidFill>
                  <a:prstClr val="black"/>
                </a:solidFill>
                <a:hlinkClick r:id="rId3"/>
              </a:rPr>
              <a:t>https://www.devadmin.it/2017/11/27/dns-caa-resource-record</a:t>
            </a:r>
            <a:r>
              <a:rPr lang="it-IT" sz="1200" dirty="0" smtClean="0">
                <a:solidFill>
                  <a:prstClr val="black"/>
                </a:solidFill>
                <a:hlinkClick r:id="rId3"/>
              </a:rPr>
              <a:t>/</a:t>
            </a:r>
            <a:endParaRPr lang="it-IT" sz="1200" dirty="0">
              <a:solidFill>
                <a:prstClr val="black"/>
              </a:solidFill>
            </a:endParaRPr>
          </a:p>
        </p:txBody>
      </p:sp>
    </p:spTree>
    <p:extLst>
      <p:ext uri="{BB962C8B-B14F-4D97-AF65-F5344CB8AC3E}">
        <p14:creationId xmlns:p14="http://schemas.microsoft.com/office/powerpoint/2010/main" val="750350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CasellaDiTesto 2"/>
          <p:cNvSpPr txBox="1"/>
          <p:nvPr/>
        </p:nvSpPr>
        <p:spPr>
          <a:xfrm>
            <a:off x="0" y="2979000"/>
            <a:ext cx="12192000" cy="900000"/>
          </a:xfrm>
          <a:prstGeom prst="rect">
            <a:avLst/>
          </a:prstGeom>
          <a:solidFill>
            <a:srgbClr val="448BCA"/>
          </a:solidFill>
          <a:effectLst>
            <a:innerShdw blurRad="63500" dist="50800" dir="5400000">
              <a:prstClr val="black">
                <a:alpha val="50000"/>
              </a:prstClr>
            </a:innerShdw>
          </a:effectLst>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algn="ctr"/>
            <a:r>
              <a:rPr lang="it-IT" sz="5400" dirty="0" err="1" smtClean="0">
                <a:solidFill>
                  <a:prstClr val="white"/>
                </a:solidFill>
              </a:rPr>
              <a:t>Question</a:t>
            </a:r>
            <a:r>
              <a:rPr lang="it-IT" sz="5400" dirty="0" smtClean="0">
                <a:solidFill>
                  <a:prstClr val="white"/>
                </a:solidFill>
              </a:rPr>
              <a:t> &amp; </a:t>
            </a:r>
            <a:r>
              <a:rPr lang="it-IT" sz="5400" dirty="0" err="1" smtClean="0">
                <a:solidFill>
                  <a:prstClr val="white"/>
                </a:solidFill>
              </a:rPr>
              <a:t>Answer</a:t>
            </a:r>
            <a:endParaRPr lang="it-IT" sz="5400" dirty="0">
              <a:solidFill>
                <a:prstClr val="white"/>
              </a:solidFill>
            </a:endParaRP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40" y="1074845"/>
            <a:ext cx="3486315" cy="108000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395" y="114658"/>
            <a:ext cx="7886700" cy="3000375"/>
          </a:xfrm>
          <a:prstGeom prst="rect">
            <a:avLst/>
          </a:prstGeom>
        </p:spPr>
      </p:pic>
    </p:spTree>
    <p:extLst>
      <p:ext uri="{BB962C8B-B14F-4D97-AF65-F5344CB8AC3E}">
        <p14:creationId xmlns:p14="http://schemas.microsoft.com/office/powerpoint/2010/main" val="3668617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Public </a:t>
            </a:r>
            <a:r>
              <a:rPr lang="it-IT" dirty="0" err="1"/>
              <a:t>Key</a:t>
            </a:r>
            <a:r>
              <a:rPr lang="it-IT" dirty="0"/>
              <a:t> </a:t>
            </a:r>
            <a:r>
              <a:rPr lang="it-IT" dirty="0" err="1"/>
              <a:t>Infrastructure</a:t>
            </a:r>
            <a:r>
              <a:rPr lang="it-IT" dirty="0"/>
              <a:t> (PKI)</a:t>
            </a:r>
          </a:p>
        </p:txBody>
      </p:sp>
      <p:sp>
        <p:nvSpPr>
          <p:cNvPr id="3" name="Rettangolo 2"/>
          <p:cNvSpPr/>
          <p:nvPr/>
        </p:nvSpPr>
        <p:spPr>
          <a:xfrm>
            <a:off x="116345" y="1399961"/>
            <a:ext cx="3888000" cy="1368000"/>
          </a:xfrm>
          <a:prstGeom prst="rect">
            <a:avLst/>
          </a:prstGeom>
          <a:solidFill>
            <a:schemeClr val="bg1">
              <a:lumMod val="85000"/>
            </a:schemeClr>
          </a:solidFill>
          <a:ln w="12700" cap="flat" cmpd="sng" algn="ctr">
            <a:solidFill>
              <a:srgbClr val="000000"/>
            </a:solid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smtClean="0">
                <a:ln>
                  <a:noFill/>
                </a:ln>
                <a:solidFill>
                  <a:schemeClr val="tx2"/>
                </a:solidFill>
                <a:effectLst/>
                <a:uLnTx/>
                <a:uFillTx/>
                <a:ea typeface="+mn-ea"/>
                <a:cs typeface="+mn-cs"/>
              </a:rPr>
              <a:t>Una </a:t>
            </a:r>
            <a:r>
              <a:rPr kumimoji="0" lang="it-IT" sz="1400" b="1" i="1" u="none" strike="noStrike" kern="0" cap="none" spc="0" normalizeH="0" baseline="0" noProof="0" dirty="0" smtClean="0">
                <a:ln>
                  <a:noFill/>
                </a:ln>
                <a:solidFill>
                  <a:schemeClr val="accent2"/>
                </a:solidFill>
                <a:effectLst/>
                <a:uLnTx/>
                <a:uFillTx/>
                <a:ea typeface="+mn-ea"/>
                <a:cs typeface="+mn-cs"/>
              </a:rPr>
              <a:t>Infrastruttura a Chiave Pubblica</a:t>
            </a:r>
            <a:r>
              <a:rPr kumimoji="0" lang="it-IT" sz="1400" b="0" i="0" u="none" strike="noStrike" kern="0" cap="none" spc="0" normalizeH="0" baseline="0" noProof="0" dirty="0" smtClean="0">
                <a:ln>
                  <a:noFill/>
                </a:ln>
                <a:solidFill>
                  <a:schemeClr val="tx2"/>
                </a:solidFill>
                <a:effectLst/>
                <a:uLnTx/>
                <a:uFillTx/>
                <a:ea typeface="+mn-ea"/>
                <a:cs typeface="+mn-cs"/>
              </a:rPr>
              <a:t>, in </a:t>
            </a:r>
            <a:r>
              <a:rPr kumimoji="0" lang="it-IT" sz="1400" b="0" i="1" u="none" strike="noStrike" kern="0" cap="none" spc="0" normalizeH="0" baseline="0" noProof="0" dirty="0" smtClean="0">
                <a:ln>
                  <a:noFill/>
                </a:ln>
                <a:solidFill>
                  <a:schemeClr val="tx2"/>
                </a:solidFill>
                <a:effectLst/>
                <a:uLnTx/>
                <a:uFillTx/>
                <a:ea typeface="+mn-ea"/>
                <a:cs typeface="+mn-cs"/>
              </a:rPr>
              <a:t>inglese </a:t>
            </a:r>
            <a:r>
              <a:rPr kumimoji="0" lang="it-IT" sz="1400" b="1" i="1" u="none" strike="noStrike" kern="0" cap="none" spc="0" normalizeH="0" baseline="0" noProof="0" dirty="0" smtClean="0">
                <a:ln>
                  <a:noFill/>
                </a:ln>
                <a:solidFill>
                  <a:schemeClr val="accent2"/>
                </a:solidFill>
                <a:effectLst/>
                <a:uLnTx/>
                <a:uFillTx/>
                <a:ea typeface="+mn-ea"/>
                <a:cs typeface="+mn-cs"/>
              </a:rPr>
              <a:t>Public </a:t>
            </a:r>
            <a:r>
              <a:rPr kumimoji="0" lang="it-IT" sz="1400" b="1" i="1" u="none" strike="noStrike" kern="0" cap="none" spc="0" normalizeH="0" baseline="0" noProof="0" dirty="0" err="1" smtClean="0">
                <a:ln>
                  <a:noFill/>
                </a:ln>
                <a:solidFill>
                  <a:schemeClr val="accent2"/>
                </a:solidFill>
                <a:effectLst/>
                <a:uLnTx/>
                <a:uFillTx/>
                <a:ea typeface="+mn-ea"/>
                <a:cs typeface="+mn-cs"/>
              </a:rPr>
              <a:t>Key</a:t>
            </a:r>
            <a:r>
              <a:rPr kumimoji="0" lang="it-IT" sz="1400" b="1" i="1" u="none" strike="noStrike" kern="0" cap="none" spc="0" normalizeH="0" baseline="0" noProof="0" dirty="0" smtClean="0">
                <a:ln>
                  <a:noFill/>
                </a:ln>
                <a:solidFill>
                  <a:schemeClr val="accent2"/>
                </a:solidFill>
                <a:effectLst/>
                <a:uLnTx/>
                <a:uFillTx/>
                <a:ea typeface="+mn-ea"/>
                <a:cs typeface="+mn-cs"/>
              </a:rPr>
              <a:t> </a:t>
            </a:r>
            <a:r>
              <a:rPr kumimoji="0" lang="it-IT" sz="1400" b="1" i="1" u="none" strike="noStrike" kern="0" cap="none" spc="0" normalizeH="0" baseline="0" noProof="0" dirty="0" err="1" smtClean="0">
                <a:ln>
                  <a:noFill/>
                </a:ln>
                <a:solidFill>
                  <a:schemeClr val="accent2"/>
                </a:solidFill>
                <a:effectLst/>
                <a:uLnTx/>
                <a:uFillTx/>
                <a:ea typeface="+mn-ea"/>
                <a:cs typeface="+mn-cs"/>
              </a:rPr>
              <a:t>Infrastructure</a:t>
            </a:r>
            <a:r>
              <a:rPr kumimoji="0" lang="it-IT" sz="1400" b="1" i="1" u="none" strike="noStrike" kern="0" cap="none" spc="0" normalizeH="0" baseline="0" noProof="0" dirty="0" smtClean="0">
                <a:ln>
                  <a:noFill/>
                </a:ln>
                <a:solidFill>
                  <a:schemeClr val="accent2"/>
                </a:solidFill>
                <a:effectLst/>
                <a:uLnTx/>
                <a:uFillTx/>
                <a:ea typeface="+mn-ea"/>
                <a:cs typeface="+mn-cs"/>
              </a:rPr>
              <a:t> (PKI)</a:t>
            </a:r>
            <a:r>
              <a:rPr kumimoji="0" lang="it-IT" sz="1400" b="0" i="0" u="none" strike="noStrike" kern="0" cap="none" spc="0" normalizeH="0" baseline="0" noProof="0" dirty="0" smtClean="0">
                <a:ln>
                  <a:noFill/>
                </a:ln>
                <a:solidFill>
                  <a:schemeClr val="tx2"/>
                </a:solidFill>
                <a:effectLst/>
                <a:uLnTx/>
                <a:uFillTx/>
                <a:ea typeface="+mn-ea"/>
                <a:cs typeface="+mn-cs"/>
              </a:rPr>
              <a:t>, è un </a:t>
            </a:r>
            <a:r>
              <a:rPr kumimoji="0" lang="it-IT" sz="1400" b="1" i="1" u="none" strike="noStrike" kern="0" cap="none" spc="0" normalizeH="0" baseline="0" noProof="0" dirty="0" smtClean="0">
                <a:ln>
                  <a:noFill/>
                </a:ln>
                <a:solidFill>
                  <a:schemeClr val="accent2"/>
                </a:solidFill>
                <a:effectLst/>
                <a:uLnTx/>
                <a:uFillTx/>
                <a:ea typeface="+mn-ea"/>
                <a:cs typeface="+mn-cs"/>
              </a:rPr>
              <a:t>insieme di processi e mezzi tecnologici</a:t>
            </a:r>
            <a:r>
              <a:rPr kumimoji="0" lang="it-IT" sz="1400" b="0" i="0" u="none" strike="noStrike" kern="0" cap="none" spc="0" normalizeH="0" baseline="0" noProof="0" dirty="0" smtClean="0">
                <a:ln>
                  <a:noFill/>
                </a:ln>
                <a:solidFill>
                  <a:schemeClr val="tx2"/>
                </a:solidFill>
                <a:effectLst/>
                <a:uLnTx/>
                <a:uFillTx/>
                <a:ea typeface="+mn-ea"/>
                <a:cs typeface="+mn-cs"/>
              </a:rPr>
              <a:t> che consentono a terze parti fidate di </a:t>
            </a:r>
            <a:r>
              <a:rPr kumimoji="0" lang="it-IT" sz="1400" b="1" i="1" u="none" strike="noStrike" kern="0" cap="none" spc="0" normalizeH="0" baseline="0" noProof="0" dirty="0" smtClean="0">
                <a:ln>
                  <a:noFill/>
                </a:ln>
                <a:solidFill>
                  <a:srgbClr val="9B2D1F"/>
                </a:solidFill>
                <a:effectLst/>
                <a:uLnTx/>
                <a:uFillTx/>
                <a:ea typeface="+mn-ea"/>
                <a:cs typeface="+mn-cs"/>
              </a:rPr>
              <a:t>emettere</a:t>
            </a:r>
            <a:r>
              <a:rPr kumimoji="0" lang="it-IT" sz="1400" i="1" u="none" strike="noStrike" kern="0" cap="none" spc="0" normalizeH="0" baseline="0" noProof="0" dirty="0" smtClean="0">
                <a:ln>
                  <a:noFill/>
                </a:ln>
                <a:solidFill>
                  <a:schemeClr val="tx2"/>
                </a:solidFill>
                <a:effectLst/>
                <a:uLnTx/>
                <a:uFillTx/>
                <a:ea typeface="+mn-ea"/>
                <a:cs typeface="+mn-cs"/>
              </a:rPr>
              <a:t>, </a:t>
            </a:r>
            <a:r>
              <a:rPr kumimoji="0" lang="it-IT" sz="1400" b="1" i="1" u="none" strike="noStrike" kern="0" cap="none" spc="0" normalizeH="0" baseline="0" noProof="0" dirty="0" smtClean="0">
                <a:ln>
                  <a:noFill/>
                </a:ln>
                <a:solidFill>
                  <a:schemeClr val="accent2"/>
                </a:solidFill>
                <a:effectLst/>
                <a:uLnTx/>
                <a:uFillTx/>
                <a:ea typeface="+mn-ea"/>
                <a:cs typeface="+mn-cs"/>
              </a:rPr>
              <a:t>verificare chiavi pubbliche</a:t>
            </a:r>
            <a:r>
              <a:rPr kumimoji="0" lang="it-IT" sz="1400" b="0" i="0" u="none" strike="noStrike" kern="0" cap="none" spc="0" normalizeH="0" baseline="0" noProof="0" dirty="0" smtClean="0">
                <a:ln>
                  <a:noFill/>
                </a:ln>
                <a:solidFill>
                  <a:schemeClr val="tx2"/>
                </a:solidFill>
                <a:effectLst/>
                <a:uLnTx/>
                <a:uFillTx/>
                <a:ea typeface="+mn-ea"/>
                <a:cs typeface="+mn-cs"/>
              </a:rPr>
              <a:t> (certificati digitali), e di </a:t>
            </a:r>
            <a:r>
              <a:rPr kumimoji="0" lang="it-IT" sz="1400" b="1" i="1" u="none" strike="noStrike" kern="0" cap="none" spc="0" normalizeH="0" baseline="0" noProof="0" dirty="0" smtClean="0">
                <a:ln>
                  <a:noFill/>
                </a:ln>
                <a:solidFill>
                  <a:schemeClr val="accent2"/>
                </a:solidFill>
                <a:effectLst/>
                <a:uLnTx/>
                <a:uFillTx/>
                <a:ea typeface="+mn-ea"/>
                <a:cs typeface="+mn-cs"/>
              </a:rPr>
              <a:t>associarle ad un titolare</a:t>
            </a:r>
            <a:endParaRPr kumimoji="0" lang="it-IT" b="1" i="1" u="none" strike="noStrike" kern="0" cap="none" spc="0" normalizeH="0" baseline="0" noProof="0" dirty="0" smtClean="0">
              <a:ln>
                <a:noFill/>
              </a:ln>
              <a:solidFill>
                <a:schemeClr val="accent2"/>
              </a:solidFill>
              <a:effectLst/>
              <a:uLnTx/>
              <a:uFillTx/>
              <a:ea typeface="+mn-ea"/>
              <a:cs typeface="+mn-cs"/>
            </a:endParaRPr>
          </a:p>
        </p:txBody>
      </p:sp>
      <p:sp>
        <p:nvSpPr>
          <p:cNvPr id="4" name="Rettangolo 3"/>
          <p:cNvSpPr/>
          <p:nvPr/>
        </p:nvSpPr>
        <p:spPr>
          <a:xfrm>
            <a:off x="7732934" y="1400345"/>
            <a:ext cx="4342721" cy="1368000"/>
          </a:xfrm>
          <a:prstGeom prst="rect">
            <a:avLst/>
          </a:prstGeom>
          <a:solidFill>
            <a:schemeClr val="bg1">
              <a:lumMod val="85000"/>
            </a:schemeClr>
          </a:solidFill>
          <a:ln w="12700" cap="flat" cmpd="sng" algn="ctr">
            <a:solidFill>
              <a:srgbClr val="000000"/>
            </a:solid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smtClean="0">
                <a:ln>
                  <a:noFill/>
                </a:ln>
                <a:solidFill>
                  <a:schemeClr val="tx2"/>
                </a:solidFill>
                <a:effectLst/>
                <a:uLnTx/>
                <a:uFillTx/>
                <a:ea typeface="+mn-ea"/>
                <a:cs typeface="+mn-cs"/>
              </a:rPr>
              <a:t>La CA</a:t>
            </a:r>
            <a:r>
              <a:rPr kumimoji="0" lang="it-IT" sz="1400" u="none" strike="noStrike" kern="0" cap="none" spc="0" normalizeH="0" baseline="0" noProof="0" dirty="0" smtClean="0">
                <a:ln>
                  <a:noFill/>
                </a:ln>
                <a:solidFill>
                  <a:schemeClr val="tx2"/>
                </a:solidFill>
                <a:effectLst/>
                <a:uLnTx/>
                <a:uFillTx/>
                <a:ea typeface="+mn-ea"/>
                <a:cs typeface="+mn-cs"/>
              </a:rPr>
              <a:t> </a:t>
            </a:r>
            <a:r>
              <a:rPr kumimoji="0" lang="it-IT" sz="1400" b="1" i="1" u="none" strike="noStrike" kern="0" cap="none" spc="0" normalizeH="0" baseline="0" noProof="0" dirty="0" smtClean="0">
                <a:ln>
                  <a:noFill/>
                </a:ln>
                <a:solidFill>
                  <a:schemeClr val="accent2"/>
                </a:solidFill>
                <a:effectLst/>
                <a:uLnTx/>
                <a:uFillTx/>
                <a:ea typeface="+mn-ea"/>
                <a:cs typeface="+mn-cs"/>
              </a:rPr>
              <a:t>utilizza la crittografia a doppia chiave, o asimmetrica</a:t>
            </a:r>
            <a:r>
              <a:rPr kumimoji="0" lang="it-IT" sz="1400" b="0" i="0" u="none" strike="noStrike" kern="0" cap="none" spc="0" normalizeH="0" baseline="0" noProof="0" dirty="0" smtClean="0">
                <a:ln>
                  <a:noFill/>
                </a:ln>
                <a:solidFill>
                  <a:schemeClr val="tx2"/>
                </a:solidFill>
                <a:effectLst/>
                <a:uLnTx/>
                <a:uFillTx/>
                <a:ea typeface="+mn-ea"/>
                <a:cs typeface="+mn-cs"/>
              </a:rPr>
              <a:t>, in cui una delle due chiavi detta </a:t>
            </a:r>
            <a:r>
              <a:rPr kumimoji="0" lang="it-IT" sz="1400" b="1" i="1" u="none" strike="noStrike" kern="0" cap="none" spc="0" normalizeH="0" baseline="0" noProof="0" dirty="0" smtClean="0">
                <a:ln>
                  <a:noFill/>
                </a:ln>
                <a:solidFill>
                  <a:schemeClr val="accent2"/>
                </a:solidFill>
                <a:effectLst/>
                <a:uLnTx/>
                <a:uFillTx/>
                <a:ea typeface="+mn-ea"/>
                <a:cs typeface="+mn-cs"/>
              </a:rPr>
              <a:t>Chiave Pubblica</a:t>
            </a:r>
            <a:r>
              <a:rPr kumimoji="0" lang="it-IT" sz="1400" b="0" i="0" u="none" strike="noStrike" kern="0" cap="none" spc="0" normalizeH="0" baseline="0" noProof="0" dirty="0" smtClean="0">
                <a:ln>
                  <a:noFill/>
                </a:ln>
                <a:solidFill>
                  <a:schemeClr val="tx2"/>
                </a:solidFill>
                <a:effectLst/>
                <a:uLnTx/>
                <a:uFillTx/>
                <a:ea typeface="+mn-ea"/>
                <a:cs typeface="+mn-cs"/>
              </a:rPr>
              <a:t> viene resa pubblica all'interno del certificato, mentre la seconda detta </a:t>
            </a:r>
            <a:r>
              <a:rPr kumimoji="0" lang="it-IT" sz="1400" b="1" i="1" u="none" strike="noStrike" kern="0" cap="none" spc="0" normalizeH="0" baseline="0" noProof="0" dirty="0" smtClean="0">
                <a:ln>
                  <a:noFill/>
                </a:ln>
                <a:solidFill>
                  <a:schemeClr val="accent2"/>
                </a:solidFill>
                <a:effectLst/>
                <a:uLnTx/>
                <a:uFillTx/>
                <a:ea typeface="+mn-ea"/>
                <a:cs typeface="+mn-cs"/>
              </a:rPr>
              <a:t>Chiave Privata</a:t>
            </a:r>
            <a:r>
              <a:rPr kumimoji="0" lang="it-IT" sz="1400" b="0" i="0" u="none" strike="noStrike" kern="0" cap="none" spc="0" normalizeH="0" baseline="0" noProof="0" dirty="0" smtClean="0">
                <a:ln>
                  <a:noFill/>
                </a:ln>
                <a:solidFill>
                  <a:schemeClr val="tx2"/>
                </a:solidFill>
                <a:effectLst/>
                <a:uLnTx/>
                <a:uFillTx/>
                <a:ea typeface="+mn-ea"/>
                <a:cs typeface="+mn-cs"/>
              </a:rPr>
              <a:t>, univocamente correlata con la prima, rimane segreta e associata al titolare</a:t>
            </a:r>
          </a:p>
        </p:txBody>
      </p:sp>
      <p:grpSp>
        <p:nvGrpSpPr>
          <p:cNvPr id="5" name="Gruppo 4"/>
          <p:cNvGrpSpPr/>
          <p:nvPr/>
        </p:nvGrpSpPr>
        <p:grpSpPr>
          <a:xfrm>
            <a:off x="4029991" y="1938627"/>
            <a:ext cx="3584012" cy="3235035"/>
            <a:chOff x="4441304" y="2070199"/>
            <a:chExt cx="3584012" cy="3235035"/>
          </a:xfrm>
        </p:grpSpPr>
        <p:grpSp>
          <p:nvGrpSpPr>
            <p:cNvPr id="14" name="Gruppo 13"/>
            <p:cNvGrpSpPr/>
            <p:nvPr/>
          </p:nvGrpSpPr>
          <p:grpSpPr>
            <a:xfrm>
              <a:off x="5709679" y="2070199"/>
              <a:ext cx="1186845" cy="1097312"/>
              <a:chOff x="3413755" y="2050822"/>
              <a:chExt cx="1469779" cy="1358897"/>
            </a:xfrm>
          </p:grpSpPr>
          <p:sp>
            <p:nvSpPr>
              <p:cNvPr id="31" name="CasellaDiTesto 23"/>
              <p:cNvSpPr txBox="1"/>
              <p:nvPr/>
            </p:nvSpPr>
            <p:spPr>
              <a:xfrm>
                <a:off x="3650362" y="2952343"/>
                <a:ext cx="1233172" cy="45737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b="1" i="0" u="none" strike="noStrike" kern="0" cap="none" spc="0" normalizeH="0" baseline="0" noProof="0" dirty="0" err="1" smtClean="0">
                    <a:ln>
                      <a:noFill/>
                    </a:ln>
                    <a:solidFill>
                      <a:prstClr val="black"/>
                    </a:solidFill>
                    <a:effectLst/>
                    <a:uLnTx/>
                    <a:uFillTx/>
                  </a:rPr>
                  <a:t>Root</a:t>
                </a:r>
                <a:r>
                  <a:rPr kumimoji="0" lang="it-IT" b="1" i="0" u="none" strike="noStrike" kern="0" cap="none" spc="0" normalizeH="0" baseline="0" noProof="0" dirty="0" smtClean="0">
                    <a:ln>
                      <a:noFill/>
                    </a:ln>
                    <a:solidFill>
                      <a:prstClr val="black"/>
                    </a:solidFill>
                    <a:effectLst/>
                    <a:uLnTx/>
                    <a:uFillTx/>
                  </a:rPr>
                  <a:t> CA</a:t>
                </a:r>
              </a:p>
            </p:txBody>
          </p:sp>
          <p:grpSp>
            <p:nvGrpSpPr>
              <p:cNvPr id="32" name="Gruppo 31"/>
              <p:cNvGrpSpPr/>
              <p:nvPr/>
            </p:nvGrpSpPr>
            <p:grpSpPr>
              <a:xfrm>
                <a:off x="3413755" y="2050822"/>
                <a:ext cx="1412444" cy="1082042"/>
                <a:chOff x="3413755" y="2050822"/>
                <a:chExt cx="1412444" cy="1082042"/>
              </a:xfrm>
            </p:grpSpPr>
            <p:pic>
              <p:nvPicPr>
                <p:cNvPr id="33" name="Immagin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045909" y="2050822"/>
                  <a:ext cx="780290" cy="780290"/>
                </a:xfrm>
                <a:prstGeom prst="rect">
                  <a:avLst/>
                </a:prstGeom>
              </p:spPr>
            </p:pic>
            <p:pic>
              <p:nvPicPr>
                <p:cNvPr id="34" name="Immagin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413755" y="2352574"/>
                  <a:ext cx="780290" cy="780290"/>
                </a:xfrm>
                <a:prstGeom prst="rect">
                  <a:avLst/>
                </a:prstGeom>
              </p:spPr>
            </p:pic>
          </p:grpSp>
        </p:grpSp>
        <p:grpSp>
          <p:nvGrpSpPr>
            <p:cNvPr id="15" name="Gruppo 14"/>
            <p:cNvGrpSpPr/>
            <p:nvPr/>
          </p:nvGrpSpPr>
          <p:grpSpPr>
            <a:xfrm>
              <a:off x="5487533" y="4617519"/>
              <a:ext cx="1301258" cy="687715"/>
              <a:chOff x="8876929" y="4332244"/>
              <a:chExt cx="1611466" cy="851660"/>
            </a:xfrm>
          </p:grpSpPr>
          <p:pic>
            <p:nvPicPr>
              <p:cNvPr id="29" name="Picture 290" descr="User 512x512.png"/>
              <p:cNvPicPr>
                <a:picLocks noChangeAspect="1"/>
              </p:cNvPicPr>
              <p:nvPr/>
            </p:nvPicPr>
            <p:blipFill>
              <a:blip r:embed="rId4"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a:off x="9636734" y="4332244"/>
                <a:ext cx="851661" cy="851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 name="Immagin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876929" y="4367929"/>
                <a:ext cx="780290" cy="780290"/>
              </a:xfrm>
              <a:prstGeom prst="rect">
                <a:avLst/>
              </a:prstGeom>
            </p:spPr>
          </p:pic>
        </p:grpSp>
        <p:cxnSp>
          <p:nvCxnSpPr>
            <p:cNvPr id="16" name="Connettore 4 15"/>
            <p:cNvCxnSpPr/>
            <p:nvPr/>
          </p:nvCxnSpPr>
          <p:spPr>
            <a:xfrm rot="10800000" flipV="1">
              <a:off x="6197093" y="3345472"/>
              <a:ext cx="608771" cy="1233407"/>
            </a:xfrm>
            <a:prstGeom prst="bentConnector2">
              <a:avLst/>
            </a:prstGeom>
            <a:noFill/>
            <a:ln w="25400" cap="flat" cmpd="sng" algn="ctr">
              <a:solidFill>
                <a:sysClr val="windowText" lastClr="000000"/>
              </a:solidFill>
              <a:prstDash val="sysDot"/>
              <a:tailEnd type="triangle"/>
            </a:ln>
            <a:effectLst/>
          </p:spPr>
        </p:cxnSp>
        <p:grpSp>
          <p:nvGrpSpPr>
            <p:cNvPr id="17" name="Gruppo 16"/>
            <p:cNvGrpSpPr/>
            <p:nvPr/>
          </p:nvGrpSpPr>
          <p:grpSpPr>
            <a:xfrm flipH="1">
              <a:off x="4441304" y="3022218"/>
              <a:ext cx="1361271" cy="1450265"/>
              <a:chOff x="9810608" y="3345870"/>
              <a:chExt cx="1685785" cy="1795993"/>
            </a:xfrm>
          </p:grpSpPr>
          <p:sp>
            <p:nvSpPr>
              <p:cNvPr id="25" name="CasellaDiTesto 17"/>
              <p:cNvSpPr txBox="1"/>
              <p:nvPr/>
            </p:nvSpPr>
            <p:spPr>
              <a:xfrm>
                <a:off x="9810608" y="4341454"/>
                <a:ext cx="1685785" cy="80040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b="1" i="0" u="none" strike="noStrike" kern="0" cap="none" spc="0" normalizeH="0" baseline="0" noProof="0" dirty="0" smtClean="0">
                    <a:ln>
                      <a:noFill/>
                    </a:ln>
                    <a:solidFill>
                      <a:prstClr val="black"/>
                    </a:solidFill>
                    <a:effectLst/>
                    <a:uLnTx/>
                    <a:uFillTx/>
                  </a:rPr>
                  <a:t>Subordinate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it-IT" b="1" i="0" u="none" strike="noStrike" kern="0" cap="none" spc="0" normalizeH="0" baseline="0" noProof="0" dirty="0" err="1" smtClean="0">
                    <a:ln>
                      <a:noFill/>
                    </a:ln>
                    <a:solidFill>
                      <a:prstClr val="black"/>
                    </a:solidFill>
                    <a:effectLst/>
                    <a:uLnTx/>
                    <a:uFillTx/>
                  </a:rPr>
                  <a:t>Issuing</a:t>
                </a:r>
                <a:r>
                  <a:rPr kumimoji="0" lang="it-IT" b="1" i="0" u="none" strike="noStrike" kern="0" cap="none" spc="0" normalizeH="0" baseline="0" noProof="0" dirty="0" smtClean="0">
                    <a:ln>
                      <a:noFill/>
                    </a:ln>
                    <a:solidFill>
                      <a:prstClr val="black"/>
                    </a:solidFill>
                    <a:effectLst/>
                    <a:uLnTx/>
                    <a:uFillTx/>
                  </a:rPr>
                  <a:t> CA</a:t>
                </a:r>
              </a:p>
            </p:txBody>
          </p:sp>
          <p:grpSp>
            <p:nvGrpSpPr>
              <p:cNvPr id="26" name="Gruppo 25"/>
              <p:cNvGrpSpPr/>
              <p:nvPr/>
            </p:nvGrpSpPr>
            <p:grpSpPr>
              <a:xfrm>
                <a:off x="9836983" y="3345870"/>
                <a:ext cx="1412444" cy="1082042"/>
                <a:chOff x="9836981" y="3345870"/>
                <a:chExt cx="1412444" cy="1082042"/>
              </a:xfrm>
            </p:grpSpPr>
            <p:pic>
              <p:nvPicPr>
                <p:cNvPr id="27" name="Immagin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6981" y="3345870"/>
                  <a:ext cx="780290" cy="780290"/>
                </a:xfrm>
                <a:prstGeom prst="rect">
                  <a:avLst/>
                </a:prstGeom>
              </p:spPr>
            </p:pic>
            <p:pic>
              <p:nvPicPr>
                <p:cNvPr id="28" name="Immagin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9135" y="3647622"/>
                  <a:ext cx="780290" cy="780290"/>
                </a:xfrm>
                <a:prstGeom prst="rect">
                  <a:avLst/>
                </a:prstGeom>
              </p:spPr>
            </p:pic>
          </p:grpSp>
        </p:grpSp>
        <p:cxnSp>
          <p:nvCxnSpPr>
            <p:cNvPr id="18" name="Connettore 4 17"/>
            <p:cNvCxnSpPr/>
            <p:nvPr/>
          </p:nvCxnSpPr>
          <p:spPr>
            <a:xfrm rot="10800000" flipH="1" flipV="1">
              <a:off x="6798850" y="2394175"/>
              <a:ext cx="563957" cy="523260"/>
            </a:xfrm>
            <a:prstGeom prst="bentConnector2">
              <a:avLst/>
            </a:prstGeom>
            <a:noFill/>
            <a:ln w="25400" cap="flat" cmpd="sng" algn="ctr">
              <a:solidFill>
                <a:sysClr val="windowText" lastClr="000000"/>
              </a:solidFill>
              <a:prstDash val="solid"/>
              <a:tailEnd type="triangle"/>
            </a:ln>
            <a:effectLst/>
          </p:spPr>
        </p:cxnSp>
        <p:cxnSp>
          <p:nvCxnSpPr>
            <p:cNvPr id="19" name="Connettore 4 18"/>
            <p:cNvCxnSpPr/>
            <p:nvPr/>
          </p:nvCxnSpPr>
          <p:spPr>
            <a:xfrm rot="10800000" flipV="1">
              <a:off x="5067599" y="2405423"/>
              <a:ext cx="563957" cy="523260"/>
            </a:xfrm>
            <a:prstGeom prst="bentConnector2">
              <a:avLst/>
            </a:prstGeom>
            <a:noFill/>
            <a:ln w="25400" cap="flat" cmpd="sng" algn="ctr">
              <a:solidFill>
                <a:sysClr val="windowText" lastClr="000000"/>
              </a:solidFill>
              <a:prstDash val="solid"/>
              <a:tailEnd type="triangle"/>
            </a:ln>
            <a:effectLst/>
          </p:spPr>
        </p:cxnSp>
        <p:grpSp>
          <p:nvGrpSpPr>
            <p:cNvPr id="20" name="Gruppo 19"/>
            <p:cNvGrpSpPr/>
            <p:nvPr/>
          </p:nvGrpSpPr>
          <p:grpSpPr>
            <a:xfrm flipH="1">
              <a:off x="6664046" y="3024259"/>
              <a:ext cx="1361270" cy="1450328"/>
              <a:chOff x="9832760" y="3345870"/>
              <a:chExt cx="1685788" cy="1796070"/>
            </a:xfrm>
          </p:grpSpPr>
          <p:sp>
            <p:nvSpPr>
              <p:cNvPr id="21" name="CasellaDiTesto 13"/>
              <p:cNvSpPr txBox="1"/>
              <p:nvPr/>
            </p:nvSpPr>
            <p:spPr>
              <a:xfrm>
                <a:off x="9832760" y="4341531"/>
                <a:ext cx="1685788" cy="800409"/>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b="1" i="0" u="none" strike="noStrike" kern="0" cap="none" spc="0" normalizeH="0" baseline="0" noProof="0" dirty="0" smtClean="0">
                    <a:ln>
                      <a:noFill/>
                    </a:ln>
                    <a:solidFill>
                      <a:prstClr val="black"/>
                    </a:solidFill>
                    <a:effectLst/>
                    <a:uLnTx/>
                    <a:uFillTx/>
                  </a:rPr>
                  <a:t>Subordinate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it-IT" b="1" i="0" u="none" strike="noStrike" kern="0" cap="none" spc="0" normalizeH="0" baseline="0" noProof="0" dirty="0" err="1" smtClean="0">
                    <a:ln>
                      <a:noFill/>
                    </a:ln>
                    <a:solidFill>
                      <a:prstClr val="black"/>
                    </a:solidFill>
                    <a:effectLst/>
                    <a:uLnTx/>
                    <a:uFillTx/>
                  </a:rPr>
                  <a:t>Issuing</a:t>
                </a:r>
                <a:r>
                  <a:rPr kumimoji="0" lang="it-IT" b="1" i="0" u="none" strike="noStrike" kern="0" cap="none" spc="0" normalizeH="0" baseline="0" noProof="0" dirty="0" smtClean="0">
                    <a:ln>
                      <a:noFill/>
                    </a:ln>
                    <a:solidFill>
                      <a:prstClr val="black"/>
                    </a:solidFill>
                    <a:effectLst/>
                    <a:uLnTx/>
                    <a:uFillTx/>
                  </a:rPr>
                  <a:t> CA</a:t>
                </a:r>
              </a:p>
            </p:txBody>
          </p:sp>
          <p:grpSp>
            <p:nvGrpSpPr>
              <p:cNvPr id="22" name="Gruppo 21"/>
              <p:cNvGrpSpPr/>
              <p:nvPr/>
            </p:nvGrpSpPr>
            <p:grpSpPr>
              <a:xfrm>
                <a:off x="9836983" y="3345870"/>
                <a:ext cx="1412444" cy="1082042"/>
                <a:chOff x="9836981" y="3345870"/>
                <a:chExt cx="1412444" cy="1082042"/>
              </a:xfrm>
            </p:grpSpPr>
            <p:pic>
              <p:nvPicPr>
                <p:cNvPr id="23" name="Immagin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6981" y="3345870"/>
                  <a:ext cx="780290" cy="780290"/>
                </a:xfrm>
                <a:prstGeom prst="rect">
                  <a:avLst/>
                </a:prstGeom>
              </p:spPr>
            </p:pic>
            <p:pic>
              <p:nvPicPr>
                <p:cNvPr id="24" name="Immagin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9135" y="3647622"/>
                  <a:ext cx="780290" cy="780290"/>
                </a:xfrm>
                <a:prstGeom prst="rect">
                  <a:avLst/>
                </a:prstGeom>
              </p:spPr>
            </p:pic>
          </p:grpSp>
        </p:grpSp>
      </p:grpSp>
      <p:sp>
        <p:nvSpPr>
          <p:cNvPr id="6" name="Rettangolo 5"/>
          <p:cNvSpPr/>
          <p:nvPr/>
        </p:nvSpPr>
        <p:spPr>
          <a:xfrm>
            <a:off x="116345" y="2924761"/>
            <a:ext cx="3888000" cy="1332000"/>
          </a:xfrm>
          <a:prstGeom prst="rect">
            <a:avLst/>
          </a:prstGeom>
          <a:solidFill>
            <a:schemeClr val="bg1">
              <a:lumMod val="85000"/>
            </a:schemeClr>
          </a:solidFill>
          <a:ln w="12700" cap="flat" cmpd="sng" algn="ctr">
            <a:solidFill>
              <a:srgbClr val="000000"/>
            </a:solid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smtClean="0">
                <a:ln>
                  <a:noFill/>
                </a:ln>
                <a:solidFill>
                  <a:schemeClr val="tx2"/>
                </a:solidFill>
                <a:effectLst/>
                <a:uLnTx/>
                <a:uFillTx/>
                <a:ea typeface="+mn-ea"/>
                <a:cs typeface="+mn-cs"/>
              </a:rPr>
              <a:t>Una infrastruttura PKI è </a:t>
            </a:r>
            <a:r>
              <a:rPr kumimoji="0" lang="it-IT" sz="1400" b="1" i="1" u="none" strike="noStrike" kern="0" cap="none" spc="0" normalizeH="0" baseline="0" noProof="0" dirty="0" smtClean="0">
                <a:ln>
                  <a:noFill/>
                </a:ln>
                <a:solidFill>
                  <a:schemeClr val="accent2"/>
                </a:solidFill>
                <a:effectLst/>
                <a:uLnTx/>
                <a:uFillTx/>
                <a:ea typeface="+mn-ea"/>
                <a:cs typeface="+mn-cs"/>
              </a:rPr>
              <a:t>strutturata gerarchicamente</a:t>
            </a:r>
            <a:r>
              <a:rPr kumimoji="0" lang="it-IT" sz="1400" b="0" i="1" u="none" strike="noStrike" kern="0" cap="none" spc="0" normalizeH="0" baseline="0" noProof="0" dirty="0" smtClean="0">
                <a:ln>
                  <a:noFill/>
                </a:ln>
                <a:solidFill>
                  <a:schemeClr val="tx2"/>
                </a:solidFill>
                <a:effectLst/>
                <a:uLnTx/>
                <a:uFillTx/>
                <a:ea typeface="+mn-ea"/>
                <a:cs typeface="+mn-cs"/>
              </a:rPr>
              <a:t> da più CA e </a:t>
            </a:r>
            <a:r>
              <a:rPr kumimoji="0" lang="it-IT" sz="1400" b="1" i="1" u="none" strike="noStrike" kern="0" cap="none" spc="0" normalizeH="0" baseline="0" noProof="0" dirty="0" smtClean="0">
                <a:ln>
                  <a:noFill/>
                </a:ln>
                <a:solidFill>
                  <a:schemeClr val="accent2"/>
                </a:solidFill>
                <a:effectLst/>
                <a:uLnTx/>
                <a:uFillTx/>
                <a:ea typeface="+mn-ea"/>
                <a:cs typeface="+mn-cs"/>
              </a:rPr>
              <a:t>al vertice si trova una </a:t>
            </a:r>
            <a:r>
              <a:rPr kumimoji="0" lang="it-IT" sz="1400" b="1" i="1" u="none" strike="noStrike" kern="0" cap="none" spc="0" normalizeH="0" baseline="0" noProof="0" dirty="0" err="1" smtClean="0">
                <a:ln>
                  <a:noFill/>
                </a:ln>
                <a:solidFill>
                  <a:schemeClr val="accent2"/>
                </a:solidFill>
                <a:effectLst/>
                <a:uLnTx/>
                <a:uFillTx/>
                <a:ea typeface="+mn-ea"/>
                <a:cs typeface="+mn-cs"/>
              </a:rPr>
              <a:t>Root</a:t>
            </a:r>
            <a:r>
              <a:rPr kumimoji="0" lang="it-IT" sz="1400" b="1" i="1" u="none" strike="noStrike" kern="0" cap="none" spc="0" normalizeH="0" baseline="0" noProof="0" dirty="0" smtClean="0">
                <a:ln>
                  <a:noFill/>
                </a:ln>
                <a:solidFill>
                  <a:schemeClr val="accent2"/>
                </a:solidFill>
                <a:effectLst/>
                <a:uLnTx/>
                <a:uFillTx/>
                <a:ea typeface="+mn-ea"/>
                <a:cs typeface="+mn-cs"/>
              </a:rPr>
              <a:t> CA</a:t>
            </a:r>
            <a:r>
              <a:rPr kumimoji="0" lang="it-IT" sz="1400" b="0" i="0" u="none" strike="noStrike" kern="0" cap="none" spc="0" normalizeH="0" baseline="0" noProof="0" dirty="0" smtClean="0">
                <a:ln>
                  <a:noFill/>
                </a:ln>
                <a:solidFill>
                  <a:schemeClr val="tx2"/>
                </a:solidFill>
                <a:effectLst/>
                <a:uLnTx/>
                <a:uFillTx/>
                <a:ea typeface="+mn-ea"/>
                <a:cs typeface="+mn-cs"/>
              </a:rPr>
              <a:t> che </a:t>
            </a:r>
            <a:r>
              <a:rPr kumimoji="0" lang="it-IT" sz="1400" b="1" i="1" u="none" strike="noStrike" kern="0" cap="none" spc="0" normalizeH="0" baseline="0" noProof="0" dirty="0" smtClean="0">
                <a:ln>
                  <a:noFill/>
                </a:ln>
                <a:solidFill>
                  <a:schemeClr val="accent2"/>
                </a:solidFill>
                <a:effectLst/>
                <a:uLnTx/>
                <a:uFillTx/>
                <a:ea typeface="+mn-ea"/>
                <a:cs typeface="+mn-cs"/>
              </a:rPr>
              <a:t>certifica le Subordinate CA</a:t>
            </a:r>
            <a:r>
              <a:rPr kumimoji="0" lang="it-IT" sz="1400" i="1" u="none" strike="noStrike" kern="0" cap="none" spc="0" normalizeH="0" baseline="0" noProof="0" dirty="0" smtClean="0">
                <a:ln>
                  <a:noFill/>
                </a:ln>
                <a:solidFill>
                  <a:schemeClr val="tx2"/>
                </a:solidFill>
                <a:effectLst/>
                <a:uLnTx/>
                <a:uFillTx/>
                <a:ea typeface="+mn-ea"/>
                <a:cs typeface="+mn-cs"/>
              </a:rPr>
              <a:t> e </a:t>
            </a:r>
            <a:r>
              <a:rPr kumimoji="0" lang="it-IT" sz="1400" b="1" i="1" u="none" strike="noStrike" kern="0" cap="none" spc="0" normalizeH="0" baseline="0" noProof="0" dirty="0" smtClean="0">
                <a:ln>
                  <a:noFill/>
                </a:ln>
                <a:solidFill>
                  <a:schemeClr val="accent2"/>
                </a:solidFill>
                <a:effectLst/>
                <a:uLnTx/>
                <a:uFillTx/>
                <a:ea typeface="+mn-ea"/>
                <a:cs typeface="+mn-cs"/>
              </a:rPr>
              <a:t>firma il proprio certificato</a:t>
            </a:r>
            <a:r>
              <a:rPr kumimoji="0" lang="it-IT" sz="1400" b="0" i="0" u="none" strike="noStrike" kern="0" cap="none" spc="0" normalizeH="0" baseline="0" noProof="0" dirty="0" smtClean="0">
                <a:ln>
                  <a:noFill/>
                </a:ln>
                <a:solidFill>
                  <a:schemeClr val="tx2"/>
                </a:solidFill>
                <a:effectLst/>
                <a:uLnTx/>
                <a:uFillTx/>
                <a:ea typeface="+mn-ea"/>
                <a:cs typeface="+mn-cs"/>
              </a:rPr>
              <a:t> (self-</a:t>
            </a:r>
            <a:r>
              <a:rPr kumimoji="0" lang="it-IT" sz="1400" b="0" i="0" u="none" strike="noStrike" kern="0" cap="none" spc="0" normalizeH="0" baseline="0" noProof="0" dirty="0" err="1" smtClean="0">
                <a:ln>
                  <a:noFill/>
                </a:ln>
                <a:solidFill>
                  <a:schemeClr val="tx2"/>
                </a:solidFill>
                <a:effectLst/>
                <a:uLnTx/>
                <a:uFillTx/>
                <a:ea typeface="+mn-ea"/>
                <a:cs typeface="+mn-cs"/>
              </a:rPr>
              <a:t>signed</a:t>
            </a:r>
            <a:r>
              <a:rPr kumimoji="0" lang="it-IT" sz="1400" b="0" i="0" u="none" strike="noStrike" kern="0" cap="none" spc="0" normalizeH="0" baseline="0" noProof="0" dirty="0" smtClean="0">
                <a:ln>
                  <a:noFill/>
                </a:ln>
                <a:solidFill>
                  <a:schemeClr val="tx2"/>
                </a:solidFill>
                <a:effectLst/>
                <a:uLnTx/>
                <a:uFillTx/>
                <a:ea typeface="+mn-ea"/>
                <a:cs typeface="+mn-cs"/>
              </a:rPr>
              <a:t>), mentre le </a:t>
            </a:r>
            <a:r>
              <a:rPr kumimoji="0" lang="it-IT" sz="1400" b="1" i="1" u="none" strike="noStrike" kern="0" cap="none" spc="0" normalizeH="0" baseline="0" noProof="0" dirty="0" smtClean="0">
                <a:ln>
                  <a:noFill/>
                </a:ln>
                <a:solidFill>
                  <a:schemeClr val="accent2"/>
                </a:solidFill>
                <a:effectLst/>
                <a:uLnTx/>
                <a:uFillTx/>
                <a:ea typeface="+mn-ea"/>
                <a:cs typeface="+mn-cs"/>
              </a:rPr>
              <a:t>Subordinate CA rilasciano certificati per usi specifici</a:t>
            </a:r>
            <a:r>
              <a:rPr kumimoji="0" lang="it-IT" sz="1400" b="0" i="0" u="none" strike="noStrike" kern="0" cap="none" spc="0" normalizeH="0" baseline="0" noProof="0" dirty="0" smtClean="0">
                <a:ln>
                  <a:noFill/>
                </a:ln>
                <a:solidFill>
                  <a:schemeClr val="tx2"/>
                </a:solidFill>
                <a:effectLst/>
                <a:uLnTx/>
                <a:uFillTx/>
                <a:ea typeface="+mn-ea"/>
                <a:cs typeface="+mn-cs"/>
              </a:rPr>
              <a:t> (</a:t>
            </a:r>
            <a:r>
              <a:rPr kumimoji="0" lang="it-IT" sz="1400" b="0" i="0" u="none" strike="noStrike" kern="0" cap="none" spc="0" normalizeH="0" baseline="0" noProof="0" dirty="0" err="1" smtClean="0">
                <a:ln>
                  <a:noFill/>
                </a:ln>
                <a:solidFill>
                  <a:schemeClr val="tx2"/>
                </a:solidFill>
                <a:effectLst/>
                <a:uLnTx/>
                <a:uFillTx/>
                <a:ea typeface="+mn-ea"/>
                <a:cs typeface="+mn-cs"/>
              </a:rPr>
              <a:t>Issuing</a:t>
            </a:r>
            <a:r>
              <a:rPr kumimoji="0" lang="it-IT" sz="1400" b="0" i="0" u="none" strike="noStrike" kern="0" cap="none" spc="0" normalizeH="0" baseline="0" noProof="0" dirty="0" smtClean="0">
                <a:ln>
                  <a:noFill/>
                </a:ln>
                <a:solidFill>
                  <a:schemeClr val="tx2"/>
                </a:solidFill>
                <a:effectLst/>
                <a:uLnTx/>
                <a:uFillTx/>
                <a:ea typeface="+mn-ea"/>
                <a:cs typeface="+mn-cs"/>
              </a:rPr>
              <a:t> CA)</a:t>
            </a:r>
          </a:p>
        </p:txBody>
      </p:sp>
      <p:sp>
        <p:nvSpPr>
          <p:cNvPr id="7" name="Rettangolo 6"/>
          <p:cNvSpPr/>
          <p:nvPr/>
        </p:nvSpPr>
        <p:spPr>
          <a:xfrm>
            <a:off x="116345" y="4413561"/>
            <a:ext cx="3888000" cy="794429"/>
          </a:xfrm>
          <a:prstGeom prst="rect">
            <a:avLst/>
          </a:prstGeom>
          <a:solidFill>
            <a:schemeClr val="bg1">
              <a:lumMod val="85000"/>
            </a:schemeClr>
          </a:solidFill>
          <a:ln w="12700" cap="flat" cmpd="sng" algn="ctr">
            <a:solidFill>
              <a:srgbClr val="000000"/>
            </a:solid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smtClean="0">
                <a:ln>
                  <a:noFill/>
                </a:ln>
                <a:solidFill>
                  <a:schemeClr val="tx2"/>
                </a:solidFill>
                <a:effectLst/>
                <a:uLnTx/>
                <a:uFillTx/>
                <a:ea typeface="+mn-ea"/>
                <a:cs typeface="+mn-cs"/>
              </a:rPr>
              <a:t>Una </a:t>
            </a:r>
            <a:r>
              <a:rPr kumimoji="0" lang="it-IT" sz="1400" b="1" i="1" u="none" strike="noStrike" kern="0" cap="none" spc="0" normalizeH="0" baseline="0" noProof="0" dirty="0" err="1" smtClean="0">
                <a:ln>
                  <a:noFill/>
                </a:ln>
                <a:solidFill>
                  <a:schemeClr val="accent2"/>
                </a:solidFill>
                <a:effectLst/>
                <a:uLnTx/>
                <a:uFillTx/>
                <a:ea typeface="+mn-ea"/>
                <a:cs typeface="+mn-cs"/>
              </a:rPr>
              <a:t>Certification</a:t>
            </a:r>
            <a:r>
              <a:rPr kumimoji="0" lang="it-IT" sz="1400" b="1" i="1" u="none" strike="noStrike" kern="0" cap="none" spc="0" normalizeH="0" baseline="0" noProof="0" dirty="0" smtClean="0">
                <a:ln>
                  <a:noFill/>
                </a:ln>
                <a:solidFill>
                  <a:schemeClr val="accent2"/>
                </a:solidFill>
                <a:effectLst/>
                <a:uLnTx/>
                <a:uFillTx/>
                <a:ea typeface="+mn-ea"/>
                <a:cs typeface="+mn-cs"/>
              </a:rPr>
              <a:t> Authority (CA)</a:t>
            </a:r>
            <a:r>
              <a:rPr kumimoji="0" lang="it-IT" sz="1400" b="0" i="0" u="none" strike="noStrike" kern="0" cap="none" spc="0" normalizeH="0" baseline="0" noProof="0" dirty="0" smtClean="0">
                <a:ln>
                  <a:noFill/>
                </a:ln>
                <a:solidFill>
                  <a:schemeClr val="tx2"/>
                </a:solidFill>
                <a:effectLst/>
                <a:uLnTx/>
                <a:uFillTx/>
                <a:ea typeface="+mn-ea"/>
                <a:cs typeface="+mn-cs"/>
              </a:rPr>
              <a:t> è un </a:t>
            </a:r>
            <a:r>
              <a:rPr kumimoji="0" lang="it-IT" sz="1400" b="1" i="1" u="none" strike="noStrike" kern="0" cap="none" spc="0" normalizeH="0" baseline="0" noProof="0" dirty="0" smtClean="0">
                <a:ln>
                  <a:noFill/>
                </a:ln>
                <a:solidFill>
                  <a:schemeClr val="accent2"/>
                </a:solidFill>
                <a:effectLst/>
                <a:uLnTx/>
                <a:uFillTx/>
                <a:ea typeface="+mn-ea"/>
                <a:cs typeface="+mn-cs"/>
              </a:rPr>
              <a:t>soggetto terzo di fiducia</a:t>
            </a:r>
            <a:r>
              <a:rPr kumimoji="0" lang="it-IT" sz="1400" b="0" i="0" u="none" strike="noStrike" kern="0" cap="none" spc="0" normalizeH="0" baseline="0" noProof="0" dirty="0" smtClean="0">
                <a:ln>
                  <a:noFill/>
                </a:ln>
                <a:solidFill>
                  <a:schemeClr val="tx2"/>
                </a:solidFill>
                <a:effectLst/>
                <a:uLnTx/>
                <a:uFillTx/>
                <a:ea typeface="+mn-ea"/>
                <a:cs typeface="+mn-cs"/>
              </a:rPr>
              <a:t> (</a:t>
            </a:r>
            <a:r>
              <a:rPr kumimoji="0" lang="it-IT" sz="1400" b="0" i="0" u="none" strike="noStrike" kern="0" cap="none" spc="0" normalizeH="0" baseline="0" noProof="0" dirty="0" err="1" smtClean="0">
                <a:ln>
                  <a:noFill/>
                </a:ln>
                <a:solidFill>
                  <a:schemeClr val="tx2"/>
                </a:solidFill>
                <a:effectLst/>
                <a:uLnTx/>
                <a:uFillTx/>
                <a:ea typeface="+mn-ea"/>
                <a:cs typeface="+mn-cs"/>
              </a:rPr>
              <a:t>trusted</a:t>
            </a:r>
            <a:r>
              <a:rPr kumimoji="0" lang="it-IT" sz="1400" b="0" i="0" u="none" strike="noStrike" kern="0" cap="none" spc="0" normalizeH="0" baseline="0" noProof="0" dirty="0" smtClean="0">
                <a:ln>
                  <a:noFill/>
                </a:ln>
                <a:solidFill>
                  <a:schemeClr val="tx2"/>
                </a:solidFill>
                <a:effectLst/>
                <a:uLnTx/>
                <a:uFillTx/>
                <a:ea typeface="+mn-ea"/>
                <a:cs typeface="+mn-cs"/>
              </a:rPr>
              <a:t> </a:t>
            </a:r>
            <a:r>
              <a:rPr kumimoji="0" lang="it-IT" sz="1400" b="0" i="0" u="none" strike="noStrike" kern="0" cap="none" spc="0" normalizeH="0" baseline="0" noProof="0" dirty="0" err="1" smtClean="0">
                <a:ln>
                  <a:noFill/>
                </a:ln>
                <a:solidFill>
                  <a:schemeClr val="tx2"/>
                </a:solidFill>
                <a:effectLst/>
                <a:uLnTx/>
                <a:uFillTx/>
                <a:ea typeface="+mn-ea"/>
                <a:cs typeface="+mn-cs"/>
              </a:rPr>
              <a:t>third</a:t>
            </a:r>
            <a:r>
              <a:rPr kumimoji="0" lang="it-IT" sz="1400" b="0" i="0" u="none" strike="noStrike" kern="0" cap="none" spc="0" normalizeH="0" baseline="0" noProof="0" dirty="0" smtClean="0">
                <a:ln>
                  <a:noFill/>
                </a:ln>
                <a:solidFill>
                  <a:schemeClr val="tx2"/>
                </a:solidFill>
                <a:effectLst/>
                <a:uLnTx/>
                <a:uFillTx/>
                <a:ea typeface="+mn-ea"/>
                <a:cs typeface="+mn-cs"/>
              </a:rPr>
              <a:t> party), pubblico o privato, </a:t>
            </a:r>
            <a:r>
              <a:rPr kumimoji="0" lang="it-IT" sz="1400" b="1" i="1" u="none" strike="noStrike" kern="0" cap="none" spc="0" normalizeH="0" baseline="0" noProof="0" dirty="0" smtClean="0">
                <a:ln>
                  <a:noFill/>
                </a:ln>
                <a:solidFill>
                  <a:schemeClr val="accent2"/>
                </a:solidFill>
                <a:effectLst/>
                <a:uLnTx/>
                <a:uFillTx/>
                <a:ea typeface="+mn-ea"/>
                <a:cs typeface="+mn-cs"/>
              </a:rPr>
              <a:t>abilitato ad emettere un certificato digitale</a:t>
            </a:r>
          </a:p>
        </p:txBody>
      </p:sp>
      <p:sp>
        <p:nvSpPr>
          <p:cNvPr id="8" name="Rettangolo 7"/>
          <p:cNvSpPr/>
          <p:nvPr/>
        </p:nvSpPr>
        <p:spPr>
          <a:xfrm>
            <a:off x="116345" y="5364790"/>
            <a:ext cx="3888000" cy="684000"/>
          </a:xfrm>
          <a:prstGeom prst="rect">
            <a:avLst/>
          </a:prstGeom>
          <a:solidFill>
            <a:schemeClr val="bg1">
              <a:lumMod val="85000"/>
            </a:schemeClr>
          </a:solidFill>
          <a:ln w="12700" cap="flat" cmpd="sng" algn="ctr">
            <a:solidFill>
              <a:srgbClr val="000000"/>
            </a:solid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0" i="0" u="none" strike="noStrike" kern="0" cap="none" spc="0" normalizeH="0" baseline="0" noProof="0" dirty="0" smtClean="0">
                <a:ln>
                  <a:noFill/>
                </a:ln>
                <a:solidFill>
                  <a:schemeClr val="tx2"/>
                </a:solidFill>
                <a:effectLst/>
                <a:uLnTx/>
                <a:uFillTx/>
                <a:ea typeface="+mn-ea"/>
                <a:cs typeface="+mn-cs"/>
              </a:rPr>
              <a:t>La </a:t>
            </a:r>
            <a:r>
              <a:rPr kumimoji="0" lang="it-IT" sz="1400" b="1" i="1" u="none" strike="noStrike" kern="0" cap="none" spc="0" normalizeH="0" baseline="0" noProof="0" dirty="0" smtClean="0">
                <a:ln>
                  <a:noFill/>
                </a:ln>
                <a:solidFill>
                  <a:schemeClr val="accent2"/>
                </a:solidFill>
                <a:effectLst/>
                <a:uLnTx/>
                <a:uFillTx/>
                <a:ea typeface="+mn-ea"/>
                <a:cs typeface="+mn-cs"/>
              </a:rPr>
              <a:t>CA ha anche il compito di revocare i certificati</a:t>
            </a:r>
            <a:r>
              <a:rPr kumimoji="0" lang="it-IT" sz="1400" b="0" i="0" u="none" strike="noStrike" kern="0" cap="none" spc="0" normalizeH="0" baseline="0" noProof="0" dirty="0" smtClean="0">
                <a:ln>
                  <a:noFill/>
                </a:ln>
                <a:solidFill>
                  <a:schemeClr val="tx2"/>
                </a:solidFill>
                <a:effectLst/>
                <a:uLnTx/>
                <a:uFillTx/>
                <a:ea typeface="+mn-ea"/>
                <a:cs typeface="+mn-cs"/>
              </a:rPr>
              <a:t> e di pubblicare un elenco di revoche dei certificati (CRL)</a:t>
            </a:r>
          </a:p>
        </p:txBody>
      </p:sp>
      <p:sp>
        <p:nvSpPr>
          <p:cNvPr id="9" name="Rettangolo 8"/>
          <p:cNvSpPr/>
          <p:nvPr/>
        </p:nvSpPr>
        <p:spPr>
          <a:xfrm>
            <a:off x="7732934" y="5364790"/>
            <a:ext cx="4342721" cy="684000"/>
          </a:xfrm>
          <a:prstGeom prst="rect">
            <a:avLst/>
          </a:prstGeom>
          <a:solidFill>
            <a:schemeClr val="bg1">
              <a:lumMod val="85000"/>
            </a:schemeClr>
          </a:solidFill>
          <a:ln w="12700" cap="flat" cmpd="sng" algn="ctr">
            <a:solidFill>
              <a:srgbClr val="000000"/>
            </a:solidFill>
            <a:prstDash val="solid"/>
          </a:ln>
          <a:effectLst/>
        </p:spPr>
        <p:txBody>
          <a:bodyPr rIns="72000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0" i="1" u="none" strike="noStrike" kern="0" cap="none" spc="0" normalizeH="0" baseline="0" noProof="0" dirty="0" smtClean="0">
                <a:ln>
                  <a:noFill/>
                </a:ln>
                <a:solidFill>
                  <a:schemeClr val="accent2"/>
                </a:solidFill>
                <a:effectLst/>
                <a:uLnTx/>
                <a:uFillTx/>
                <a:ea typeface="+mn-ea"/>
                <a:cs typeface="+mn-cs"/>
              </a:rPr>
              <a:t>La CA dispone di un certificato con il quale sono firmati tutti i certificati emessi</a:t>
            </a:r>
            <a:r>
              <a:rPr kumimoji="0" lang="it-IT" sz="1400" b="0" i="0" u="none" strike="noStrike" kern="0" cap="none" spc="0" normalizeH="0" baseline="0" noProof="0" dirty="0" smtClean="0">
                <a:ln>
                  <a:noFill/>
                </a:ln>
                <a:solidFill>
                  <a:schemeClr val="accent2"/>
                </a:solidFill>
                <a:effectLst/>
                <a:uLnTx/>
                <a:uFillTx/>
                <a:ea typeface="+mn-ea"/>
                <a:cs typeface="+mn-cs"/>
              </a:rPr>
              <a:t> </a:t>
            </a:r>
            <a:r>
              <a:rPr kumimoji="0" lang="it-IT" sz="1400" b="0" i="0" u="none" strike="noStrike" kern="0" cap="none" spc="0" normalizeH="0" baseline="0" noProof="0" dirty="0" smtClean="0">
                <a:ln>
                  <a:noFill/>
                </a:ln>
                <a:solidFill>
                  <a:prstClr val="black"/>
                </a:solidFill>
                <a:effectLst/>
                <a:uLnTx/>
                <a:uFillTx/>
                <a:ea typeface="+mn-ea"/>
                <a:cs typeface="+mn-cs"/>
              </a:rPr>
              <a:t>agli utenti e quindi </a:t>
            </a:r>
            <a:r>
              <a:rPr kumimoji="0" lang="it-IT" sz="1400" b="0" i="1" u="none" strike="noStrike" kern="0" cap="none" spc="0" normalizeH="0" baseline="0" noProof="0" dirty="0" smtClean="0">
                <a:ln>
                  <a:noFill/>
                </a:ln>
                <a:solidFill>
                  <a:schemeClr val="accent2"/>
                </a:solidFill>
                <a:effectLst/>
                <a:uLnTx/>
                <a:uFillTx/>
                <a:ea typeface="+mn-ea"/>
                <a:cs typeface="+mn-cs"/>
              </a:rPr>
              <a:t>deve essere messa in sicurezza</a:t>
            </a:r>
          </a:p>
        </p:txBody>
      </p:sp>
      <p:sp>
        <p:nvSpPr>
          <p:cNvPr id="10" name="Rettangolo 9"/>
          <p:cNvSpPr/>
          <p:nvPr/>
        </p:nvSpPr>
        <p:spPr>
          <a:xfrm>
            <a:off x="7732934" y="2903271"/>
            <a:ext cx="4342721" cy="2304719"/>
          </a:xfrm>
          <a:prstGeom prst="rect">
            <a:avLst/>
          </a:prstGeom>
          <a:solidFill>
            <a:schemeClr val="bg1">
              <a:lumMod val="85000"/>
            </a:schemeClr>
          </a:solidFill>
          <a:ln w="12700" cap="flat" cmpd="sng" algn="ctr">
            <a:solidFill>
              <a:srgbClr val="000000"/>
            </a:solidFill>
            <a:prstDash val="solid"/>
          </a:ln>
          <a:effectLst/>
        </p:spPr>
        <p:txBody>
          <a:bodyPr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400" b="1" i="1" u="none" strike="noStrike" kern="0" cap="none" spc="0" normalizeH="0" baseline="0" noProof="0" dirty="0" smtClean="0">
                <a:ln>
                  <a:noFill/>
                </a:ln>
                <a:solidFill>
                  <a:schemeClr val="accent2"/>
                </a:solidFill>
                <a:effectLst/>
                <a:uLnTx/>
                <a:uFillTx/>
                <a:ea typeface="+mn-ea"/>
                <a:cs typeface="+mn-cs"/>
              </a:rPr>
              <a:t>Tipo CA in ambiente Windows</a:t>
            </a:r>
            <a:r>
              <a:rPr kumimoji="0" lang="it-IT" sz="1400" b="1" i="0" u="none" strike="noStrike" kern="0" cap="none" spc="0" normalizeH="0" baseline="0" noProof="0" dirty="0" smtClean="0">
                <a:ln>
                  <a:noFill/>
                </a:ln>
                <a:solidFill>
                  <a:schemeClr val="accent2"/>
                </a:solidFill>
                <a:effectLst/>
                <a:uLnTx/>
                <a:uFillTx/>
                <a:ea typeface="+mn-ea"/>
                <a:cs typeface="+mn-cs"/>
              </a:rPr>
              <a:t>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0" cap="none" spc="0" normalizeH="0" baseline="0" noProof="0" dirty="0" smtClean="0">
                <a:ln>
                  <a:noFill/>
                </a:ln>
                <a:solidFill>
                  <a:schemeClr val="tx2"/>
                </a:solidFill>
                <a:effectLst/>
                <a:uLnTx/>
                <a:uFillTx/>
                <a:ea typeface="+mn-ea"/>
                <a:cs typeface="+mn-cs"/>
              </a:rPr>
              <a:t>Una </a:t>
            </a:r>
            <a:r>
              <a:rPr kumimoji="0" lang="it-IT" sz="1400" b="1" i="1" u="none" strike="noStrike" kern="0" cap="none" spc="0" normalizeH="0" baseline="0" noProof="0" dirty="0" smtClean="0">
                <a:ln>
                  <a:noFill/>
                </a:ln>
                <a:solidFill>
                  <a:schemeClr val="accent2"/>
                </a:solidFill>
                <a:effectLst/>
                <a:uLnTx/>
                <a:uFillTx/>
                <a:ea typeface="+mn-ea"/>
                <a:cs typeface="+mn-cs"/>
              </a:rPr>
              <a:t>CA Stand-alone non richiede l’integrazione con Active Directory</a:t>
            </a:r>
            <a:r>
              <a:rPr kumimoji="0" lang="it-IT" sz="1400" b="0" i="0" u="none" strike="noStrike" kern="0" cap="none" spc="0" normalizeH="0" baseline="0" noProof="0" dirty="0" smtClean="0">
                <a:ln>
                  <a:noFill/>
                </a:ln>
                <a:solidFill>
                  <a:schemeClr val="tx2"/>
                </a:solidFill>
                <a:effectLst/>
                <a:uLnTx/>
                <a:uFillTx/>
                <a:ea typeface="+mn-ea"/>
                <a:cs typeface="+mn-cs"/>
              </a:rPr>
              <a:t>, ma </a:t>
            </a:r>
            <a:r>
              <a:rPr kumimoji="0" lang="it-IT" sz="1400" b="1" i="1" u="none" strike="noStrike" kern="0" cap="none" spc="0" normalizeH="0" baseline="0" noProof="0" dirty="0" smtClean="0">
                <a:ln>
                  <a:noFill/>
                </a:ln>
                <a:solidFill>
                  <a:schemeClr val="accent2"/>
                </a:solidFill>
                <a:effectLst/>
                <a:uLnTx/>
                <a:uFillTx/>
                <a:ea typeface="+mn-ea"/>
                <a:cs typeface="+mn-cs"/>
              </a:rPr>
              <a:t>più complessa da amministrare</a:t>
            </a:r>
            <a:r>
              <a:rPr kumimoji="0" lang="it-IT" sz="1400" b="0" i="0" u="none" strike="noStrike" kern="0" cap="none" spc="0" normalizeH="0" baseline="0" noProof="0" dirty="0" smtClean="0">
                <a:ln>
                  <a:noFill/>
                </a:ln>
                <a:solidFill>
                  <a:schemeClr val="tx2"/>
                </a:solidFill>
                <a:effectLst/>
                <a:uLnTx/>
                <a:uFillTx/>
                <a:ea typeface="+mn-ea"/>
                <a:cs typeface="+mn-cs"/>
              </a:rPr>
              <a:t> in quanto non consente l’utilizzo dei modelli di certificato</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0" cap="none" spc="0" normalizeH="0" baseline="0" noProof="0" dirty="0" smtClean="0">
                <a:ln>
                  <a:noFill/>
                </a:ln>
                <a:solidFill>
                  <a:schemeClr val="tx2"/>
                </a:solidFill>
                <a:effectLst/>
                <a:uLnTx/>
                <a:uFillTx/>
                <a:ea typeface="+mn-ea"/>
                <a:cs typeface="+mn-cs"/>
              </a:rPr>
              <a:t>Una </a:t>
            </a:r>
            <a:r>
              <a:rPr kumimoji="0" lang="it-IT" sz="1400" b="1" i="1" u="none" strike="noStrike" kern="0" cap="none" spc="0" normalizeH="0" baseline="0" noProof="0" dirty="0" smtClean="0">
                <a:ln>
                  <a:noFill/>
                </a:ln>
                <a:solidFill>
                  <a:schemeClr val="accent2"/>
                </a:solidFill>
                <a:effectLst/>
                <a:uLnTx/>
                <a:uFillTx/>
                <a:ea typeface="+mn-ea"/>
                <a:cs typeface="+mn-cs"/>
              </a:rPr>
              <a:t>CA Enterprise deve essere integrate in Active Directory</a:t>
            </a:r>
            <a:r>
              <a:rPr kumimoji="0" lang="it-IT" sz="1400" b="0" i="0" u="none" strike="noStrike" kern="0" cap="none" spc="0" normalizeH="0" baseline="0" noProof="0" dirty="0" smtClean="0">
                <a:ln>
                  <a:noFill/>
                </a:ln>
                <a:solidFill>
                  <a:schemeClr val="tx2"/>
                </a:solidFill>
                <a:effectLst/>
                <a:uLnTx/>
                <a:uFillTx/>
                <a:ea typeface="+mn-ea"/>
                <a:cs typeface="+mn-cs"/>
              </a:rPr>
              <a:t>, ma </a:t>
            </a:r>
            <a:r>
              <a:rPr kumimoji="0" lang="it-IT" sz="1400" b="1" i="1" u="none" strike="noStrike" kern="0" cap="none" spc="0" normalizeH="0" baseline="0" noProof="0" dirty="0" smtClean="0">
                <a:ln>
                  <a:noFill/>
                </a:ln>
                <a:solidFill>
                  <a:schemeClr val="accent2"/>
                </a:solidFill>
                <a:effectLst/>
                <a:uLnTx/>
                <a:uFillTx/>
                <a:ea typeface="+mn-ea"/>
                <a:cs typeface="+mn-cs"/>
              </a:rPr>
              <a:t>la gestione è più semplice</a:t>
            </a:r>
            <a:r>
              <a:rPr kumimoji="0" lang="it-IT" sz="1400" b="0" i="1" u="none" strike="noStrike" kern="0" cap="none" spc="0" normalizeH="0" baseline="0" noProof="0" dirty="0" smtClean="0">
                <a:ln>
                  <a:noFill/>
                </a:ln>
                <a:solidFill>
                  <a:srgbClr val="9B2D1F"/>
                </a:solidFill>
                <a:effectLst/>
                <a:uLnTx/>
                <a:uFillTx/>
                <a:ea typeface="+mn-ea"/>
                <a:cs typeface="+mn-cs"/>
              </a:rPr>
              <a:t> </a:t>
            </a:r>
            <a:r>
              <a:rPr kumimoji="0" lang="it-IT" sz="1400" b="0" i="0" u="none" strike="noStrike" kern="0" cap="none" spc="0" normalizeH="0" baseline="0" noProof="0" dirty="0" smtClean="0">
                <a:ln>
                  <a:noFill/>
                </a:ln>
                <a:solidFill>
                  <a:schemeClr val="tx2"/>
                </a:solidFill>
                <a:effectLst/>
                <a:uLnTx/>
                <a:uFillTx/>
                <a:ea typeface="+mn-ea"/>
                <a:cs typeface="+mn-cs"/>
              </a:rPr>
              <a:t>grazie ai modelli di certificato</a:t>
            </a:r>
          </a:p>
        </p:txBody>
      </p:sp>
      <p:pic>
        <p:nvPicPr>
          <p:cNvPr id="11" name="Picture 4" descr="http://icons.iconarchive.com/icons/icons8/windows-8/128/Systems-Windows-8-icon.png"/>
          <p:cNvPicPr>
            <a:picLocks noChangeAspect="1" noChangeArrowheads="1"/>
          </p:cNvPicPr>
          <p:nvPr/>
        </p:nvPicPr>
        <p:blipFill>
          <a:blip r:embed="rId5" cstate="print">
            <a:biLevel thresh="5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546478" y="4649793"/>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11"/>
          <p:cNvSpPr/>
          <p:nvPr/>
        </p:nvSpPr>
        <p:spPr>
          <a:xfrm>
            <a:off x="116345" y="6552494"/>
            <a:ext cx="6460295" cy="184666"/>
          </a:xfrm>
          <a:prstGeom prst="rect">
            <a:avLst/>
          </a:prstGeom>
        </p:spPr>
        <p:txBody>
          <a:bodyPr wrap="none" lIns="0" tIns="0" rIns="0" bIns="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sz="1200" b="1" dirty="0" err="1">
                <a:solidFill>
                  <a:schemeClr val="tx2"/>
                </a:solidFill>
              </a:rPr>
              <a:t>Certification</a:t>
            </a:r>
            <a:r>
              <a:rPr lang="it-IT" sz="1200" b="1" dirty="0">
                <a:solidFill>
                  <a:schemeClr val="tx2"/>
                </a:solidFill>
              </a:rPr>
              <a:t> Authority Guidance</a:t>
            </a:r>
            <a:r>
              <a:rPr lang="it-IT" sz="1200" dirty="0">
                <a:solidFill>
                  <a:schemeClr val="tx2"/>
                </a:solidFill>
              </a:rPr>
              <a:t>: </a:t>
            </a:r>
            <a:r>
              <a:rPr lang="it-IT" sz="1200" dirty="0">
                <a:solidFill>
                  <a:prstClr val="black"/>
                </a:solidFill>
                <a:hlinkClick r:id="rId7"/>
              </a:rPr>
              <a:t>https://technet.microsoft.com/en-us/library/hh831574(v=ws.11).</a:t>
            </a:r>
            <a:r>
              <a:rPr lang="it-IT" sz="1200" dirty="0" smtClean="0">
                <a:solidFill>
                  <a:prstClr val="black"/>
                </a:solidFill>
                <a:hlinkClick r:id="rId7"/>
              </a:rPr>
              <a:t>aspx</a:t>
            </a:r>
            <a:endParaRPr lang="it-IT" sz="1200" dirty="0">
              <a:solidFill>
                <a:prstClr val="black"/>
              </a:solidFill>
            </a:endParaRPr>
          </a:p>
        </p:txBody>
      </p:sp>
      <p:sp>
        <p:nvSpPr>
          <p:cNvPr id="13" name="Freeform 24"/>
          <p:cNvSpPr>
            <a:spLocks noChangeAspect="1"/>
          </p:cNvSpPr>
          <p:nvPr/>
        </p:nvSpPr>
        <p:spPr bwMode="auto">
          <a:xfrm>
            <a:off x="11559792" y="5472716"/>
            <a:ext cx="405371" cy="432000"/>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396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90178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Gerarchia PKI a livello singolo</a:t>
            </a:r>
          </a:p>
        </p:txBody>
      </p:sp>
      <p:sp>
        <p:nvSpPr>
          <p:cNvPr id="3" name="Rettangolo 2"/>
          <p:cNvSpPr/>
          <p:nvPr/>
        </p:nvSpPr>
        <p:spPr bwMode="ltGray">
          <a:xfrm>
            <a:off x="483156" y="1831253"/>
            <a:ext cx="5976000" cy="3885539"/>
          </a:xfrm>
          <a:prstGeom prst="rect">
            <a:avLst/>
          </a:prstGeom>
          <a:solidFill>
            <a:schemeClr val="bg1">
              <a:lumMod val="85000"/>
            </a:schemeClr>
          </a:solidFill>
          <a:ln w="127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it-IT" sz="1800" b="1" i="0" u="none" strike="noStrike" kern="0" cap="none" spc="0" normalizeH="0" baseline="0" noProof="0" dirty="0" smtClean="0">
                <a:ln>
                  <a:noFill/>
                </a:ln>
                <a:solidFill>
                  <a:schemeClr val="accent2"/>
                </a:solidFill>
                <a:effectLst/>
                <a:uLnTx/>
                <a:uFillTx/>
                <a:ea typeface="+mn-ea"/>
                <a:cs typeface="+mn-cs"/>
              </a:rPr>
              <a:t>Single/</a:t>
            </a:r>
            <a:r>
              <a:rPr kumimoji="0" lang="it-IT" sz="1800" b="1" i="0" u="none" strike="noStrike" kern="0" cap="none" spc="0" normalizeH="0" baseline="0" noProof="0" dirty="0" err="1" smtClean="0">
                <a:ln>
                  <a:noFill/>
                </a:ln>
                <a:solidFill>
                  <a:schemeClr val="accent2"/>
                </a:solidFill>
                <a:effectLst/>
                <a:uLnTx/>
                <a:uFillTx/>
                <a:ea typeface="+mn-ea"/>
                <a:cs typeface="+mn-cs"/>
              </a:rPr>
              <a:t>One-Tier</a:t>
            </a:r>
            <a:r>
              <a:rPr kumimoji="0" lang="it-IT" sz="1800" b="1" i="0" u="none" strike="noStrike" kern="0" cap="none" spc="0" normalizeH="0" baseline="0" noProof="0" dirty="0" smtClean="0">
                <a:ln>
                  <a:noFill/>
                </a:ln>
                <a:solidFill>
                  <a:schemeClr val="accent2"/>
                </a:solidFill>
                <a:effectLst/>
                <a:uLnTx/>
                <a:uFillTx/>
                <a:ea typeface="+mn-ea"/>
                <a:cs typeface="+mn-cs"/>
              </a:rPr>
              <a:t> </a:t>
            </a:r>
            <a:r>
              <a:rPr kumimoji="0" lang="it-IT" sz="1800" b="1" i="0" u="none" strike="noStrike" kern="0" cap="none" spc="0" normalizeH="0" baseline="0" noProof="0" dirty="0" err="1" smtClean="0">
                <a:ln>
                  <a:noFill/>
                </a:ln>
                <a:solidFill>
                  <a:schemeClr val="accent2"/>
                </a:solidFill>
                <a:effectLst/>
                <a:uLnTx/>
                <a:uFillTx/>
                <a:ea typeface="+mn-ea"/>
                <a:cs typeface="+mn-cs"/>
              </a:rPr>
              <a:t>Hierarchy</a:t>
            </a:r>
            <a:endParaRPr kumimoji="0" lang="it-IT" sz="1800" b="1" i="0" u="none" strike="noStrike" kern="0" cap="none" spc="0" normalizeH="0" baseline="0" noProof="0" dirty="0" smtClean="0">
              <a:ln>
                <a:noFill/>
              </a:ln>
              <a:solidFill>
                <a:schemeClr val="accent2"/>
              </a:solidFill>
              <a:effectLst/>
              <a:uLnTx/>
              <a:uFillTx/>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1" i="1" u="none" strike="noStrike" kern="0" cap="none" spc="0" normalizeH="0" baseline="0" noProof="0" dirty="0" smtClean="0">
                <a:ln>
                  <a:noFill/>
                </a:ln>
                <a:solidFill>
                  <a:schemeClr val="accent2"/>
                </a:solidFill>
                <a:effectLst/>
                <a:uLnTx/>
                <a:uFillTx/>
                <a:ea typeface="+mn-ea"/>
                <a:cs typeface="+mn-cs"/>
              </a:rPr>
              <a:t>Singola CA</a:t>
            </a:r>
            <a:r>
              <a:rPr kumimoji="0" lang="it-IT" sz="1400" b="1" i="0" u="none" strike="noStrike" kern="0" cap="none" spc="0" normalizeH="0" baseline="0" noProof="0" dirty="0" smtClean="0">
                <a:ln>
                  <a:noFill/>
                </a:ln>
                <a:solidFill>
                  <a:schemeClr val="tx2"/>
                </a:solidFill>
                <a:effectLst/>
                <a:uLnTx/>
                <a:uFillTx/>
                <a:ea typeface="+mn-ea"/>
                <a:cs typeface="+mn-cs"/>
              </a:rPr>
              <a:t> </a:t>
            </a:r>
            <a:r>
              <a:rPr kumimoji="0" lang="it-IT" sz="1400" b="0" i="0" u="none" strike="noStrike" kern="0" cap="none" spc="0" normalizeH="0" baseline="0" noProof="0" dirty="0" smtClean="0">
                <a:ln>
                  <a:noFill/>
                </a:ln>
                <a:solidFill>
                  <a:schemeClr val="tx2"/>
                </a:solidFill>
                <a:effectLst/>
                <a:uLnTx/>
                <a:uFillTx/>
                <a:ea typeface="+mn-ea"/>
                <a:cs typeface="+mn-cs"/>
              </a:rPr>
              <a:t>che è sia </a:t>
            </a:r>
            <a:r>
              <a:rPr kumimoji="0" lang="it-IT" sz="1400" b="0" i="0" u="none" strike="noStrike" kern="0" cap="none" spc="0" normalizeH="0" baseline="0" noProof="0" dirty="0" err="1" smtClean="0">
                <a:ln>
                  <a:noFill/>
                </a:ln>
                <a:solidFill>
                  <a:schemeClr val="tx2"/>
                </a:solidFill>
                <a:effectLst/>
                <a:uLnTx/>
                <a:uFillTx/>
                <a:ea typeface="+mn-ea"/>
                <a:cs typeface="+mn-cs"/>
              </a:rPr>
              <a:t>root</a:t>
            </a:r>
            <a:r>
              <a:rPr kumimoji="0" lang="it-IT" sz="1400" b="0" i="0" u="none" strike="noStrike" kern="0" cap="none" spc="0" normalizeH="0" baseline="0" noProof="0" dirty="0" smtClean="0">
                <a:ln>
                  <a:noFill/>
                </a:ln>
                <a:solidFill>
                  <a:schemeClr val="tx2"/>
                </a:solidFill>
                <a:effectLst/>
                <a:uLnTx/>
                <a:uFillTx/>
                <a:ea typeface="+mn-ea"/>
                <a:cs typeface="+mn-cs"/>
              </a:rPr>
              <a:t> CA che </a:t>
            </a:r>
            <a:r>
              <a:rPr kumimoji="0" lang="it-IT" sz="1400" b="0" i="0" u="none" strike="noStrike" kern="0" cap="none" spc="0" normalizeH="0" baseline="0" noProof="0" dirty="0" err="1" smtClean="0">
                <a:ln>
                  <a:noFill/>
                </a:ln>
                <a:solidFill>
                  <a:schemeClr val="tx2"/>
                </a:solidFill>
                <a:effectLst/>
                <a:uLnTx/>
                <a:uFillTx/>
                <a:ea typeface="+mn-ea"/>
                <a:cs typeface="+mn-cs"/>
              </a:rPr>
              <a:t>issuing</a:t>
            </a:r>
            <a:r>
              <a:rPr kumimoji="0" lang="it-IT" sz="1400" b="0" i="0" u="none" strike="noStrike" kern="0" cap="none" spc="0" normalizeH="0" baseline="0" noProof="0" dirty="0" smtClean="0">
                <a:ln>
                  <a:noFill/>
                </a:ln>
                <a:solidFill>
                  <a:schemeClr val="tx2"/>
                </a:solidFill>
                <a:effectLst/>
                <a:uLnTx/>
                <a:uFillTx/>
                <a:ea typeface="+mn-ea"/>
                <a:cs typeface="+mn-cs"/>
              </a:rPr>
              <a:t> CA</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1" i="1" u="none" strike="noStrike" kern="0" cap="none" spc="0" normalizeH="0" baseline="0" noProof="0" dirty="0" smtClean="0">
                <a:ln>
                  <a:noFill/>
                </a:ln>
                <a:solidFill>
                  <a:schemeClr val="accent2"/>
                </a:solidFill>
                <a:effectLst/>
                <a:uLnTx/>
                <a:uFillTx/>
                <a:ea typeface="+mn-ea"/>
                <a:cs typeface="+mn-cs"/>
              </a:rPr>
              <a:t>Non è mai raccomanda in produzione</a:t>
            </a:r>
            <a:r>
              <a:rPr kumimoji="0" lang="it-IT" sz="1400" b="0" i="0" u="none" strike="noStrike" kern="0" cap="none" spc="0" normalizeH="0" baseline="0" noProof="0" dirty="0" smtClean="0">
                <a:ln>
                  <a:noFill/>
                </a:ln>
                <a:solidFill>
                  <a:schemeClr val="tx2"/>
                </a:solidFill>
                <a:effectLst/>
                <a:uLnTx/>
                <a:uFillTx/>
                <a:ea typeface="+mn-ea"/>
                <a:cs typeface="+mn-cs"/>
              </a:rPr>
              <a:t> perché la compromissione della CA corrisponde alla compromissione dell’intera PKI</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i="0" u="none" strike="noStrike" kern="0" cap="none" spc="0" normalizeH="0" baseline="0" noProof="0" dirty="0" smtClean="0">
                <a:ln>
                  <a:noFill/>
                </a:ln>
                <a:solidFill>
                  <a:schemeClr val="tx2"/>
                </a:solidFill>
                <a:effectLst/>
                <a:uLnTx/>
                <a:uFillTx/>
                <a:ea typeface="+mn-ea"/>
                <a:cs typeface="+mn-cs"/>
              </a:rPr>
              <a:t>Dal momento che la CA è sempre online è </a:t>
            </a:r>
            <a:r>
              <a:rPr kumimoji="0" lang="it-IT" sz="1400" b="1" i="1" u="none" strike="noStrike" kern="0" cap="none" spc="0" normalizeH="0" baseline="0" noProof="0" dirty="0" smtClean="0">
                <a:ln>
                  <a:noFill/>
                </a:ln>
                <a:solidFill>
                  <a:schemeClr val="accent2"/>
                </a:solidFill>
                <a:effectLst/>
                <a:uLnTx/>
                <a:uFillTx/>
                <a:ea typeface="+mn-ea"/>
                <a:cs typeface="+mn-cs"/>
              </a:rPr>
              <a:t>più suscettibile alla compromissione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0" cap="none" spc="0" normalizeH="0" baseline="0" noProof="0" dirty="0" smtClean="0">
                <a:ln>
                  <a:noFill/>
                </a:ln>
                <a:solidFill>
                  <a:schemeClr val="tx2"/>
                </a:solidFill>
                <a:effectLst/>
                <a:uLnTx/>
                <a:uFillTx/>
                <a:ea typeface="+mn-ea"/>
                <a:cs typeface="+mn-cs"/>
              </a:rPr>
              <a:t>Se la CA è compromessa </a:t>
            </a:r>
            <a:r>
              <a:rPr kumimoji="0" lang="it-IT" sz="1400" b="1" i="1" u="none" strike="noStrike" kern="0" cap="none" spc="0" normalizeH="0" baseline="0" noProof="0" dirty="0" smtClean="0">
                <a:ln>
                  <a:noFill/>
                </a:ln>
                <a:solidFill>
                  <a:schemeClr val="accent2"/>
                </a:solidFill>
                <a:effectLst/>
                <a:uLnTx/>
                <a:uFillTx/>
                <a:ea typeface="+mn-ea"/>
                <a:cs typeface="+mn-cs"/>
              </a:rPr>
              <a:t>non è possibile revocarla</a:t>
            </a:r>
          </a:p>
        </p:txBody>
      </p:sp>
      <p:sp>
        <p:nvSpPr>
          <p:cNvPr id="4" name="Rettangolo 3"/>
          <p:cNvSpPr/>
          <p:nvPr/>
        </p:nvSpPr>
        <p:spPr>
          <a:xfrm>
            <a:off x="483156" y="6552000"/>
            <a:ext cx="5985613" cy="184666"/>
          </a:xfrm>
          <a:prstGeom prst="rect">
            <a:avLst/>
          </a:prstGeom>
        </p:spPr>
        <p:txBody>
          <a:bodyPr wrap="none" lIns="0" tIns="0" rIns="0" bIns="0">
            <a:spAutoFit/>
          </a:bodyPr>
          <a:lstStyle/>
          <a:p>
            <a:r>
              <a:rPr lang="it-IT" sz="1200" b="1" dirty="0">
                <a:solidFill>
                  <a:schemeClr val="tx2"/>
                </a:solidFill>
              </a:rPr>
              <a:t>Planning a CA </a:t>
            </a:r>
            <a:r>
              <a:rPr lang="it-IT" sz="1200" b="1" dirty="0" err="1">
                <a:solidFill>
                  <a:schemeClr val="tx2"/>
                </a:solidFill>
              </a:rPr>
              <a:t>Hierarchy</a:t>
            </a:r>
            <a:r>
              <a:rPr lang="it-IT" sz="1200" dirty="0">
                <a:solidFill>
                  <a:schemeClr val="tx2"/>
                </a:solidFill>
              </a:rPr>
              <a:t>: </a:t>
            </a:r>
            <a:r>
              <a:rPr lang="it-IT" sz="1200" dirty="0">
                <a:solidFill>
                  <a:prstClr val="black"/>
                </a:solidFill>
                <a:hlinkClick r:id="rId2"/>
              </a:rPr>
              <a:t>https://technet.microsoft.com/en-us/library/dn786436(v=ws.11).</a:t>
            </a:r>
            <a:r>
              <a:rPr lang="it-IT" sz="1200" dirty="0" smtClean="0">
                <a:solidFill>
                  <a:prstClr val="black"/>
                </a:solidFill>
                <a:hlinkClick r:id="rId2"/>
              </a:rPr>
              <a:t>aspx</a:t>
            </a:r>
            <a:endParaRPr lang="it-IT" sz="1200" dirty="0">
              <a:solidFill>
                <a:prstClr val="black"/>
              </a:solidFill>
            </a:endParaRPr>
          </a:p>
        </p:txBody>
      </p:sp>
      <p:grpSp>
        <p:nvGrpSpPr>
          <p:cNvPr id="5" name="Gruppo 4"/>
          <p:cNvGrpSpPr/>
          <p:nvPr/>
        </p:nvGrpSpPr>
        <p:grpSpPr>
          <a:xfrm>
            <a:off x="6626157" y="1990312"/>
            <a:ext cx="4558311" cy="3567421"/>
            <a:chOff x="6626157" y="1986142"/>
            <a:chExt cx="4558311" cy="3567421"/>
          </a:xfrm>
        </p:grpSpPr>
        <p:grpSp>
          <p:nvGrpSpPr>
            <p:cNvPr id="6" name="Gruppo 5"/>
            <p:cNvGrpSpPr/>
            <p:nvPr/>
          </p:nvGrpSpPr>
          <p:grpSpPr>
            <a:xfrm>
              <a:off x="6626157" y="1986142"/>
              <a:ext cx="2598788" cy="1429960"/>
              <a:chOff x="6626157" y="1986142"/>
              <a:chExt cx="2598788" cy="1429960"/>
            </a:xfrm>
          </p:grpSpPr>
          <p:sp>
            <p:nvSpPr>
              <p:cNvPr id="10" name="CasellaDiTesto 9"/>
              <p:cNvSpPr txBox="1"/>
              <p:nvPr/>
            </p:nvSpPr>
            <p:spPr>
              <a:xfrm>
                <a:off x="6626157" y="3046770"/>
                <a:ext cx="2598788"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dirty="0" smtClean="0">
                    <a:ln>
                      <a:noFill/>
                    </a:ln>
                    <a:solidFill>
                      <a:prstClr val="black"/>
                    </a:solidFill>
                    <a:effectLst/>
                    <a:uLnTx/>
                    <a:uFillTx/>
                  </a:rPr>
                  <a:t>Online </a:t>
                </a:r>
                <a:r>
                  <a:rPr kumimoji="0" lang="it-IT" sz="1800" b="1" i="0" u="none" strike="noStrike" kern="0" cap="none" spc="0" normalizeH="0" baseline="0" noProof="0" dirty="0" err="1" smtClean="0">
                    <a:ln>
                      <a:noFill/>
                    </a:ln>
                    <a:solidFill>
                      <a:prstClr val="black"/>
                    </a:solidFill>
                    <a:effectLst/>
                    <a:uLnTx/>
                    <a:uFillTx/>
                  </a:rPr>
                  <a:t>Root</a:t>
                </a:r>
                <a:r>
                  <a:rPr kumimoji="0" lang="it-IT" sz="1800" b="1" i="0" u="none" strike="noStrike" kern="0" cap="none" spc="0" normalizeH="0" baseline="0" noProof="0" dirty="0" smtClean="0">
                    <a:ln>
                      <a:noFill/>
                    </a:ln>
                    <a:solidFill>
                      <a:prstClr val="black"/>
                    </a:solidFill>
                    <a:effectLst/>
                    <a:uLnTx/>
                    <a:uFillTx/>
                  </a:rPr>
                  <a:t> e </a:t>
                </a:r>
                <a:r>
                  <a:rPr kumimoji="0" lang="it-IT" sz="1800" b="1" i="0" u="none" strike="noStrike" kern="0" cap="none" spc="0" normalizeH="0" baseline="0" noProof="0" dirty="0" err="1" smtClean="0">
                    <a:ln>
                      <a:noFill/>
                    </a:ln>
                    <a:solidFill>
                      <a:prstClr val="black"/>
                    </a:solidFill>
                    <a:effectLst/>
                    <a:uLnTx/>
                    <a:uFillTx/>
                  </a:rPr>
                  <a:t>Issuing</a:t>
                </a:r>
                <a:r>
                  <a:rPr kumimoji="0" lang="it-IT" sz="1800" b="1" i="0" u="none" strike="noStrike" kern="0" cap="none" spc="0" normalizeH="0" baseline="0" noProof="0" dirty="0" smtClean="0">
                    <a:ln>
                      <a:noFill/>
                    </a:ln>
                    <a:solidFill>
                      <a:prstClr val="black"/>
                    </a:solidFill>
                    <a:effectLst/>
                    <a:uLnTx/>
                    <a:uFillTx/>
                  </a:rPr>
                  <a:t> CA</a:t>
                </a:r>
              </a:p>
            </p:txBody>
          </p:sp>
          <p:grpSp>
            <p:nvGrpSpPr>
              <p:cNvPr id="11" name="Gruppo 10"/>
              <p:cNvGrpSpPr/>
              <p:nvPr/>
            </p:nvGrpSpPr>
            <p:grpSpPr>
              <a:xfrm flipH="1">
                <a:off x="7219327" y="1986142"/>
                <a:ext cx="1412444" cy="1082042"/>
                <a:chOff x="7219324" y="1986142"/>
                <a:chExt cx="1412444" cy="1082042"/>
              </a:xfrm>
            </p:grpSpPr>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9324" y="1986142"/>
                  <a:ext cx="780290" cy="780290"/>
                </a:xfrm>
                <a:prstGeom prst="rect">
                  <a:avLst/>
                </a:prstGeom>
              </p:spPr>
            </p:pic>
            <p:pic>
              <p:nvPicPr>
                <p:cNvPr id="13" name="Immagin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1478" y="2287894"/>
                  <a:ext cx="780290" cy="780290"/>
                </a:xfrm>
                <a:prstGeom prst="rect">
                  <a:avLst/>
                </a:prstGeom>
              </p:spPr>
            </p:pic>
          </p:grpSp>
        </p:grpSp>
        <p:cxnSp>
          <p:nvCxnSpPr>
            <p:cNvPr id="7" name="Connettore 4 6"/>
            <p:cNvCxnSpPr/>
            <p:nvPr/>
          </p:nvCxnSpPr>
          <p:spPr>
            <a:xfrm rot="16200000" flipH="1">
              <a:off x="8480023" y="2847754"/>
              <a:ext cx="2053623" cy="1110689"/>
            </a:xfrm>
            <a:prstGeom prst="bentConnector3">
              <a:avLst>
                <a:gd name="adj1" fmla="val 372"/>
              </a:avLst>
            </a:prstGeom>
            <a:noFill/>
            <a:ln w="25400" cap="flat" cmpd="sng" algn="ctr">
              <a:solidFill>
                <a:sysClr val="windowText" lastClr="000000"/>
              </a:solidFill>
              <a:prstDash val="sysDot"/>
              <a:tailEnd type="triangle"/>
            </a:ln>
            <a:effectLst/>
          </p:spPr>
        </p:cxnSp>
        <p:pic>
          <p:nvPicPr>
            <p:cNvPr id="8" name="Picture 290" descr="User 512x512.png"/>
            <p:cNvPicPr>
              <a:picLocks noChangeAspect="1"/>
            </p:cNvPicPr>
            <p:nvPr/>
          </p:nvPicPr>
          <p:blipFill>
            <a:blip r:embed="rId5"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a:off x="9636734" y="4701903"/>
              <a:ext cx="851661" cy="851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Immagin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4178" y="4737588"/>
              <a:ext cx="780290" cy="780290"/>
            </a:xfrm>
            <a:prstGeom prst="rect">
              <a:avLst/>
            </a:prstGeom>
          </p:spPr>
        </p:pic>
      </p:grpSp>
    </p:spTree>
    <p:extLst>
      <p:ext uri="{BB962C8B-B14F-4D97-AF65-F5344CB8AC3E}">
        <p14:creationId xmlns:p14="http://schemas.microsoft.com/office/powerpoint/2010/main" val="22114599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Gerarchia PKI a due livelli</a:t>
            </a:r>
          </a:p>
        </p:txBody>
      </p:sp>
      <p:sp>
        <p:nvSpPr>
          <p:cNvPr id="21" name="Rettangolo 20"/>
          <p:cNvSpPr/>
          <p:nvPr/>
        </p:nvSpPr>
        <p:spPr>
          <a:xfrm>
            <a:off x="482400" y="6552000"/>
            <a:ext cx="5985613" cy="184666"/>
          </a:xfrm>
          <a:prstGeom prst="rect">
            <a:avLst/>
          </a:prstGeom>
        </p:spPr>
        <p:txBody>
          <a:bodyPr wrap="none" lIns="0" tIns="0" rIns="0" bIns="0">
            <a:spAutoFit/>
          </a:bodyPr>
          <a:lstStyle/>
          <a:p>
            <a:r>
              <a:rPr lang="it-IT" sz="1200" b="1" dirty="0">
                <a:solidFill>
                  <a:schemeClr val="tx2"/>
                </a:solidFill>
              </a:rPr>
              <a:t>Planning a CA </a:t>
            </a:r>
            <a:r>
              <a:rPr lang="it-IT" sz="1200" b="1" dirty="0" err="1">
                <a:solidFill>
                  <a:schemeClr val="tx2"/>
                </a:solidFill>
              </a:rPr>
              <a:t>Hierarchy</a:t>
            </a:r>
            <a:r>
              <a:rPr lang="it-IT" sz="1200" b="1" dirty="0">
                <a:solidFill>
                  <a:schemeClr val="tx2"/>
                </a:solidFill>
              </a:rPr>
              <a:t>:</a:t>
            </a:r>
            <a:r>
              <a:rPr lang="it-IT" sz="1200" dirty="0">
                <a:solidFill>
                  <a:schemeClr val="tx2"/>
                </a:solidFill>
              </a:rPr>
              <a:t> </a:t>
            </a:r>
            <a:r>
              <a:rPr lang="it-IT" sz="1200" dirty="0">
                <a:hlinkClick r:id="rId2"/>
              </a:rPr>
              <a:t>https://technet.microsoft.com/en-us/library/dn786436(v=ws.11).</a:t>
            </a:r>
            <a:r>
              <a:rPr lang="it-IT" sz="1200" dirty="0" smtClean="0">
                <a:hlinkClick r:id="rId2"/>
              </a:rPr>
              <a:t>aspx</a:t>
            </a:r>
            <a:endParaRPr lang="it-IT" sz="1200" dirty="0"/>
          </a:p>
        </p:txBody>
      </p:sp>
      <p:sp>
        <p:nvSpPr>
          <p:cNvPr id="38" name="Rettangolo 37"/>
          <p:cNvSpPr/>
          <p:nvPr/>
        </p:nvSpPr>
        <p:spPr bwMode="ltGray">
          <a:xfrm>
            <a:off x="482400" y="1607740"/>
            <a:ext cx="5976000" cy="4191154"/>
          </a:xfrm>
          <a:prstGeom prst="rect">
            <a:avLst/>
          </a:prstGeom>
          <a:solidFill>
            <a:schemeClr val="bg1">
              <a:lumMod val="85000"/>
            </a:schemeClr>
          </a:solidFill>
          <a:ln>
            <a:solidFill>
              <a:srgbClr val="000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1200"/>
              </a:spcAft>
            </a:pPr>
            <a:r>
              <a:rPr lang="it-IT" b="1" dirty="0" err="1">
                <a:solidFill>
                  <a:schemeClr val="accent2"/>
                </a:solidFill>
              </a:rPr>
              <a:t>Two-Tier</a:t>
            </a:r>
            <a:r>
              <a:rPr lang="it-IT" b="1" dirty="0">
                <a:solidFill>
                  <a:schemeClr val="accent2"/>
                </a:solidFill>
              </a:rPr>
              <a:t> </a:t>
            </a:r>
            <a:r>
              <a:rPr lang="it-IT" b="1" dirty="0" err="1">
                <a:solidFill>
                  <a:schemeClr val="accent2"/>
                </a:solidFill>
              </a:rPr>
              <a:t>Hierarchy</a:t>
            </a:r>
            <a:endParaRPr lang="it-IT" b="1" dirty="0">
              <a:solidFill>
                <a:schemeClr val="accent2"/>
              </a:solidFill>
            </a:endParaRPr>
          </a:p>
          <a:p>
            <a:pPr marL="285750" indent="-285750">
              <a:buFont typeface="Arial" panose="020B0604020202020204" pitchFamily="34" charset="0"/>
              <a:buChar char="•"/>
            </a:pPr>
            <a:r>
              <a:rPr lang="it-IT" sz="1400" b="1" i="1" dirty="0" err="1">
                <a:solidFill>
                  <a:schemeClr val="accent2"/>
                </a:solidFill>
              </a:rPr>
              <a:t>Root</a:t>
            </a:r>
            <a:r>
              <a:rPr lang="it-IT" sz="1400" b="1" i="1" dirty="0">
                <a:solidFill>
                  <a:schemeClr val="accent2"/>
                </a:solidFill>
              </a:rPr>
              <a:t> CA offline</a:t>
            </a:r>
            <a:r>
              <a:rPr lang="it-IT" sz="1400" b="1" dirty="0">
                <a:solidFill>
                  <a:schemeClr val="tx2"/>
                </a:solidFill>
              </a:rPr>
              <a:t> </a:t>
            </a:r>
            <a:r>
              <a:rPr lang="it-IT" sz="1400" dirty="0">
                <a:solidFill>
                  <a:schemeClr val="tx2"/>
                </a:solidFill>
              </a:rPr>
              <a:t>per garantire una</a:t>
            </a:r>
            <a:r>
              <a:rPr lang="it-IT" sz="1400" b="1" dirty="0">
                <a:solidFill>
                  <a:schemeClr val="tx2"/>
                </a:solidFill>
              </a:rPr>
              <a:t> </a:t>
            </a:r>
            <a:r>
              <a:rPr lang="it-IT" sz="1400" b="1" i="1" dirty="0">
                <a:solidFill>
                  <a:schemeClr val="accent2"/>
                </a:solidFill>
              </a:rPr>
              <a:t>migliore protezione della chiave privata</a:t>
            </a:r>
            <a:r>
              <a:rPr lang="it-IT" sz="1400" b="1" dirty="0">
                <a:solidFill>
                  <a:schemeClr val="tx1"/>
                </a:solidFill>
              </a:rPr>
              <a:t> </a:t>
            </a:r>
            <a:r>
              <a:rPr lang="it-IT" sz="1400" dirty="0">
                <a:solidFill>
                  <a:schemeClr val="tx2"/>
                </a:solidFill>
              </a:rPr>
              <a:t>da tentativi di compromissione</a:t>
            </a:r>
          </a:p>
          <a:p>
            <a:pPr marL="285750" indent="-285750">
              <a:buFont typeface="Arial" panose="020B0604020202020204" pitchFamily="34" charset="0"/>
              <a:buChar char="•"/>
            </a:pPr>
            <a:r>
              <a:rPr lang="it-IT" sz="1400" b="1" i="1" dirty="0">
                <a:solidFill>
                  <a:schemeClr val="accent2"/>
                </a:solidFill>
              </a:rPr>
              <a:t>Subordinate </a:t>
            </a:r>
            <a:r>
              <a:rPr lang="it-IT" sz="1400" b="1" i="1" dirty="0" err="1">
                <a:solidFill>
                  <a:schemeClr val="accent2"/>
                </a:solidFill>
              </a:rPr>
              <a:t>issuing</a:t>
            </a:r>
            <a:r>
              <a:rPr lang="it-IT" sz="1400" b="1" i="1" dirty="0">
                <a:solidFill>
                  <a:schemeClr val="accent2"/>
                </a:solidFill>
              </a:rPr>
              <a:t> CA online</a:t>
            </a:r>
            <a:r>
              <a:rPr lang="it-IT" sz="1400" b="1" dirty="0">
                <a:solidFill>
                  <a:schemeClr val="tx2"/>
                </a:solidFill>
              </a:rPr>
              <a:t> </a:t>
            </a:r>
            <a:r>
              <a:rPr lang="it-IT" sz="1400" dirty="0">
                <a:solidFill>
                  <a:schemeClr val="tx2"/>
                </a:solidFill>
              </a:rPr>
              <a:t>per </a:t>
            </a:r>
            <a:r>
              <a:rPr lang="it-IT" sz="1400" b="1" i="1" dirty="0">
                <a:solidFill>
                  <a:schemeClr val="accent2"/>
                </a:solidFill>
              </a:rPr>
              <a:t>aumentare il livello di sicurezza tramite la separazione dei ruoli della </a:t>
            </a:r>
            <a:r>
              <a:rPr lang="it-IT" sz="1400" b="1" i="1" dirty="0" err="1">
                <a:solidFill>
                  <a:schemeClr val="accent2"/>
                </a:solidFill>
              </a:rPr>
              <a:t>Root</a:t>
            </a:r>
            <a:r>
              <a:rPr lang="it-IT" sz="1400" b="1" i="1" dirty="0">
                <a:solidFill>
                  <a:schemeClr val="accent2"/>
                </a:solidFill>
              </a:rPr>
              <a:t> CA e della </a:t>
            </a:r>
            <a:r>
              <a:rPr lang="it-IT" sz="1400" b="1" i="1" dirty="0" err="1">
                <a:solidFill>
                  <a:schemeClr val="accent2"/>
                </a:solidFill>
              </a:rPr>
              <a:t>Issuing</a:t>
            </a:r>
            <a:r>
              <a:rPr lang="it-IT" sz="1400" b="1" i="1" dirty="0">
                <a:solidFill>
                  <a:schemeClr val="accent2"/>
                </a:solidFill>
              </a:rPr>
              <a:t> CA</a:t>
            </a:r>
          </a:p>
          <a:p>
            <a:pPr marL="285750" indent="-285750">
              <a:buFont typeface="Arial" panose="020B0604020202020204" pitchFamily="34" charset="0"/>
              <a:buChar char="•"/>
            </a:pPr>
            <a:r>
              <a:rPr lang="it-IT" sz="1400" dirty="0">
                <a:solidFill>
                  <a:schemeClr val="tx2"/>
                </a:solidFill>
              </a:rPr>
              <a:t>Offre </a:t>
            </a:r>
            <a:r>
              <a:rPr lang="it-IT" sz="1400" b="1" i="1" dirty="0">
                <a:solidFill>
                  <a:schemeClr val="accent2"/>
                </a:solidFill>
              </a:rPr>
              <a:t>maggiore scalabilità e flessibilità</a:t>
            </a:r>
            <a:r>
              <a:rPr lang="it-IT" sz="1400" dirty="0">
                <a:solidFill>
                  <a:schemeClr val="tx2"/>
                </a:solidFill>
              </a:rPr>
              <a:t>, grazie alla </a:t>
            </a:r>
            <a:r>
              <a:rPr lang="it-IT" sz="1400" b="1" i="1" dirty="0">
                <a:solidFill>
                  <a:schemeClr val="accent2"/>
                </a:solidFill>
              </a:rPr>
              <a:t>possibilità di usare più Subordinate </a:t>
            </a:r>
            <a:r>
              <a:rPr lang="it-IT" sz="1400" b="1" i="1" dirty="0" err="1">
                <a:solidFill>
                  <a:schemeClr val="accent2"/>
                </a:solidFill>
              </a:rPr>
              <a:t>issuing</a:t>
            </a:r>
            <a:r>
              <a:rPr lang="it-IT" sz="1400" b="1" i="1" dirty="0">
                <a:solidFill>
                  <a:schemeClr val="accent2"/>
                </a:solidFill>
              </a:rPr>
              <a:t> CA</a:t>
            </a:r>
            <a:r>
              <a:rPr lang="it-IT" sz="1400" dirty="0">
                <a:solidFill>
                  <a:schemeClr val="tx2"/>
                </a:solidFill>
              </a:rPr>
              <a:t>, ad esempio in aree geografiche diverse o per livelli di sicurezza differenti</a:t>
            </a:r>
          </a:p>
          <a:p>
            <a:pPr marL="285750" indent="-285750">
              <a:buFont typeface="Arial" panose="020B0604020202020204" pitchFamily="34" charset="0"/>
              <a:buChar char="•"/>
            </a:pPr>
            <a:r>
              <a:rPr lang="it-IT" sz="1400" dirty="0">
                <a:solidFill>
                  <a:schemeClr val="tx2"/>
                </a:solidFill>
              </a:rPr>
              <a:t>Comporta una </a:t>
            </a:r>
            <a:r>
              <a:rPr lang="it-IT" sz="1400" b="1" i="1" dirty="0">
                <a:solidFill>
                  <a:schemeClr val="accent2"/>
                </a:solidFill>
              </a:rPr>
              <a:t>gestione maggiore</a:t>
            </a:r>
            <a:r>
              <a:rPr lang="it-IT" sz="1400" b="1" dirty="0">
                <a:solidFill>
                  <a:srgbClr val="000000"/>
                </a:solidFill>
              </a:rPr>
              <a:t> </a:t>
            </a:r>
            <a:r>
              <a:rPr lang="it-IT" sz="1400" dirty="0">
                <a:solidFill>
                  <a:srgbClr val="000000"/>
                </a:solidFill>
              </a:rPr>
              <a:t>in </a:t>
            </a:r>
            <a:r>
              <a:rPr lang="it-IT" sz="1400" b="1" i="1" dirty="0">
                <a:solidFill>
                  <a:schemeClr val="accent2"/>
                </a:solidFill>
              </a:rPr>
              <a:t>quanto la </a:t>
            </a:r>
            <a:r>
              <a:rPr lang="it-IT" sz="1400" b="1" i="1" dirty="0" err="1">
                <a:solidFill>
                  <a:schemeClr val="accent2"/>
                </a:solidFill>
              </a:rPr>
              <a:t>Root</a:t>
            </a:r>
            <a:r>
              <a:rPr lang="it-IT" sz="1400" b="1" i="1" dirty="0">
                <a:solidFill>
                  <a:schemeClr val="accent2"/>
                </a:solidFill>
              </a:rPr>
              <a:t> CA deve essere portata online per la firma della CRL</a:t>
            </a:r>
          </a:p>
          <a:p>
            <a:pPr marL="285750" indent="-285750">
              <a:buFont typeface="Arial" panose="020B0604020202020204" pitchFamily="34" charset="0"/>
              <a:buChar char="•"/>
            </a:pPr>
            <a:r>
              <a:rPr lang="it-IT" sz="1400" b="1" i="1" dirty="0">
                <a:solidFill>
                  <a:schemeClr val="accent2"/>
                </a:solidFill>
              </a:rPr>
              <a:t>Soddisfa le esigenze della maggior parte delle aziende</a:t>
            </a:r>
          </a:p>
          <a:p>
            <a:pPr marL="285750" indent="-285750">
              <a:buFont typeface="Arial" panose="020B0604020202020204" pitchFamily="34" charset="0"/>
              <a:buChar char="•"/>
            </a:pPr>
            <a:r>
              <a:rPr lang="it-IT" sz="1400" b="1" i="1" dirty="0">
                <a:solidFill>
                  <a:schemeClr val="accent2"/>
                </a:solidFill>
              </a:rPr>
              <a:t>Microsoft IT</a:t>
            </a:r>
            <a:r>
              <a:rPr lang="it-IT" sz="1400" b="1" dirty="0">
                <a:solidFill>
                  <a:schemeClr val="tx2"/>
                </a:solidFill>
              </a:rPr>
              <a:t> </a:t>
            </a:r>
            <a:r>
              <a:rPr lang="it-IT" sz="1400" dirty="0">
                <a:solidFill>
                  <a:schemeClr val="tx2"/>
                </a:solidFill>
              </a:rPr>
              <a:t>ha adottato una gerarchia di CA a due livelli per la propria infrastruttura PKI interna</a:t>
            </a:r>
          </a:p>
        </p:txBody>
      </p:sp>
      <p:grpSp>
        <p:nvGrpSpPr>
          <p:cNvPr id="90" name="Gruppo 89"/>
          <p:cNvGrpSpPr/>
          <p:nvPr/>
        </p:nvGrpSpPr>
        <p:grpSpPr>
          <a:xfrm>
            <a:off x="6991440" y="1661963"/>
            <a:ext cx="4685396" cy="4082709"/>
            <a:chOff x="6991440" y="2017632"/>
            <a:chExt cx="4685396" cy="4082709"/>
          </a:xfrm>
        </p:grpSpPr>
        <p:grpSp>
          <p:nvGrpSpPr>
            <p:cNvPr id="73" name="Gruppo 72"/>
            <p:cNvGrpSpPr/>
            <p:nvPr/>
          </p:nvGrpSpPr>
          <p:grpSpPr>
            <a:xfrm>
              <a:off x="6991440" y="2017632"/>
              <a:ext cx="1701108" cy="1429960"/>
              <a:chOff x="8209941" y="1550423"/>
              <a:chExt cx="1701108" cy="1429960"/>
            </a:xfrm>
          </p:grpSpPr>
          <p:sp>
            <p:nvSpPr>
              <p:cNvPr id="84" name="CasellaDiTesto 83"/>
              <p:cNvSpPr txBox="1"/>
              <p:nvPr/>
            </p:nvSpPr>
            <p:spPr>
              <a:xfrm>
                <a:off x="8209941" y="2611051"/>
                <a:ext cx="1701108" cy="369332"/>
              </a:xfrm>
              <a:prstGeom prst="rect">
                <a:avLst/>
              </a:prstGeom>
              <a:noFill/>
            </p:spPr>
            <p:txBody>
              <a:bodyPr wrap="none" rtlCol="0">
                <a:spAutoFit/>
              </a:bodyPr>
              <a:lstStyle/>
              <a:p>
                <a:pPr algn="ctr"/>
                <a:r>
                  <a:rPr lang="it-IT" b="1" dirty="0" smtClean="0">
                    <a:solidFill>
                      <a:srgbClr val="000000"/>
                    </a:solidFill>
                  </a:rPr>
                  <a:t>Offline </a:t>
                </a:r>
                <a:r>
                  <a:rPr lang="it-IT" b="1" dirty="0" err="1" smtClean="0">
                    <a:solidFill>
                      <a:srgbClr val="000000"/>
                    </a:solidFill>
                  </a:rPr>
                  <a:t>Root</a:t>
                </a:r>
                <a:r>
                  <a:rPr lang="it-IT" b="1" dirty="0" smtClean="0">
                    <a:solidFill>
                      <a:srgbClr val="000000"/>
                    </a:solidFill>
                  </a:rPr>
                  <a:t> CA</a:t>
                </a:r>
              </a:p>
            </p:txBody>
          </p:sp>
          <p:grpSp>
            <p:nvGrpSpPr>
              <p:cNvPr id="85" name="Gruppo 84"/>
              <p:cNvGrpSpPr/>
              <p:nvPr/>
            </p:nvGrpSpPr>
            <p:grpSpPr>
              <a:xfrm flipH="1">
                <a:off x="8354272" y="1550423"/>
                <a:ext cx="1412444" cy="1082042"/>
                <a:chOff x="8354272" y="1550423"/>
                <a:chExt cx="1412444" cy="1082042"/>
              </a:xfrm>
            </p:grpSpPr>
            <p:pic>
              <p:nvPicPr>
                <p:cNvPr id="86" name="Immagin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4272" y="1550423"/>
                  <a:ext cx="780290" cy="780290"/>
                </a:xfrm>
                <a:prstGeom prst="rect">
                  <a:avLst/>
                </a:prstGeom>
              </p:spPr>
            </p:pic>
            <p:pic>
              <p:nvPicPr>
                <p:cNvPr id="87" name="Immagin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6426" y="1852175"/>
                  <a:ext cx="780290" cy="780290"/>
                </a:xfrm>
                <a:prstGeom prst="rect">
                  <a:avLst/>
                </a:prstGeom>
              </p:spPr>
            </p:pic>
          </p:grpSp>
        </p:grpSp>
        <p:cxnSp>
          <p:nvCxnSpPr>
            <p:cNvPr id="75" name="Connettore 4 74"/>
            <p:cNvCxnSpPr/>
            <p:nvPr/>
          </p:nvCxnSpPr>
          <p:spPr>
            <a:xfrm rot="10800000" flipH="1" flipV="1">
              <a:off x="8573769" y="2494430"/>
              <a:ext cx="697009" cy="1297651"/>
            </a:xfrm>
            <a:prstGeom prst="bentConnector2">
              <a:avLst/>
            </a:prstGeom>
            <a:ln>
              <a:solidFill>
                <a:srgbClr val="000000"/>
              </a:solidFill>
              <a:prstDash val="solid"/>
              <a:tailEnd type="triangle"/>
            </a:ln>
          </p:spPr>
          <p:style>
            <a:lnRef idx="3">
              <a:schemeClr val="dk1"/>
            </a:lnRef>
            <a:fillRef idx="0">
              <a:schemeClr val="dk1"/>
            </a:fillRef>
            <a:effectRef idx="2">
              <a:schemeClr val="dk1"/>
            </a:effectRef>
            <a:fontRef idx="minor">
              <a:schemeClr val="tx1"/>
            </a:fontRef>
          </p:style>
        </p:cxnSp>
        <p:grpSp>
          <p:nvGrpSpPr>
            <p:cNvPr id="76" name="Gruppo 75"/>
            <p:cNvGrpSpPr/>
            <p:nvPr/>
          </p:nvGrpSpPr>
          <p:grpSpPr>
            <a:xfrm>
              <a:off x="7491737" y="3627803"/>
              <a:ext cx="3127972" cy="1429960"/>
              <a:chOff x="8979219" y="3345870"/>
              <a:chExt cx="3127972" cy="1429960"/>
            </a:xfrm>
          </p:grpSpPr>
          <p:sp>
            <p:nvSpPr>
              <p:cNvPr id="78" name="CasellaDiTesto 77"/>
              <p:cNvSpPr txBox="1"/>
              <p:nvPr/>
            </p:nvSpPr>
            <p:spPr>
              <a:xfrm>
                <a:off x="8979219" y="4406498"/>
                <a:ext cx="3127972" cy="369332"/>
              </a:xfrm>
              <a:prstGeom prst="rect">
                <a:avLst/>
              </a:prstGeom>
              <a:noFill/>
            </p:spPr>
            <p:txBody>
              <a:bodyPr wrap="none" rtlCol="0">
                <a:spAutoFit/>
              </a:bodyPr>
              <a:lstStyle/>
              <a:p>
                <a:pPr algn="ctr"/>
                <a:r>
                  <a:rPr lang="it-IT" b="1" dirty="0" smtClean="0">
                    <a:solidFill>
                      <a:srgbClr val="000000"/>
                    </a:solidFill>
                  </a:rPr>
                  <a:t>Online Subordinate </a:t>
                </a:r>
                <a:r>
                  <a:rPr lang="it-IT" b="1" dirty="0" err="1" smtClean="0">
                    <a:solidFill>
                      <a:srgbClr val="000000"/>
                    </a:solidFill>
                  </a:rPr>
                  <a:t>issuing</a:t>
                </a:r>
                <a:r>
                  <a:rPr lang="it-IT" b="1" dirty="0" smtClean="0">
                    <a:solidFill>
                      <a:srgbClr val="000000"/>
                    </a:solidFill>
                  </a:rPr>
                  <a:t> CA</a:t>
                </a:r>
                <a:endParaRPr lang="it-IT" b="1" dirty="0">
                  <a:solidFill>
                    <a:srgbClr val="000000"/>
                  </a:solidFill>
                </a:endParaRPr>
              </a:p>
            </p:txBody>
          </p:sp>
          <p:grpSp>
            <p:nvGrpSpPr>
              <p:cNvPr id="79" name="Gruppo 78"/>
              <p:cNvGrpSpPr/>
              <p:nvPr/>
            </p:nvGrpSpPr>
            <p:grpSpPr>
              <a:xfrm>
                <a:off x="9836983" y="3345870"/>
                <a:ext cx="1412444" cy="1082042"/>
                <a:chOff x="9836981" y="3345870"/>
                <a:chExt cx="1412444" cy="1082042"/>
              </a:xfrm>
            </p:grpSpPr>
            <p:pic>
              <p:nvPicPr>
                <p:cNvPr id="80" name="Immagin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6981" y="3345870"/>
                  <a:ext cx="780290" cy="780290"/>
                </a:xfrm>
                <a:prstGeom prst="rect">
                  <a:avLst/>
                </a:prstGeom>
              </p:spPr>
            </p:pic>
            <p:pic>
              <p:nvPicPr>
                <p:cNvPr id="81" name="Immagin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9135" y="3647622"/>
                  <a:ext cx="780290" cy="780290"/>
                </a:xfrm>
                <a:prstGeom prst="rect">
                  <a:avLst/>
                </a:prstGeom>
              </p:spPr>
            </p:pic>
          </p:grpSp>
        </p:grpSp>
        <p:cxnSp>
          <p:nvCxnSpPr>
            <p:cNvPr id="77" name="Connettore 4 76"/>
            <p:cNvCxnSpPr/>
            <p:nvPr/>
          </p:nvCxnSpPr>
          <p:spPr>
            <a:xfrm>
              <a:off x="10127056" y="4130431"/>
              <a:ext cx="756000" cy="1008000"/>
            </a:xfrm>
            <a:prstGeom prst="bentConnector2">
              <a:avLst/>
            </a:prstGeom>
            <a:ln>
              <a:solidFill>
                <a:srgbClr val="000000"/>
              </a:solidFill>
              <a:prstDash val="sysDot"/>
              <a:tailEnd type="triangle"/>
            </a:ln>
          </p:spPr>
          <p:style>
            <a:lnRef idx="3">
              <a:schemeClr val="dk1"/>
            </a:lnRef>
            <a:fillRef idx="0">
              <a:schemeClr val="dk1"/>
            </a:fillRef>
            <a:effectRef idx="2">
              <a:schemeClr val="dk1"/>
            </a:effectRef>
            <a:fontRef idx="minor">
              <a:schemeClr val="tx1"/>
            </a:fontRef>
          </p:style>
        </p:cxnSp>
        <p:pic>
          <p:nvPicPr>
            <p:cNvPr id="88" name="Picture 290" descr="User 512x512.png"/>
            <p:cNvPicPr>
              <a:picLocks noChangeAspect="1"/>
            </p:cNvPicPr>
            <p:nvPr/>
          </p:nvPicPr>
          <p:blipFill>
            <a:blip r:embed="rId5"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a:off x="10129102" y="5248681"/>
              <a:ext cx="851661" cy="851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9" name="Immagin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96546" y="5284366"/>
              <a:ext cx="780290" cy="780290"/>
            </a:xfrm>
            <a:prstGeom prst="rect">
              <a:avLst/>
            </a:prstGeom>
          </p:spPr>
        </p:pic>
      </p:grpSp>
    </p:spTree>
    <p:extLst>
      <p:ext uri="{BB962C8B-B14F-4D97-AF65-F5344CB8AC3E}">
        <p14:creationId xmlns:p14="http://schemas.microsoft.com/office/powerpoint/2010/main" val="3371273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Gerarchia PKI a tre livelli</a:t>
            </a:r>
          </a:p>
        </p:txBody>
      </p:sp>
      <p:sp>
        <p:nvSpPr>
          <p:cNvPr id="3" name="Rettangolo 2"/>
          <p:cNvSpPr/>
          <p:nvPr/>
        </p:nvSpPr>
        <p:spPr>
          <a:xfrm>
            <a:off x="351776" y="6552000"/>
            <a:ext cx="5985613" cy="184666"/>
          </a:xfrm>
          <a:prstGeom prst="rect">
            <a:avLst/>
          </a:prstGeom>
        </p:spPr>
        <p:txBody>
          <a:bodyPr wrap="none" lIns="0" tIns="0" rIns="0" bIns="0">
            <a:spAutoFit/>
          </a:bodyPr>
          <a:lstStyle/>
          <a:p>
            <a:pPr defTabSz="457200"/>
            <a:r>
              <a:rPr lang="it-IT" sz="1200" b="1" dirty="0">
                <a:solidFill>
                  <a:schemeClr val="tx2"/>
                </a:solidFill>
              </a:rPr>
              <a:t>Planning a CA </a:t>
            </a:r>
            <a:r>
              <a:rPr lang="it-IT" sz="1200" b="1" dirty="0" err="1" smtClean="0">
                <a:solidFill>
                  <a:schemeClr val="tx2"/>
                </a:solidFill>
              </a:rPr>
              <a:t>Hierarchy</a:t>
            </a:r>
            <a:r>
              <a:rPr lang="it-IT" sz="1200" dirty="0" smtClean="0">
                <a:solidFill>
                  <a:schemeClr val="tx2"/>
                </a:solidFill>
              </a:rPr>
              <a:t>: </a:t>
            </a:r>
            <a:r>
              <a:rPr lang="it-IT" sz="1200" dirty="0" smtClean="0">
                <a:solidFill>
                  <a:prstClr val="black"/>
                </a:solidFill>
                <a:hlinkClick r:id="rId2"/>
              </a:rPr>
              <a:t>https</a:t>
            </a:r>
            <a:r>
              <a:rPr lang="it-IT" sz="1200" dirty="0">
                <a:solidFill>
                  <a:prstClr val="black"/>
                </a:solidFill>
                <a:hlinkClick r:id="rId2"/>
              </a:rPr>
              <a:t>://technet.microsoft.com/en-us/library/dn786436(v=ws.11).</a:t>
            </a:r>
            <a:r>
              <a:rPr lang="it-IT" sz="1200" dirty="0" smtClean="0">
                <a:solidFill>
                  <a:prstClr val="black"/>
                </a:solidFill>
                <a:hlinkClick r:id="rId2"/>
              </a:rPr>
              <a:t>aspx</a:t>
            </a:r>
            <a:endParaRPr lang="it-IT" sz="1200" dirty="0">
              <a:solidFill>
                <a:prstClr val="black"/>
              </a:solidFill>
            </a:endParaRPr>
          </a:p>
        </p:txBody>
      </p:sp>
      <p:grpSp>
        <p:nvGrpSpPr>
          <p:cNvPr id="4" name="Gruppo 3"/>
          <p:cNvGrpSpPr/>
          <p:nvPr/>
        </p:nvGrpSpPr>
        <p:grpSpPr>
          <a:xfrm>
            <a:off x="6506026" y="1730329"/>
            <a:ext cx="5431147" cy="4055510"/>
            <a:chOff x="6405037" y="1564965"/>
            <a:chExt cx="5431147" cy="4055510"/>
          </a:xfrm>
        </p:grpSpPr>
        <p:grpSp>
          <p:nvGrpSpPr>
            <p:cNvPr id="5" name="Gruppo 4"/>
            <p:cNvGrpSpPr/>
            <p:nvPr/>
          </p:nvGrpSpPr>
          <p:grpSpPr>
            <a:xfrm>
              <a:off x="6405037" y="1564965"/>
              <a:ext cx="1701108" cy="1429960"/>
              <a:chOff x="8209941" y="1550423"/>
              <a:chExt cx="1701108" cy="1429960"/>
            </a:xfrm>
          </p:grpSpPr>
          <p:sp>
            <p:nvSpPr>
              <p:cNvPr id="22" name="CasellaDiTesto 21"/>
              <p:cNvSpPr txBox="1"/>
              <p:nvPr/>
            </p:nvSpPr>
            <p:spPr>
              <a:xfrm>
                <a:off x="8209941" y="2611051"/>
                <a:ext cx="1701108" cy="369332"/>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dirty="0" smtClean="0">
                    <a:ln>
                      <a:noFill/>
                    </a:ln>
                    <a:solidFill>
                      <a:prstClr val="black"/>
                    </a:solidFill>
                    <a:effectLst/>
                    <a:uLnTx/>
                    <a:uFillTx/>
                  </a:rPr>
                  <a:t>Offline </a:t>
                </a:r>
                <a:r>
                  <a:rPr kumimoji="0" lang="it-IT" sz="1800" b="1" i="0" u="none" strike="noStrike" kern="0" cap="none" spc="0" normalizeH="0" baseline="0" noProof="0" dirty="0" err="1" smtClean="0">
                    <a:ln>
                      <a:noFill/>
                    </a:ln>
                    <a:solidFill>
                      <a:prstClr val="black"/>
                    </a:solidFill>
                    <a:effectLst/>
                    <a:uLnTx/>
                    <a:uFillTx/>
                  </a:rPr>
                  <a:t>Root</a:t>
                </a:r>
                <a:r>
                  <a:rPr kumimoji="0" lang="it-IT" sz="1800" b="1" i="0" u="none" strike="noStrike" kern="0" cap="none" spc="0" normalizeH="0" baseline="0" noProof="0" dirty="0" smtClean="0">
                    <a:ln>
                      <a:noFill/>
                    </a:ln>
                    <a:solidFill>
                      <a:prstClr val="black"/>
                    </a:solidFill>
                    <a:effectLst/>
                    <a:uLnTx/>
                    <a:uFillTx/>
                  </a:rPr>
                  <a:t> CA</a:t>
                </a:r>
              </a:p>
            </p:txBody>
          </p:sp>
          <p:grpSp>
            <p:nvGrpSpPr>
              <p:cNvPr id="23" name="Gruppo 22"/>
              <p:cNvGrpSpPr/>
              <p:nvPr/>
            </p:nvGrpSpPr>
            <p:grpSpPr>
              <a:xfrm flipH="1">
                <a:off x="8354272" y="1550423"/>
                <a:ext cx="1412444" cy="1082042"/>
                <a:chOff x="8354272" y="1550423"/>
                <a:chExt cx="1412444" cy="1082042"/>
              </a:xfrm>
            </p:grpSpPr>
            <p:pic>
              <p:nvPicPr>
                <p:cNvPr id="24" name="Immagin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4272" y="1550423"/>
                  <a:ext cx="780290" cy="780290"/>
                </a:xfrm>
                <a:prstGeom prst="rect">
                  <a:avLst/>
                </a:prstGeom>
              </p:spPr>
            </p:pic>
            <p:pic>
              <p:nvPicPr>
                <p:cNvPr id="25" name="Immagin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6426" y="1852175"/>
                  <a:ext cx="780290" cy="780290"/>
                </a:xfrm>
                <a:prstGeom prst="rect">
                  <a:avLst/>
                </a:prstGeom>
              </p:spPr>
            </p:pic>
          </p:grpSp>
        </p:grpSp>
        <p:grpSp>
          <p:nvGrpSpPr>
            <p:cNvPr id="6" name="Gruppo 5"/>
            <p:cNvGrpSpPr/>
            <p:nvPr/>
          </p:nvGrpSpPr>
          <p:grpSpPr>
            <a:xfrm>
              <a:off x="7447986" y="4768815"/>
              <a:ext cx="1611466" cy="851660"/>
              <a:chOff x="8876929" y="3833488"/>
              <a:chExt cx="1611466" cy="851660"/>
            </a:xfrm>
          </p:grpSpPr>
          <p:pic>
            <p:nvPicPr>
              <p:cNvPr id="20" name="Picture 290" descr="User 512x512.png"/>
              <p:cNvPicPr>
                <a:picLocks noChangeAspect="1"/>
              </p:cNvPicPr>
              <p:nvPr/>
            </p:nvPicPr>
            <p:blipFill>
              <a:blip r:embed="rId5" cstate="print">
                <a:duotone>
                  <a:prstClr val="black"/>
                  <a:sysClr val="windowText" lastClr="000000">
                    <a:tint val="45000"/>
                    <a:satMod val="400000"/>
                  </a:sysClr>
                </a:duotone>
                <a:extLst>
                  <a:ext uri="{28A0092B-C50C-407E-A947-70E740481C1C}">
                    <a14:useLocalDpi xmlns:a14="http://schemas.microsoft.com/office/drawing/2010/main" val="0"/>
                  </a:ext>
                </a:extLst>
              </a:blip>
              <a:srcRect/>
              <a:stretch>
                <a:fillRect/>
              </a:stretch>
            </p:blipFill>
            <p:spPr bwMode="auto">
              <a:xfrm>
                <a:off x="9636734" y="3833488"/>
                <a:ext cx="851661" cy="851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Immagin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876929" y="3869173"/>
                <a:ext cx="780290" cy="780290"/>
              </a:xfrm>
              <a:prstGeom prst="rect">
                <a:avLst/>
              </a:prstGeom>
            </p:spPr>
          </p:pic>
        </p:grpSp>
        <p:cxnSp>
          <p:nvCxnSpPr>
            <p:cNvPr id="7" name="Connettore 4 6"/>
            <p:cNvCxnSpPr/>
            <p:nvPr/>
          </p:nvCxnSpPr>
          <p:spPr>
            <a:xfrm rot="10800000" flipH="1" flipV="1">
              <a:off x="7961812" y="2070519"/>
              <a:ext cx="698400" cy="468000"/>
            </a:xfrm>
            <a:prstGeom prst="bentConnector2">
              <a:avLst/>
            </a:prstGeom>
            <a:noFill/>
            <a:ln w="2540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grpSp>
          <p:nvGrpSpPr>
            <p:cNvPr id="8" name="Gruppo 7"/>
            <p:cNvGrpSpPr/>
            <p:nvPr/>
          </p:nvGrpSpPr>
          <p:grpSpPr>
            <a:xfrm>
              <a:off x="9891420" y="4116369"/>
              <a:ext cx="1944764" cy="1429960"/>
              <a:chOff x="9570823" y="3345870"/>
              <a:chExt cx="1944764" cy="1429960"/>
            </a:xfrm>
          </p:grpSpPr>
          <p:sp>
            <p:nvSpPr>
              <p:cNvPr id="16" name="CasellaDiTesto 15"/>
              <p:cNvSpPr txBox="1"/>
              <p:nvPr/>
            </p:nvSpPr>
            <p:spPr>
              <a:xfrm>
                <a:off x="9570823" y="4406498"/>
                <a:ext cx="1944764" cy="369332"/>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dirty="0" smtClean="0">
                    <a:ln>
                      <a:noFill/>
                    </a:ln>
                    <a:solidFill>
                      <a:prstClr val="black"/>
                    </a:solidFill>
                    <a:effectLst/>
                    <a:uLnTx/>
                    <a:uFillTx/>
                  </a:rPr>
                  <a:t>Online </a:t>
                </a:r>
                <a:r>
                  <a:rPr kumimoji="0" lang="it-IT" sz="1800" b="1" i="0" u="none" strike="noStrike" kern="0" cap="none" spc="0" normalizeH="0" baseline="0" noProof="0" dirty="0" err="1" smtClean="0">
                    <a:ln>
                      <a:noFill/>
                    </a:ln>
                    <a:solidFill>
                      <a:prstClr val="black"/>
                    </a:solidFill>
                    <a:effectLst/>
                    <a:uLnTx/>
                    <a:uFillTx/>
                  </a:rPr>
                  <a:t>Issuing</a:t>
                </a:r>
                <a:r>
                  <a:rPr kumimoji="0" lang="it-IT" sz="1800" b="1" i="0" u="none" strike="noStrike" kern="0" cap="none" spc="0" normalizeH="0" baseline="0" noProof="0" dirty="0" smtClean="0">
                    <a:ln>
                      <a:noFill/>
                    </a:ln>
                    <a:solidFill>
                      <a:prstClr val="black"/>
                    </a:solidFill>
                    <a:effectLst/>
                    <a:uLnTx/>
                    <a:uFillTx/>
                  </a:rPr>
                  <a:t> CA</a:t>
                </a:r>
              </a:p>
            </p:txBody>
          </p:sp>
          <p:grpSp>
            <p:nvGrpSpPr>
              <p:cNvPr id="17" name="Gruppo 16"/>
              <p:cNvGrpSpPr/>
              <p:nvPr/>
            </p:nvGrpSpPr>
            <p:grpSpPr>
              <a:xfrm>
                <a:off x="9836983" y="3345870"/>
                <a:ext cx="1412444" cy="1082042"/>
                <a:chOff x="9836981" y="3345870"/>
                <a:chExt cx="1412444" cy="1082042"/>
              </a:xfrm>
            </p:grpSpPr>
            <p:pic>
              <p:nvPicPr>
                <p:cNvPr id="18" name="Immagin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6981" y="3345870"/>
                  <a:ext cx="780290" cy="780290"/>
                </a:xfrm>
                <a:prstGeom prst="rect">
                  <a:avLst/>
                </a:prstGeom>
              </p:spPr>
            </p:pic>
            <p:pic>
              <p:nvPicPr>
                <p:cNvPr id="19" name="Immagin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9135" y="3647622"/>
                  <a:ext cx="780290" cy="780290"/>
                </a:xfrm>
                <a:prstGeom prst="rect">
                  <a:avLst/>
                </a:prstGeom>
              </p:spPr>
            </p:pic>
          </p:grpSp>
        </p:grpSp>
        <p:cxnSp>
          <p:nvCxnSpPr>
            <p:cNvPr id="9" name="Connettore 4 8"/>
            <p:cNvCxnSpPr/>
            <p:nvPr/>
          </p:nvCxnSpPr>
          <p:spPr>
            <a:xfrm flipH="1">
              <a:off x="8541732" y="4315739"/>
              <a:ext cx="1512000" cy="432000"/>
            </a:xfrm>
            <a:prstGeom prst="bentConnector2">
              <a:avLst/>
            </a:prstGeom>
            <a:noFill/>
            <a:ln w="25400" cap="flat" cmpd="sng" algn="ctr">
              <a:solidFill>
                <a:sysClr val="windowText" lastClr="000000"/>
              </a:solidFill>
              <a:prstDash val="sysDot"/>
              <a:tailEnd type="triangle"/>
            </a:ln>
            <a:effectLst>
              <a:outerShdw blurRad="38100" dist="25400" dir="2700000" algn="br" rotWithShape="0">
                <a:srgbClr val="000000">
                  <a:alpha val="60000"/>
                </a:srgbClr>
              </a:outerShdw>
            </a:effectLst>
          </p:spPr>
        </p:cxnSp>
        <p:grpSp>
          <p:nvGrpSpPr>
            <p:cNvPr id="10" name="Gruppo 9"/>
            <p:cNvGrpSpPr/>
            <p:nvPr/>
          </p:nvGrpSpPr>
          <p:grpSpPr>
            <a:xfrm>
              <a:off x="7748340" y="2683168"/>
              <a:ext cx="2466637" cy="1429960"/>
              <a:chOff x="9309890" y="3345870"/>
              <a:chExt cx="2466637" cy="1429960"/>
            </a:xfrm>
          </p:grpSpPr>
          <p:sp>
            <p:nvSpPr>
              <p:cNvPr id="12" name="CasellaDiTesto 11"/>
              <p:cNvSpPr txBox="1"/>
              <p:nvPr/>
            </p:nvSpPr>
            <p:spPr>
              <a:xfrm>
                <a:off x="9309890" y="4406498"/>
                <a:ext cx="2466637" cy="369332"/>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dirty="0" smtClean="0">
                    <a:ln>
                      <a:noFill/>
                    </a:ln>
                    <a:solidFill>
                      <a:prstClr val="black"/>
                    </a:solidFill>
                    <a:effectLst/>
                    <a:uLnTx/>
                    <a:uFillTx/>
                  </a:rPr>
                  <a:t>Offline Intermediate CA</a:t>
                </a:r>
              </a:p>
            </p:txBody>
          </p:sp>
          <p:grpSp>
            <p:nvGrpSpPr>
              <p:cNvPr id="13" name="Gruppo 12"/>
              <p:cNvGrpSpPr/>
              <p:nvPr/>
            </p:nvGrpSpPr>
            <p:grpSpPr>
              <a:xfrm>
                <a:off x="9836983" y="3345870"/>
                <a:ext cx="1412444" cy="1082042"/>
                <a:chOff x="9836981" y="3345870"/>
                <a:chExt cx="1412444" cy="1082042"/>
              </a:xfrm>
            </p:grpSpPr>
            <p:pic>
              <p:nvPicPr>
                <p:cNvPr id="14" name="Immagin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6981" y="3345870"/>
                  <a:ext cx="780290" cy="780290"/>
                </a:xfrm>
                <a:prstGeom prst="rect">
                  <a:avLst/>
                </a:prstGeom>
              </p:spPr>
            </p:pic>
            <p:pic>
              <p:nvPicPr>
                <p:cNvPr id="15" name="Immagin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9135" y="3647622"/>
                  <a:ext cx="780290" cy="780290"/>
                </a:xfrm>
                <a:prstGeom prst="rect">
                  <a:avLst/>
                </a:prstGeom>
              </p:spPr>
            </p:pic>
          </p:grpSp>
        </p:grpSp>
        <p:cxnSp>
          <p:nvCxnSpPr>
            <p:cNvPr id="11" name="Connettore 4 10"/>
            <p:cNvCxnSpPr/>
            <p:nvPr/>
          </p:nvCxnSpPr>
          <p:spPr>
            <a:xfrm rot="10800000" flipH="1" flipV="1">
              <a:off x="9833694" y="3307579"/>
              <a:ext cx="698400" cy="648000"/>
            </a:xfrm>
            <a:prstGeom prst="bentConnector2">
              <a:avLst/>
            </a:prstGeom>
            <a:noFill/>
            <a:ln w="25400" cap="flat" cmpd="sng" algn="ctr">
              <a:solidFill>
                <a:sysClr val="windowText" lastClr="000000"/>
              </a:solidFill>
              <a:prstDash val="solid"/>
              <a:tailEnd type="triangle"/>
            </a:ln>
            <a:effectLst>
              <a:outerShdw blurRad="38100" dist="25400" dir="2700000" algn="br" rotWithShape="0">
                <a:srgbClr val="000000">
                  <a:alpha val="60000"/>
                </a:srgbClr>
              </a:outerShdw>
            </a:effectLst>
          </p:spPr>
        </p:cxnSp>
      </p:grpSp>
      <p:sp>
        <p:nvSpPr>
          <p:cNvPr id="26" name="Rettangolo 25"/>
          <p:cNvSpPr/>
          <p:nvPr/>
        </p:nvSpPr>
        <p:spPr bwMode="ltGray">
          <a:xfrm>
            <a:off x="351776" y="1637882"/>
            <a:ext cx="5976000" cy="4240405"/>
          </a:xfrm>
          <a:prstGeom prst="rect">
            <a:avLst/>
          </a:prstGeom>
          <a:solidFill>
            <a:schemeClr val="bg1">
              <a:lumMod val="85000"/>
            </a:schemeClr>
          </a:solidFill>
          <a:ln w="12700"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1200"/>
              </a:spcAft>
              <a:buClrTx/>
              <a:buSzTx/>
              <a:buFontTx/>
              <a:buNone/>
              <a:tabLst/>
              <a:defRPr/>
            </a:pPr>
            <a:r>
              <a:rPr kumimoji="0" lang="it-IT" sz="1800" b="1" i="0" u="none" strike="noStrike" kern="0" cap="none" spc="0" normalizeH="0" baseline="0" noProof="0" dirty="0" smtClean="0">
                <a:ln>
                  <a:noFill/>
                </a:ln>
                <a:solidFill>
                  <a:srgbClr val="9B2D1F"/>
                </a:solidFill>
                <a:effectLst/>
                <a:uLnTx/>
                <a:uFillTx/>
                <a:ea typeface="+mn-ea"/>
                <a:cs typeface="+mn-cs"/>
              </a:rPr>
              <a:t>Three-</a:t>
            </a:r>
            <a:r>
              <a:rPr kumimoji="0" lang="it-IT" sz="1800" b="1" i="0" u="none" strike="noStrike" kern="0" cap="none" spc="0" normalizeH="0" baseline="0" noProof="0" dirty="0" err="1" smtClean="0">
                <a:ln>
                  <a:noFill/>
                </a:ln>
                <a:solidFill>
                  <a:srgbClr val="9B2D1F"/>
                </a:solidFill>
                <a:effectLst/>
                <a:uLnTx/>
                <a:uFillTx/>
                <a:ea typeface="+mn-ea"/>
                <a:cs typeface="+mn-cs"/>
              </a:rPr>
              <a:t>Tier</a:t>
            </a:r>
            <a:r>
              <a:rPr kumimoji="0" lang="it-IT" sz="1800" b="1" i="0" u="none" strike="noStrike" kern="0" cap="none" spc="0" normalizeH="0" baseline="0" noProof="0" dirty="0" smtClean="0">
                <a:ln>
                  <a:noFill/>
                </a:ln>
                <a:solidFill>
                  <a:srgbClr val="9B2D1F"/>
                </a:solidFill>
                <a:effectLst/>
                <a:uLnTx/>
                <a:uFillTx/>
                <a:ea typeface="+mn-ea"/>
                <a:cs typeface="+mn-cs"/>
              </a:rPr>
              <a:t> </a:t>
            </a:r>
            <a:r>
              <a:rPr kumimoji="0" lang="it-IT" sz="1800" b="1" i="0" u="none" strike="noStrike" kern="0" cap="none" spc="0" normalizeH="0" baseline="0" noProof="0" dirty="0" err="1" smtClean="0">
                <a:ln>
                  <a:noFill/>
                </a:ln>
                <a:solidFill>
                  <a:srgbClr val="9B2D1F"/>
                </a:solidFill>
                <a:effectLst/>
                <a:uLnTx/>
                <a:uFillTx/>
                <a:ea typeface="+mn-ea"/>
                <a:cs typeface="+mn-cs"/>
              </a:rPr>
              <a:t>Hierarchy</a:t>
            </a:r>
            <a:endParaRPr kumimoji="0" lang="it-IT" sz="1800" b="1" i="0" u="none" strike="noStrike" kern="0" cap="none" spc="0" normalizeH="0" baseline="0" noProof="0" dirty="0" smtClean="0">
              <a:ln>
                <a:noFill/>
              </a:ln>
              <a:solidFill>
                <a:srgbClr val="9B2D1F"/>
              </a:solidFill>
              <a:effectLst/>
              <a:uLnTx/>
              <a:uFillTx/>
              <a:ea typeface="+mn-ea"/>
              <a:cs typeface="+mn-cs"/>
            </a:endParaRP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1" i="1" u="none" strike="noStrike" kern="0" cap="none" spc="0" normalizeH="0" baseline="0" noProof="0" dirty="0" err="1" smtClean="0">
                <a:ln>
                  <a:noFill/>
                </a:ln>
                <a:solidFill>
                  <a:srgbClr val="9B2D1F"/>
                </a:solidFill>
                <a:effectLst/>
                <a:uLnTx/>
                <a:uFillTx/>
                <a:ea typeface="+mn-ea"/>
                <a:cs typeface="+mn-cs"/>
              </a:rPr>
              <a:t>Root</a:t>
            </a:r>
            <a:r>
              <a:rPr kumimoji="0" lang="it-IT" sz="1400" b="1" i="1" u="none" strike="noStrike" kern="0" cap="none" spc="0" normalizeH="0" baseline="0" noProof="0" dirty="0" smtClean="0">
                <a:ln>
                  <a:noFill/>
                </a:ln>
                <a:solidFill>
                  <a:srgbClr val="9B2D1F"/>
                </a:solidFill>
                <a:effectLst/>
                <a:uLnTx/>
                <a:uFillTx/>
                <a:ea typeface="+mn-ea"/>
                <a:cs typeface="+mn-cs"/>
              </a:rPr>
              <a:t> CA offline</a:t>
            </a:r>
            <a:r>
              <a:rPr kumimoji="0" lang="it-IT" sz="1400" b="1" i="0" u="none" strike="noStrike" kern="0" cap="none" spc="0" normalizeH="0" baseline="0" noProof="0" dirty="0" smtClean="0">
                <a:ln>
                  <a:noFill/>
                </a:ln>
                <a:solidFill>
                  <a:schemeClr val="tx2"/>
                </a:solidFill>
                <a:effectLst/>
                <a:uLnTx/>
                <a:uFillTx/>
                <a:ea typeface="+mn-ea"/>
                <a:cs typeface="+mn-cs"/>
              </a:rPr>
              <a:t> </a:t>
            </a:r>
            <a:r>
              <a:rPr kumimoji="0" lang="it-IT" sz="1400" b="0" i="0" u="none" strike="noStrike" kern="0" cap="none" spc="0" normalizeH="0" baseline="0" noProof="0" dirty="0" smtClean="0">
                <a:ln>
                  <a:noFill/>
                </a:ln>
                <a:solidFill>
                  <a:schemeClr val="tx2"/>
                </a:solidFill>
                <a:effectLst/>
                <a:uLnTx/>
                <a:uFillTx/>
                <a:ea typeface="+mn-ea"/>
                <a:cs typeface="+mn-cs"/>
              </a:rPr>
              <a:t>per garantire una </a:t>
            </a:r>
            <a:r>
              <a:rPr kumimoji="0" lang="it-IT" sz="1400" b="1" i="1" u="none" strike="noStrike" kern="0" cap="none" spc="0" normalizeH="0" baseline="0" noProof="0" dirty="0" smtClean="0">
                <a:ln>
                  <a:noFill/>
                </a:ln>
                <a:solidFill>
                  <a:srgbClr val="9B2D1F"/>
                </a:solidFill>
                <a:effectLst/>
                <a:uLnTx/>
                <a:uFillTx/>
                <a:ea typeface="+mn-ea"/>
                <a:cs typeface="+mn-cs"/>
              </a:rPr>
              <a:t>migliore protezione della chiave privata</a:t>
            </a:r>
            <a:r>
              <a:rPr kumimoji="0" lang="it-IT" sz="1400" b="1" i="0" u="none" strike="noStrike" kern="0" cap="none" spc="0" normalizeH="0" baseline="0" noProof="0" dirty="0" smtClean="0">
                <a:ln>
                  <a:noFill/>
                </a:ln>
                <a:solidFill>
                  <a:prstClr val="black"/>
                </a:solidFill>
                <a:effectLst/>
                <a:uLnTx/>
                <a:uFillTx/>
                <a:ea typeface="+mn-ea"/>
                <a:cs typeface="+mn-cs"/>
              </a:rPr>
              <a:t> </a:t>
            </a:r>
            <a:r>
              <a:rPr kumimoji="0" lang="it-IT" sz="1400" b="0" i="0" u="none" strike="noStrike" kern="0" cap="none" spc="0" normalizeH="0" baseline="0" noProof="0" dirty="0" smtClean="0">
                <a:ln>
                  <a:noFill/>
                </a:ln>
                <a:solidFill>
                  <a:schemeClr val="tx2"/>
                </a:solidFill>
                <a:effectLst/>
                <a:uLnTx/>
                <a:uFillTx/>
                <a:ea typeface="+mn-ea"/>
                <a:cs typeface="+mn-cs"/>
              </a:rPr>
              <a:t>da tentativi di compromissione</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1" i="1" u="none" strike="noStrike" kern="0" cap="none" spc="0" normalizeH="0" baseline="0" noProof="0" dirty="0" smtClean="0">
                <a:ln>
                  <a:noFill/>
                </a:ln>
                <a:solidFill>
                  <a:srgbClr val="9B2D1F"/>
                </a:solidFill>
                <a:effectLst/>
                <a:uLnTx/>
                <a:uFillTx/>
                <a:ea typeface="+mn-ea"/>
                <a:cs typeface="+mn-cs"/>
              </a:rPr>
              <a:t>Intermediate CA utilizzabile come policy CA</a:t>
            </a:r>
            <a:r>
              <a:rPr kumimoji="0" lang="it-IT" sz="1400" b="0" i="0" u="none" strike="noStrike" kern="0" cap="none" spc="0" normalizeH="0" baseline="0" noProof="0" dirty="0" smtClean="0">
                <a:ln>
                  <a:noFill/>
                </a:ln>
                <a:solidFill>
                  <a:schemeClr val="tx2"/>
                </a:solidFill>
                <a:effectLst/>
                <a:uLnTx/>
                <a:uFillTx/>
                <a:ea typeface="+mn-ea"/>
                <a:cs typeface="+mn-cs"/>
              </a:rPr>
              <a:t>, per esempio, </a:t>
            </a:r>
            <a:r>
              <a:rPr kumimoji="0" lang="it-IT" sz="1400" b="1" i="1" u="none" strike="noStrike" kern="0" cap="none" spc="0" normalizeH="0" baseline="0" noProof="0" dirty="0" smtClean="0">
                <a:ln>
                  <a:noFill/>
                </a:ln>
                <a:solidFill>
                  <a:srgbClr val="9B2D1F"/>
                </a:solidFill>
                <a:effectLst/>
                <a:uLnTx/>
                <a:uFillTx/>
                <a:ea typeface="+mn-ea"/>
                <a:cs typeface="+mn-cs"/>
              </a:rPr>
              <a:t>per rilasciare certificati all’</a:t>
            </a:r>
            <a:r>
              <a:rPr kumimoji="0" lang="it-IT" sz="1400" b="1" i="1" u="none" strike="noStrike" kern="0" cap="none" spc="0" normalizeH="0" baseline="0" noProof="0" dirty="0" err="1" smtClean="0">
                <a:ln>
                  <a:noFill/>
                </a:ln>
                <a:solidFill>
                  <a:srgbClr val="9B2D1F"/>
                </a:solidFill>
                <a:effectLst/>
                <a:uLnTx/>
                <a:uFillTx/>
                <a:ea typeface="+mn-ea"/>
                <a:cs typeface="+mn-cs"/>
              </a:rPr>
              <a:t>Issuing</a:t>
            </a:r>
            <a:r>
              <a:rPr kumimoji="0" lang="it-IT" sz="1400" b="1" i="1" u="none" strike="noStrike" kern="0" cap="none" spc="0" normalizeH="0" baseline="0" noProof="0" dirty="0" smtClean="0">
                <a:ln>
                  <a:noFill/>
                </a:ln>
                <a:solidFill>
                  <a:srgbClr val="9B2D1F"/>
                </a:solidFill>
                <a:effectLst/>
                <a:uLnTx/>
                <a:uFillTx/>
                <a:ea typeface="+mn-ea"/>
                <a:cs typeface="+mn-cs"/>
              </a:rPr>
              <a:t> CA che è configurata per rilasciare solo alcuni tipi di certificati</a:t>
            </a:r>
            <a:r>
              <a:rPr kumimoji="0" lang="it-IT" sz="1400" b="0" i="0" u="none" strike="noStrike" kern="0" cap="none" spc="0" normalizeH="0" baseline="0" noProof="0" dirty="0" smtClean="0">
                <a:ln>
                  <a:noFill/>
                </a:ln>
                <a:solidFill>
                  <a:schemeClr val="tx2"/>
                </a:solidFill>
                <a:effectLst/>
                <a:uLnTx/>
                <a:uFillTx/>
                <a:ea typeface="+mn-ea"/>
                <a:cs typeface="+mn-cs"/>
              </a:rPr>
              <a:t> (ad esempio potrebbero non rilasciare certificati che richiedono a un utente di presentarsi di persona)</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0" cap="none" spc="0" normalizeH="0" baseline="0" noProof="0" dirty="0" smtClean="0">
                <a:ln>
                  <a:noFill/>
                </a:ln>
                <a:solidFill>
                  <a:prstClr val="black"/>
                </a:solidFill>
                <a:effectLst/>
                <a:uLnTx/>
                <a:uFillTx/>
                <a:ea typeface="+mn-ea"/>
                <a:cs typeface="+mn-cs"/>
              </a:rPr>
              <a:t>Le </a:t>
            </a:r>
            <a:r>
              <a:rPr kumimoji="0" lang="it-IT" sz="1400" b="1" i="1" u="none" strike="noStrike" kern="0" cap="none" spc="0" normalizeH="0" baseline="0" noProof="0" dirty="0" smtClean="0">
                <a:ln>
                  <a:noFill/>
                </a:ln>
                <a:solidFill>
                  <a:srgbClr val="9B2D1F"/>
                </a:solidFill>
                <a:effectLst/>
                <a:uLnTx/>
                <a:uFillTx/>
                <a:ea typeface="+mn-ea"/>
                <a:cs typeface="+mn-cs"/>
              </a:rPr>
              <a:t>Intermediate CA consentono la revoca di </a:t>
            </a:r>
            <a:r>
              <a:rPr kumimoji="0" lang="it-IT" sz="1400" b="1" i="1" u="none" strike="noStrike" kern="0" cap="none" spc="0" normalizeH="0" baseline="0" noProof="0" dirty="0" err="1" smtClean="0">
                <a:ln>
                  <a:noFill/>
                </a:ln>
                <a:solidFill>
                  <a:srgbClr val="9B2D1F"/>
                </a:solidFill>
                <a:effectLst/>
                <a:uLnTx/>
                <a:uFillTx/>
                <a:ea typeface="+mn-ea"/>
                <a:cs typeface="+mn-cs"/>
              </a:rPr>
              <a:t>Issuing</a:t>
            </a:r>
            <a:r>
              <a:rPr kumimoji="0" lang="it-IT" sz="1400" b="1" i="1" u="none" strike="noStrike" kern="0" cap="none" spc="0" normalizeH="0" baseline="0" noProof="0" dirty="0" smtClean="0">
                <a:ln>
                  <a:noFill/>
                </a:ln>
                <a:solidFill>
                  <a:srgbClr val="9B2D1F"/>
                </a:solidFill>
                <a:effectLst/>
                <a:uLnTx/>
                <a:uFillTx/>
                <a:ea typeface="+mn-ea"/>
                <a:cs typeface="+mn-cs"/>
              </a:rPr>
              <a:t> CA in caso compromissione</a:t>
            </a:r>
            <a:r>
              <a:rPr kumimoji="0" lang="it-IT" sz="1400" b="0" i="0" u="none" strike="noStrike" kern="0" cap="none" spc="0" normalizeH="0" baseline="0" noProof="0" dirty="0" smtClean="0">
                <a:ln>
                  <a:noFill/>
                </a:ln>
                <a:solidFill>
                  <a:schemeClr val="tx2"/>
                </a:solidFill>
                <a:effectLst/>
                <a:uLnTx/>
                <a:uFillTx/>
                <a:ea typeface="+mn-ea"/>
                <a:cs typeface="+mn-cs"/>
              </a:rPr>
              <a:t>, per questo motivo le Intermediate CA devono essere mantenute offline</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0" cap="none" spc="0" normalizeH="0" baseline="0" noProof="0" dirty="0" smtClean="0">
                <a:ln>
                  <a:noFill/>
                </a:ln>
                <a:solidFill>
                  <a:schemeClr val="tx2"/>
                </a:solidFill>
                <a:effectLst/>
                <a:uLnTx/>
                <a:uFillTx/>
                <a:ea typeface="+mn-ea"/>
                <a:cs typeface="+mn-cs"/>
              </a:rPr>
              <a:t>L’aggiunta di un secondo livello offre </a:t>
            </a:r>
            <a:r>
              <a:rPr kumimoji="0" lang="it-IT" sz="1400" b="1" i="1" u="none" strike="noStrike" kern="0" cap="none" spc="0" normalizeH="0" baseline="0" noProof="0" dirty="0" smtClean="0">
                <a:ln>
                  <a:noFill/>
                </a:ln>
                <a:solidFill>
                  <a:srgbClr val="9B2D1F"/>
                </a:solidFill>
                <a:effectLst/>
                <a:uLnTx/>
                <a:uFillTx/>
                <a:ea typeface="+mn-ea"/>
                <a:cs typeface="+mn-cs"/>
              </a:rPr>
              <a:t>maggiore sicurezza, scalabilità e flessibilità</a:t>
            </a:r>
            <a:r>
              <a:rPr kumimoji="0" lang="it-IT" sz="1400" b="0" i="0" u="none" strike="noStrike" kern="0" cap="none" spc="0" normalizeH="0" baseline="0" noProof="0" dirty="0" smtClean="0">
                <a:ln>
                  <a:noFill/>
                </a:ln>
                <a:solidFill>
                  <a:schemeClr val="tx2"/>
                </a:solidFill>
                <a:effectLst/>
                <a:uLnTx/>
                <a:uFillTx/>
                <a:ea typeface="+mn-ea"/>
                <a:cs typeface="+mn-cs"/>
              </a:rPr>
              <a:t>, ma </a:t>
            </a:r>
            <a:r>
              <a:rPr kumimoji="0" lang="it-IT" sz="1400" b="1" i="1" u="none" strike="noStrike" kern="0" cap="none" spc="0" normalizeH="0" baseline="0" noProof="0" dirty="0" smtClean="0">
                <a:ln>
                  <a:noFill/>
                </a:ln>
                <a:solidFill>
                  <a:srgbClr val="9B2D1F"/>
                </a:solidFill>
                <a:effectLst/>
                <a:uLnTx/>
                <a:uFillTx/>
                <a:ea typeface="+mn-ea"/>
                <a:cs typeface="+mn-cs"/>
              </a:rPr>
              <a:t>aumenta la gestione e i costi e diminuisce le prestazioni</a:t>
            </a:r>
            <a:r>
              <a:rPr kumimoji="0" lang="it-IT" sz="1400" b="1" i="0" u="none" strike="noStrike" kern="0" cap="none" spc="0" normalizeH="0" baseline="0" noProof="0" dirty="0" smtClean="0">
                <a:ln>
                  <a:noFill/>
                </a:ln>
                <a:solidFill>
                  <a:schemeClr val="tx2"/>
                </a:solidFill>
                <a:effectLst/>
                <a:uLnTx/>
                <a:uFillTx/>
                <a:ea typeface="+mn-ea"/>
                <a:cs typeface="+mn-cs"/>
              </a:rPr>
              <a:t> </a:t>
            </a:r>
            <a:r>
              <a:rPr kumimoji="0" lang="it-IT" sz="1400" b="0" i="0" u="none" strike="noStrike" kern="0" cap="none" spc="0" normalizeH="0" baseline="0" noProof="0" dirty="0" smtClean="0">
                <a:ln>
                  <a:noFill/>
                </a:ln>
                <a:solidFill>
                  <a:schemeClr val="tx2"/>
                </a:solidFill>
                <a:effectLst/>
                <a:uLnTx/>
                <a:uFillTx/>
                <a:ea typeface="+mn-ea"/>
                <a:cs typeface="+mn-cs"/>
              </a:rPr>
              <a:t>della creazione di una catena di certificati nei client</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1" i="1" u="none" strike="noStrike" kern="0" cap="none" spc="0" normalizeH="0" baseline="0" noProof="0" dirty="0" smtClean="0">
                <a:ln>
                  <a:noFill/>
                </a:ln>
                <a:solidFill>
                  <a:srgbClr val="9B2D1F"/>
                </a:solidFill>
                <a:effectLst/>
                <a:uLnTx/>
                <a:uFillTx/>
                <a:ea typeface="+mn-ea"/>
                <a:cs typeface="+mn-cs"/>
              </a:rPr>
              <a:t>Non è consigliata a meno che non si intenda implementare policy amministrative sul rilascio dei certificati</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1" i="1" u="none" strike="noStrike" kern="0" cap="none" spc="0" normalizeH="0" baseline="0" noProof="0" dirty="0" err="1" smtClean="0">
                <a:ln>
                  <a:noFill/>
                </a:ln>
                <a:solidFill>
                  <a:srgbClr val="9B2D1F"/>
                </a:solidFill>
                <a:effectLst/>
                <a:uLnTx/>
                <a:uFillTx/>
                <a:ea typeface="+mn-ea"/>
                <a:cs typeface="+mn-cs"/>
              </a:rPr>
              <a:t>Let's</a:t>
            </a:r>
            <a:r>
              <a:rPr kumimoji="0" lang="it-IT" sz="1400" b="1" i="1" u="none" strike="noStrike" kern="0" cap="none" spc="0" normalizeH="0" baseline="0" noProof="0" dirty="0" smtClean="0">
                <a:ln>
                  <a:noFill/>
                </a:ln>
                <a:solidFill>
                  <a:srgbClr val="9B2D1F"/>
                </a:solidFill>
                <a:effectLst/>
                <a:uLnTx/>
                <a:uFillTx/>
                <a:ea typeface="+mn-ea"/>
                <a:cs typeface="+mn-cs"/>
              </a:rPr>
              <a:t> </a:t>
            </a:r>
            <a:r>
              <a:rPr kumimoji="0" lang="it-IT" sz="1400" b="1" i="1" u="none" strike="noStrike" kern="0" cap="none" spc="0" normalizeH="0" baseline="0" noProof="0" dirty="0" err="1" smtClean="0">
                <a:ln>
                  <a:noFill/>
                </a:ln>
                <a:solidFill>
                  <a:srgbClr val="9B2D1F"/>
                </a:solidFill>
                <a:effectLst/>
                <a:uLnTx/>
                <a:uFillTx/>
                <a:ea typeface="+mn-ea"/>
                <a:cs typeface="+mn-cs"/>
              </a:rPr>
              <a:t>Encrypt</a:t>
            </a:r>
            <a:r>
              <a:rPr kumimoji="0" lang="it-IT" sz="1400" b="0" i="0" u="none" strike="noStrike" kern="0" cap="none" spc="0" normalizeH="0" baseline="0" noProof="0" dirty="0" smtClean="0">
                <a:ln>
                  <a:noFill/>
                </a:ln>
                <a:solidFill>
                  <a:schemeClr val="tx2"/>
                </a:solidFill>
                <a:effectLst/>
                <a:uLnTx/>
                <a:uFillTx/>
                <a:ea typeface="+mn-ea"/>
                <a:cs typeface="+mn-cs"/>
              </a:rPr>
              <a:t> è basata su una gerarchia di CA a tre livelli</a:t>
            </a:r>
          </a:p>
          <a:p>
            <a:pPr marL="0" marR="0" lvl="0" indent="0" defTabSz="457200" eaLnBrk="1" fontAlgn="auto" latinLnBrk="0" hangingPunct="1">
              <a:lnSpc>
                <a:spcPct val="100000"/>
              </a:lnSpc>
              <a:spcBef>
                <a:spcPts val="0"/>
              </a:spcBef>
              <a:spcAft>
                <a:spcPts val="0"/>
              </a:spcAft>
              <a:buClrTx/>
              <a:buSzTx/>
              <a:buFontTx/>
              <a:buNone/>
              <a:tabLst/>
              <a:defRPr/>
            </a:pPr>
            <a:endParaRPr kumimoji="0" lang="it-IT" sz="1400" b="0" i="1" u="none" strike="noStrike" kern="0" cap="none" spc="0" normalizeH="0" baseline="0" noProof="0" dirty="0" smtClean="0">
              <a:ln>
                <a:noFill/>
              </a:ln>
              <a:solidFill>
                <a:srgbClr val="9B2D1F"/>
              </a:solidFill>
              <a:effectLst/>
              <a:uLnTx/>
              <a:uFillTx/>
              <a:ea typeface="+mn-ea"/>
              <a:cs typeface="+mn-cs"/>
            </a:endParaRPr>
          </a:p>
        </p:txBody>
      </p:sp>
    </p:spTree>
    <p:extLst>
      <p:ext uri="{BB962C8B-B14F-4D97-AF65-F5344CB8AC3E}">
        <p14:creationId xmlns:p14="http://schemas.microsoft.com/office/powerpoint/2010/main" val="1655902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Bad</a:t>
            </a:r>
            <a:r>
              <a:rPr lang="it-IT" dirty="0"/>
              <a:t> &amp; </a:t>
            </a:r>
            <a:r>
              <a:rPr lang="it-IT" dirty="0" err="1"/>
              <a:t>good</a:t>
            </a:r>
            <a:r>
              <a:rPr lang="it-IT" dirty="0"/>
              <a:t> </a:t>
            </a:r>
            <a:r>
              <a:rPr lang="it-IT" dirty="0" err="1"/>
              <a:t>practices</a:t>
            </a:r>
            <a:endParaRPr lang="it-IT" dirty="0"/>
          </a:p>
        </p:txBody>
      </p:sp>
      <p:sp>
        <p:nvSpPr>
          <p:cNvPr id="3" name="Rettangolo 2"/>
          <p:cNvSpPr/>
          <p:nvPr/>
        </p:nvSpPr>
        <p:spPr>
          <a:xfrm>
            <a:off x="254381" y="6218451"/>
            <a:ext cx="8398838" cy="184666"/>
          </a:xfrm>
          <a:prstGeom prst="rect">
            <a:avLst/>
          </a:prstGeom>
        </p:spPr>
        <p:txBody>
          <a:bodyPr wrap="none" lIns="0" tIns="0" rIns="0" bIns="0">
            <a:spAutoFit/>
          </a:bodyPr>
          <a:lstStyle/>
          <a:p>
            <a:r>
              <a:rPr lang="en-US" sz="1200" b="1" dirty="0">
                <a:solidFill>
                  <a:schemeClr val="tx2"/>
                </a:solidFill>
              </a:rPr>
              <a:t>Public Key Infrastructure Design Guidance</a:t>
            </a:r>
            <a:r>
              <a:rPr lang="it-IT" sz="1200" dirty="0">
                <a:solidFill>
                  <a:schemeClr val="tx2"/>
                </a:solidFill>
              </a:rPr>
              <a:t>: </a:t>
            </a:r>
            <a:r>
              <a:rPr lang="it-IT" sz="1200" dirty="0">
                <a:solidFill>
                  <a:srgbClr val="000000"/>
                </a:solidFill>
                <a:hlinkClick r:id="rId2"/>
              </a:rPr>
              <a:t>http://</a:t>
            </a:r>
            <a:r>
              <a:rPr lang="it-IT" sz="1200" dirty="0" smtClean="0">
                <a:solidFill>
                  <a:srgbClr val="000000"/>
                </a:solidFill>
                <a:hlinkClick r:id="rId2"/>
              </a:rPr>
              <a:t>social.technet.microsoft.com/wiki/contents/articles/2901.pki-design-guidance.aspx</a:t>
            </a:r>
            <a:endParaRPr lang="it-IT" sz="1200" dirty="0">
              <a:solidFill>
                <a:srgbClr val="000000"/>
              </a:solidFill>
            </a:endParaRPr>
          </a:p>
        </p:txBody>
      </p:sp>
      <p:sp>
        <p:nvSpPr>
          <p:cNvPr id="29" name="Rettangolo 28"/>
          <p:cNvSpPr/>
          <p:nvPr/>
        </p:nvSpPr>
        <p:spPr>
          <a:xfrm>
            <a:off x="248085" y="6399158"/>
            <a:ext cx="6904262" cy="184666"/>
          </a:xfrm>
          <a:prstGeom prst="rect">
            <a:avLst/>
          </a:prstGeom>
        </p:spPr>
        <p:txBody>
          <a:bodyPr wrap="none" lIns="0" tIns="0" rIns="0" bIns="0">
            <a:spAutoFit/>
          </a:bodyPr>
          <a:lstStyle/>
          <a:p>
            <a:r>
              <a:rPr lang="en-US" sz="1200" b="1" dirty="0">
                <a:solidFill>
                  <a:schemeClr val="tx2"/>
                </a:solidFill>
              </a:rPr>
              <a:t>Securing Public Key Infrastructure (PKI)</a:t>
            </a:r>
            <a:r>
              <a:rPr lang="it-IT" sz="1200" dirty="0">
                <a:solidFill>
                  <a:schemeClr val="tx2"/>
                </a:solidFill>
              </a:rPr>
              <a:t>: </a:t>
            </a:r>
            <a:r>
              <a:rPr lang="it-IT" sz="1200" dirty="0">
                <a:solidFill>
                  <a:srgbClr val="000000"/>
                </a:solidFill>
                <a:hlinkClick r:id="rId3"/>
              </a:rPr>
              <a:t>https://technet.microsoft.com/en-us/library/dn786443(v=ws.11).</a:t>
            </a:r>
            <a:r>
              <a:rPr lang="it-IT" sz="1200" dirty="0" smtClean="0">
                <a:solidFill>
                  <a:srgbClr val="000000"/>
                </a:solidFill>
                <a:hlinkClick r:id="rId3"/>
              </a:rPr>
              <a:t>aspx</a:t>
            </a:r>
            <a:endParaRPr lang="it-IT" sz="1200" dirty="0">
              <a:solidFill>
                <a:srgbClr val="000000"/>
              </a:solidFill>
            </a:endParaRPr>
          </a:p>
        </p:txBody>
      </p:sp>
      <p:grpSp>
        <p:nvGrpSpPr>
          <p:cNvPr id="45" name="Gruppo 44"/>
          <p:cNvGrpSpPr/>
          <p:nvPr/>
        </p:nvGrpSpPr>
        <p:grpSpPr>
          <a:xfrm>
            <a:off x="260677" y="1716592"/>
            <a:ext cx="11670646" cy="3779355"/>
            <a:chOff x="260677" y="1425190"/>
            <a:chExt cx="11670646" cy="3779355"/>
          </a:xfrm>
        </p:grpSpPr>
        <p:grpSp>
          <p:nvGrpSpPr>
            <p:cNvPr id="30" name="Gruppo 29"/>
            <p:cNvGrpSpPr/>
            <p:nvPr/>
          </p:nvGrpSpPr>
          <p:grpSpPr>
            <a:xfrm>
              <a:off x="260677" y="1425190"/>
              <a:ext cx="5796000" cy="872994"/>
              <a:chOff x="269749" y="1425190"/>
              <a:chExt cx="5796000" cy="872994"/>
            </a:xfrm>
          </p:grpSpPr>
          <p:sp>
            <p:nvSpPr>
              <p:cNvPr id="27" name="Rettangolo 26"/>
              <p:cNvSpPr/>
              <p:nvPr/>
            </p:nvSpPr>
            <p:spPr bwMode="ltGray">
              <a:xfrm>
                <a:off x="269749" y="1425190"/>
                <a:ext cx="5796000" cy="872994"/>
              </a:xfrm>
              <a:prstGeom prst="rect">
                <a:avLst/>
              </a:prstGeom>
              <a:solidFill>
                <a:schemeClr val="bg1">
                  <a:lumMod val="85000"/>
                </a:schemeClr>
              </a:solidFill>
              <a:ln w="6350" cap="flat" cmpd="thickThin" algn="ctr">
                <a:solidFill>
                  <a:srgbClr val="000000"/>
                </a:solidFill>
                <a:prstDash val="solid"/>
              </a:ln>
              <a:effectLst/>
            </p:spPr>
            <p:txBody>
              <a:bodyPr lIns="540000" rtlCol="0" anchor="t"/>
              <a:lstStyle/>
              <a:p>
                <a:pPr marL="118872" lvl="0" defTabSz="914400">
                  <a:buClr>
                    <a:srgbClr val="006699"/>
                  </a:buClr>
                  <a:buSzPct val="80000"/>
                  <a:defRPr/>
                </a:pPr>
                <a:r>
                  <a:rPr lang="it-IT" b="1" kern="0" dirty="0">
                    <a:ln w="11430"/>
                    <a:solidFill>
                      <a:schemeClr val="accent2"/>
                    </a:solidFill>
                    <a:cs typeface="Calibri"/>
                  </a:rPr>
                  <a:t>Enterprise </a:t>
                </a:r>
                <a:r>
                  <a:rPr lang="it-IT" b="1" kern="0" dirty="0" err="1">
                    <a:ln w="11430"/>
                    <a:solidFill>
                      <a:schemeClr val="accent2"/>
                    </a:solidFill>
                    <a:cs typeface="Calibri"/>
                  </a:rPr>
                  <a:t>Root</a:t>
                </a:r>
                <a:r>
                  <a:rPr lang="it-IT" b="1" kern="0" dirty="0">
                    <a:ln w="11430"/>
                    <a:solidFill>
                      <a:schemeClr val="accent2"/>
                    </a:solidFill>
                    <a:cs typeface="Calibri"/>
                  </a:rPr>
                  <a:t> CA su un DC Online</a:t>
                </a:r>
              </a:p>
              <a:p>
                <a:pPr marL="118872" lvl="0" defTabSz="914400">
                  <a:buClr>
                    <a:srgbClr val="006699"/>
                  </a:buClr>
                  <a:buSzPct val="80000"/>
                  <a:defRPr/>
                </a:pPr>
                <a:r>
                  <a:rPr lang="it-IT" sz="1600" kern="0" dirty="0">
                    <a:ln w="11430"/>
                    <a:solidFill>
                      <a:schemeClr val="tx2"/>
                    </a:solidFill>
                    <a:cs typeface="Calibri"/>
                  </a:rPr>
                  <a:t>Aumento della gestione e del </a:t>
                </a:r>
                <a:r>
                  <a:rPr lang="it-IT" sz="1600" kern="0" dirty="0" err="1">
                    <a:ln w="11430"/>
                    <a:solidFill>
                      <a:schemeClr val="tx2"/>
                    </a:solidFill>
                    <a:cs typeface="Calibri"/>
                  </a:rPr>
                  <a:t>restore</a:t>
                </a:r>
                <a:r>
                  <a:rPr lang="it-IT" sz="1600" kern="0" dirty="0">
                    <a:ln w="11430"/>
                    <a:solidFill>
                      <a:schemeClr val="tx2"/>
                    </a:solidFill>
                    <a:cs typeface="Calibri"/>
                  </a:rPr>
                  <a:t> del DC, la </a:t>
                </a:r>
                <a:r>
                  <a:rPr lang="it-IT" sz="1600" kern="0" dirty="0" err="1">
                    <a:ln w="11430"/>
                    <a:solidFill>
                      <a:schemeClr val="tx2"/>
                    </a:solidFill>
                    <a:cs typeface="Calibri"/>
                  </a:rPr>
                  <a:t>Root</a:t>
                </a:r>
                <a:r>
                  <a:rPr lang="it-IT" sz="1600" kern="0" dirty="0">
                    <a:ln w="11430"/>
                    <a:solidFill>
                      <a:schemeClr val="tx2"/>
                    </a:solidFill>
                    <a:cs typeface="Calibri"/>
                  </a:rPr>
                  <a:t> CA è online e quindi più esposta alle compromissioni</a:t>
                </a:r>
                <a:endParaRPr kumimoji="0" lang="it-IT" sz="1600" i="0" u="none" strike="noStrike" kern="0" cap="none" spc="0" normalizeH="0" baseline="0" noProof="0" dirty="0">
                  <a:ln w="11430"/>
                  <a:solidFill>
                    <a:schemeClr val="tx2"/>
                  </a:solidFill>
                  <a:effectLst/>
                  <a:uLnTx/>
                  <a:uFillTx/>
                  <a:cs typeface="Calibri"/>
                </a:endParaRPr>
              </a:p>
            </p:txBody>
          </p:sp>
          <p:pic>
            <p:nvPicPr>
              <p:cNvPr id="1026" name="Picture 2" descr="Hands Thumbs Down icon"/>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9337" y="1670887"/>
                <a:ext cx="381600" cy="38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uppo 37"/>
            <p:cNvGrpSpPr/>
            <p:nvPr/>
          </p:nvGrpSpPr>
          <p:grpSpPr>
            <a:xfrm>
              <a:off x="260677" y="2393977"/>
              <a:ext cx="5805072" cy="872994"/>
              <a:chOff x="269749" y="2412405"/>
              <a:chExt cx="5805072" cy="872994"/>
            </a:xfrm>
          </p:grpSpPr>
          <p:sp>
            <p:nvSpPr>
              <p:cNvPr id="23" name="Rettangolo 22"/>
              <p:cNvSpPr/>
              <p:nvPr/>
            </p:nvSpPr>
            <p:spPr bwMode="ltGray">
              <a:xfrm>
                <a:off x="269749" y="2412405"/>
                <a:ext cx="5805072" cy="872994"/>
              </a:xfrm>
              <a:prstGeom prst="rect">
                <a:avLst/>
              </a:prstGeom>
              <a:solidFill>
                <a:schemeClr val="bg1">
                  <a:lumMod val="85000"/>
                </a:schemeClr>
              </a:solidFill>
              <a:ln w="6350" cap="flat" cmpd="thickThin" algn="ctr">
                <a:solidFill>
                  <a:srgbClr val="000000"/>
                </a:solidFill>
                <a:prstDash val="solid"/>
              </a:ln>
              <a:effectLst/>
            </p:spPr>
            <p:txBody>
              <a:bodyPr lIns="540000" rtlCol="0" anchor="t"/>
              <a:lstStyle/>
              <a:p>
                <a:pPr marL="118872" lvl="0" defTabSz="914400">
                  <a:buClr>
                    <a:srgbClr val="006699"/>
                  </a:buClr>
                  <a:buSzPct val="80000"/>
                  <a:defRPr/>
                </a:pPr>
                <a:r>
                  <a:rPr lang="it-IT" b="1" kern="0" dirty="0">
                    <a:ln w="11430"/>
                    <a:solidFill>
                      <a:schemeClr val="accent2"/>
                    </a:solidFill>
                    <a:cs typeface="Calibri"/>
                  </a:rPr>
                  <a:t>Enterprise </a:t>
                </a:r>
                <a:r>
                  <a:rPr lang="it-IT" b="1" kern="0" dirty="0" err="1">
                    <a:ln w="11430"/>
                    <a:solidFill>
                      <a:schemeClr val="accent2"/>
                    </a:solidFill>
                    <a:cs typeface="Calibri"/>
                  </a:rPr>
                  <a:t>Root</a:t>
                </a:r>
                <a:r>
                  <a:rPr lang="it-IT" b="1" kern="0" dirty="0">
                    <a:ln w="11430"/>
                    <a:solidFill>
                      <a:schemeClr val="accent2"/>
                    </a:solidFill>
                    <a:cs typeface="Calibri"/>
                  </a:rPr>
                  <a:t> CA Online</a:t>
                </a:r>
              </a:p>
              <a:p>
                <a:pPr marL="118872" lvl="0" defTabSz="914400">
                  <a:buClr>
                    <a:srgbClr val="006699"/>
                  </a:buClr>
                  <a:buSzPct val="80000"/>
                  <a:defRPr/>
                </a:pPr>
                <a:r>
                  <a:rPr lang="it-IT" sz="1600" kern="0" dirty="0">
                    <a:ln w="11430"/>
                    <a:solidFill>
                      <a:schemeClr val="tx2"/>
                    </a:solidFill>
                    <a:cs typeface="Calibri"/>
                  </a:rPr>
                  <a:t>La </a:t>
                </a:r>
                <a:r>
                  <a:rPr lang="it-IT" sz="1600" kern="0" dirty="0" err="1">
                    <a:ln w="11430"/>
                    <a:solidFill>
                      <a:schemeClr val="tx2"/>
                    </a:solidFill>
                    <a:cs typeface="Calibri"/>
                  </a:rPr>
                  <a:t>Root</a:t>
                </a:r>
                <a:r>
                  <a:rPr lang="it-IT" sz="1600" kern="0" dirty="0">
                    <a:ln w="11430"/>
                    <a:solidFill>
                      <a:schemeClr val="tx2"/>
                    </a:solidFill>
                    <a:cs typeface="Calibri"/>
                  </a:rPr>
                  <a:t> CA è online e quindi più esposta alle compromissioni</a:t>
                </a:r>
                <a:endParaRPr kumimoji="0" lang="it-IT" sz="1600" i="0" u="none" strike="noStrike" kern="0" cap="none" spc="0" normalizeH="0" baseline="0" noProof="0" dirty="0">
                  <a:ln w="11430"/>
                  <a:solidFill>
                    <a:schemeClr val="tx2"/>
                  </a:solidFill>
                  <a:effectLst/>
                  <a:uLnTx/>
                  <a:uFillTx/>
                  <a:cs typeface="Calibri"/>
                </a:endParaRPr>
              </a:p>
            </p:txBody>
          </p:sp>
          <p:pic>
            <p:nvPicPr>
              <p:cNvPr id="31" name="Picture 2" descr="Hands Thumbs Down icon"/>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9337" y="2658102"/>
                <a:ext cx="381600" cy="38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uppo 38"/>
            <p:cNvGrpSpPr/>
            <p:nvPr/>
          </p:nvGrpSpPr>
          <p:grpSpPr>
            <a:xfrm>
              <a:off x="260677" y="3362764"/>
              <a:ext cx="5805072" cy="872994"/>
              <a:chOff x="269749" y="3373944"/>
              <a:chExt cx="5805072" cy="872994"/>
            </a:xfrm>
          </p:grpSpPr>
          <p:sp>
            <p:nvSpPr>
              <p:cNvPr id="21" name="Rettangolo 20"/>
              <p:cNvSpPr/>
              <p:nvPr/>
            </p:nvSpPr>
            <p:spPr bwMode="ltGray">
              <a:xfrm>
                <a:off x="269749" y="3373944"/>
                <a:ext cx="5805072" cy="872994"/>
              </a:xfrm>
              <a:prstGeom prst="rect">
                <a:avLst/>
              </a:prstGeom>
              <a:solidFill>
                <a:schemeClr val="bg1">
                  <a:lumMod val="85000"/>
                </a:schemeClr>
              </a:solidFill>
              <a:ln w="6350" cap="flat" cmpd="thickThin" algn="ctr">
                <a:solidFill>
                  <a:srgbClr val="000000"/>
                </a:solidFill>
                <a:prstDash val="solid"/>
              </a:ln>
              <a:effectLst/>
            </p:spPr>
            <p:txBody>
              <a:bodyPr lIns="540000" rtlCol="0" anchor="t"/>
              <a:lstStyle/>
              <a:p>
                <a:pPr marL="118872" lvl="0" defTabSz="914400">
                  <a:buClr>
                    <a:srgbClr val="006699"/>
                  </a:buClr>
                  <a:buSzPct val="80000"/>
                  <a:defRPr/>
                </a:pPr>
                <a:r>
                  <a:rPr lang="it-IT" b="1" kern="0" dirty="0">
                    <a:ln w="11430"/>
                    <a:solidFill>
                      <a:schemeClr val="accent2"/>
                    </a:solidFill>
                    <a:cs typeface="Calibri"/>
                  </a:rPr>
                  <a:t>Enterprise </a:t>
                </a:r>
                <a:r>
                  <a:rPr lang="it-IT" b="1" kern="0" dirty="0" err="1">
                    <a:ln w="11430"/>
                    <a:solidFill>
                      <a:schemeClr val="accent2"/>
                    </a:solidFill>
                    <a:cs typeface="Calibri"/>
                  </a:rPr>
                  <a:t>Root</a:t>
                </a:r>
                <a:r>
                  <a:rPr lang="it-IT" b="1" kern="0" dirty="0">
                    <a:ln w="11430"/>
                    <a:solidFill>
                      <a:schemeClr val="accent2"/>
                    </a:solidFill>
                    <a:cs typeface="Calibri"/>
                  </a:rPr>
                  <a:t> CA Offline</a:t>
                </a:r>
              </a:p>
              <a:p>
                <a:pPr marL="118872" lvl="0" defTabSz="914400">
                  <a:buClr>
                    <a:srgbClr val="006699"/>
                  </a:buClr>
                  <a:buSzPct val="80000"/>
                  <a:defRPr/>
                </a:pPr>
                <a:r>
                  <a:rPr lang="it-IT" sz="1600" kern="0" dirty="0">
                    <a:ln w="11430"/>
                    <a:solidFill>
                      <a:schemeClr val="tx2"/>
                    </a:solidFill>
                    <a:cs typeface="Calibri"/>
                  </a:rPr>
                  <a:t>Non è raccomandata, si può incorrere in difficoltà amministrative e malfunzionamenti</a:t>
                </a:r>
                <a:endParaRPr kumimoji="0" lang="it-IT" sz="1600" i="0" u="none" strike="noStrike" kern="0" cap="none" spc="0" normalizeH="0" baseline="0" noProof="0" dirty="0">
                  <a:ln w="11430"/>
                  <a:solidFill>
                    <a:schemeClr val="tx2"/>
                  </a:solidFill>
                  <a:effectLst/>
                  <a:uLnTx/>
                  <a:uFillTx/>
                  <a:cs typeface="Calibri"/>
                </a:endParaRPr>
              </a:p>
            </p:txBody>
          </p:sp>
          <p:pic>
            <p:nvPicPr>
              <p:cNvPr id="32" name="Picture 2" descr="Hands Thumbs Down icon"/>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9337" y="3619641"/>
                <a:ext cx="381600" cy="38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uppo 39"/>
            <p:cNvGrpSpPr/>
            <p:nvPr/>
          </p:nvGrpSpPr>
          <p:grpSpPr>
            <a:xfrm>
              <a:off x="260677" y="4331551"/>
              <a:ext cx="5805072" cy="872994"/>
              <a:chOff x="260677" y="4331551"/>
              <a:chExt cx="5805072" cy="872994"/>
            </a:xfrm>
          </p:grpSpPr>
          <p:sp>
            <p:nvSpPr>
              <p:cNvPr id="13" name="Rettangolo 12"/>
              <p:cNvSpPr/>
              <p:nvPr/>
            </p:nvSpPr>
            <p:spPr bwMode="ltGray">
              <a:xfrm>
                <a:off x="260677" y="4331551"/>
                <a:ext cx="5805072" cy="872994"/>
              </a:xfrm>
              <a:prstGeom prst="rect">
                <a:avLst/>
              </a:prstGeom>
              <a:solidFill>
                <a:schemeClr val="bg1">
                  <a:lumMod val="85000"/>
                </a:schemeClr>
              </a:solidFill>
              <a:ln w="6350" cap="flat" cmpd="thickThin" algn="ctr">
                <a:solidFill>
                  <a:srgbClr val="000000"/>
                </a:solidFill>
                <a:prstDash val="solid"/>
              </a:ln>
              <a:effectLst/>
            </p:spPr>
            <p:txBody>
              <a:bodyPr lIns="540000" rtlCol="0" anchor="t"/>
              <a:lstStyle/>
              <a:p>
                <a:pPr marL="118872" lvl="0" defTabSz="914400">
                  <a:buClr>
                    <a:srgbClr val="006699"/>
                  </a:buClr>
                  <a:buSzPct val="80000"/>
                  <a:defRPr/>
                </a:pPr>
                <a:r>
                  <a:rPr lang="it-IT" b="1" kern="0" dirty="0" err="1">
                    <a:ln w="11430"/>
                    <a:solidFill>
                      <a:schemeClr val="accent2"/>
                    </a:solidFill>
                    <a:cs typeface="Calibri"/>
                  </a:rPr>
                  <a:t>One-tier</a:t>
                </a:r>
                <a:r>
                  <a:rPr lang="it-IT" b="1" kern="0" dirty="0">
                    <a:ln w="11430"/>
                    <a:solidFill>
                      <a:schemeClr val="accent2"/>
                    </a:solidFill>
                    <a:cs typeface="Calibri"/>
                  </a:rPr>
                  <a:t> </a:t>
                </a:r>
                <a:r>
                  <a:rPr lang="it-IT" b="1" kern="0" dirty="0" err="1">
                    <a:ln w="11430"/>
                    <a:solidFill>
                      <a:schemeClr val="accent2"/>
                    </a:solidFill>
                    <a:cs typeface="Calibri"/>
                  </a:rPr>
                  <a:t>hierarchy</a:t>
                </a:r>
                <a:endParaRPr lang="it-IT" b="1" kern="0" dirty="0">
                  <a:ln w="11430"/>
                  <a:solidFill>
                    <a:schemeClr val="accent2"/>
                  </a:solidFill>
                  <a:cs typeface="Calibri"/>
                </a:endParaRPr>
              </a:p>
              <a:p>
                <a:pPr marL="118872" lvl="0" defTabSz="914400">
                  <a:buClr>
                    <a:srgbClr val="006699"/>
                  </a:buClr>
                  <a:buSzPct val="80000"/>
                  <a:defRPr/>
                </a:pPr>
                <a:r>
                  <a:rPr lang="it-IT" sz="1600" kern="0" dirty="0">
                    <a:ln w="11430"/>
                    <a:solidFill>
                      <a:schemeClr val="tx2"/>
                    </a:solidFill>
                    <a:cs typeface="Calibri"/>
                  </a:rPr>
                  <a:t>Non è raccomandata perché la compromissione della CA corrisponde alla compromissione dell’intera PKI</a:t>
                </a:r>
                <a:endParaRPr kumimoji="0" lang="it-IT" sz="1600" i="0" u="none" strike="noStrike" kern="0" cap="none" spc="0" normalizeH="0" baseline="0" noProof="0" dirty="0">
                  <a:ln w="11430"/>
                  <a:solidFill>
                    <a:schemeClr val="tx2"/>
                  </a:solidFill>
                  <a:effectLst/>
                  <a:uLnTx/>
                  <a:uFillTx/>
                  <a:cs typeface="Calibri"/>
                </a:endParaRPr>
              </a:p>
            </p:txBody>
          </p:sp>
          <p:pic>
            <p:nvPicPr>
              <p:cNvPr id="33" name="Picture 2" descr="Hands Thumbs Down icon"/>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9337" y="4577248"/>
                <a:ext cx="381600" cy="38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uppo 43"/>
            <p:cNvGrpSpPr/>
            <p:nvPr/>
          </p:nvGrpSpPr>
          <p:grpSpPr>
            <a:xfrm>
              <a:off x="6135323" y="1425190"/>
              <a:ext cx="5796000" cy="869062"/>
              <a:chOff x="6135323" y="1426003"/>
              <a:chExt cx="5796000" cy="869062"/>
            </a:xfrm>
          </p:grpSpPr>
          <p:sp>
            <p:nvSpPr>
              <p:cNvPr id="25" name="Rettangolo 24"/>
              <p:cNvSpPr/>
              <p:nvPr/>
            </p:nvSpPr>
            <p:spPr bwMode="ltGray">
              <a:xfrm>
                <a:off x="6135323" y="1426003"/>
                <a:ext cx="5796000" cy="869062"/>
              </a:xfrm>
              <a:prstGeom prst="rect">
                <a:avLst/>
              </a:prstGeom>
              <a:solidFill>
                <a:schemeClr val="bg1">
                  <a:lumMod val="85000"/>
                </a:schemeClr>
              </a:solidFill>
              <a:ln>
                <a:solidFill>
                  <a:srgbClr val="000000"/>
                </a:solidFill>
              </a:ln>
            </p:spPr>
            <p:style>
              <a:lnRef idx="1">
                <a:schemeClr val="dk1"/>
              </a:lnRef>
              <a:fillRef idx="2">
                <a:schemeClr val="dk1"/>
              </a:fillRef>
              <a:effectRef idx="1">
                <a:schemeClr val="dk1"/>
              </a:effectRef>
              <a:fontRef idx="minor">
                <a:schemeClr val="dk1"/>
              </a:fontRef>
            </p:style>
            <p:txBody>
              <a:bodyPr lIns="540000" rtlCol="0" anchor="t"/>
              <a:lstStyle/>
              <a:p>
                <a:pPr marL="118872" lvl="0" defTabSz="914400">
                  <a:buClr>
                    <a:srgbClr val="006699"/>
                  </a:buClr>
                  <a:buSzPct val="80000"/>
                  <a:defRPr/>
                </a:pPr>
                <a:r>
                  <a:rPr lang="it-IT" b="1" kern="0" dirty="0">
                    <a:ln w="11430"/>
                    <a:solidFill>
                      <a:schemeClr val="accent4"/>
                    </a:solidFill>
                    <a:cs typeface="Calibri"/>
                  </a:rPr>
                  <a:t>Stand-alone Offline </a:t>
                </a:r>
                <a:r>
                  <a:rPr lang="it-IT" b="1" kern="0" dirty="0" err="1">
                    <a:ln w="11430"/>
                    <a:solidFill>
                      <a:schemeClr val="accent4"/>
                    </a:solidFill>
                    <a:cs typeface="Calibri"/>
                  </a:rPr>
                  <a:t>Root</a:t>
                </a:r>
                <a:r>
                  <a:rPr lang="it-IT" b="1" kern="0" dirty="0">
                    <a:ln w="11430"/>
                    <a:solidFill>
                      <a:schemeClr val="accent4"/>
                    </a:solidFill>
                    <a:cs typeface="Calibri"/>
                  </a:rPr>
                  <a:t> CA</a:t>
                </a:r>
              </a:p>
              <a:p>
                <a:pPr marL="118872" lvl="0" defTabSz="914400">
                  <a:buClr>
                    <a:srgbClr val="006699"/>
                  </a:buClr>
                  <a:buSzPct val="80000"/>
                  <a:defRPr/>
                </a:pPr>
                <a:r>
                  <a:rPr lang="it-IT" sz="1600" kern="0" dirty="0">
                    <a:ln w="11430"/>
                    <a:solidFill>
                      <a:schemeClr val="tx2"/>
                    </a:solidFill>
                    <a:cs typeface="Calibri"/>
                  </a:rPr>
                  <a:t>Aumenta la sicurezza riducendo il rischio di compromissione</a:t>
                </a:r>
                <a:endParaRPr kumimoji="0" lang="it-IT" sz="1600" i="0" u="none" strike="noStrike" kern="0" cap="none" spc="0" normalizeH="0" baseline="0" noProof="0" dirty="0">
                  <a:ln w="11430"/>
                  <a:solidFill>
                    <a:schemeClr val="tx2"/>
                  </a:solidFill>
                  <a:effectLst/>
                  <a:uLnTx/>
                  <a:uFillTx/>
                  <a:cs typeface="Calibri"/>
                </a:endParaRPr>
              </a:p>
            </p:txBody>
          </p:sp>
          <p:pic>
            <p:nvPicPr>
              <p:cNvPr id="34" name="Picture 2" descr="Hands Thumbs Down icon"/>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6178408" y="1669734"/>
                <a:ext cx="381600" cy="38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uppo 42"/>
            <p:cNvGrpSpPr/>
            <p:nvPr/>
          </p:nvGrpSpPr>
          <p:grpSpPr>
            <a:xfrm>
              <a:off x="6135323" y="2393977"/>
              <a:ext cx="5796000" cy="869062"/>
              <a:chOff x="6135323" y="2412405"/>
              <a:chExt cx="5796000" cy="869062"/>
            </a:xfrm>
          </p:grpSpPr>
          <p:sp>
            <p:nvSpPr>
              <p:cNvPr id="19" name="Rettangolo 18"/>
              <p:cNvSpPr/>
              <p:nvPr/>
            </p:nvSpPr>
            <p:spPr bwMode="ltGray">
              <a:xfrm>
                <a:off x="6135323" y="2412405"/>
                <a:ext cx="5796000" cy="869062"/>
              </a:xfrm>
              <a:prstGeom prst="rect">
                <a:avLst/>
              </a:prstGeom>
              <a:solidFill>
                <a:schemeClr val="bg1">
                  <a:lumMod val="85000"/>
                </a:schemeClr>
              </a:solidFill>
              <a:ln>
                <a:solidFill>
                  <a:srgbClr val="000000"/>
                </a:solidFill>
              </a:ln>
            </p:spPr>
            <p:style>
              <a:lnRef idx="1">
                <a:schemeClr val="dk1"/>
              </a:lnRef>
              <a:fillRef idx="2">
                <a:schemeClr val="dk1"/>
              </a:fillRef>
              <a:effectRef idx="1">
                <a:schemeClr val="dk1"/>
              </a:effectRef>
              <a:fontRef idx="minor">
                <a:schemeClr val="dk1"/>
              </a:fontRef>
            </p:style>
            <p:txBody>
              <a:bodyPr lIns="540000" rtlCol="0" anchor="t"/>
              <a:lstStyle/>
              <a:p>
                <a:pPr marL="118872" lvl="0" defTabSz="914400">
                  <a:buClr>
                    <a:srgbClr val="006699"/>
                  </a:buClr>
                  <a:buSzPct val="80000"/>
                  <a:defRPr/>
                </a:pPr>
                <a:r>
                  <a:rPr lang="it-IT" b="1" kern="0" dirty="0" err="1">
                    <a:ln w="11430"/>
                    <a:solidFill>
                      <a:schemeClr val="accent4"/>
                    </a:solidFill>
                    <a:cs typeface="Calibri"/>
                  </a:rPr>
                  <a:t>Two-tier</a:t>
                </a:r>
                <a:r>
                  <a:rPr lang="it-IT" b="1" kern="0" dirty="0">
                    <a:ln w="11430"/>
                    <a:solidFill>
                      <a:schemeClr val="accent4"/>
                    </a:solidFill>
                    <a:cs typeface="Calibri"/>
                  </a:rPr>
                  <a:t> CA </a:t>
                </a:r>
                <a:r>
                  <a:rPr lang="it-IT" b="1" kern="0" dirty="0" err="1">
                    <a:ln w="11430"/>
                    <a:solidFill>
                      <a:schemeClr val="accent4"/>
                    </a:solidFill>
                    <a:cs typeface="Calibri"/>
                  </a:rPr>
                  <a:t>hierarchy</a:t>
                </a:r>
                <a:r>
                  <a:rPr lang="it-IT" b="1" kern="0" dirty="0">
                    <a:ln w="11430"/>
                    <a:solidFill>
                      <a:schemeClr val="accent4"/>
                    </a:solidFill>
                    <a:cs typeface="Calibri"/>
                  </a:rPr>
                  <a:t> </a:t>
                </a:r>
              </a:p>
              <a:p>
                <a:pPr marL="118872" lvl="0" defTabSz="914400">
                  <a:buClr>
                    <a:srgbClr val="006699"/>
                  </a:buClr>
                  <a:buSzPct val="80000"/>
                  <a:defRPr/>
                </a:pPr>
                <a:r>
                  <a:rPr lang="it-IT" sz="1600" kern="0" dirty="0">
                    <a:ln w="11430"/>
                    <a:solidFill>
                      <a:schemeClr val="tx2"/>
                    </a:solidFill>
                    <a:cs typeface="Calibri"/>
                  </a:rPr>
                  <a:t>Buon compromesso tra sicurezza, semplicità e scalabilità della PKI</a:t>
                </a:r>
                <a:endParaRPr kumimoji="0" lang="it-IT" sz="1600" i="0" u="none" strike="noStrike" kern="0" cap="none" spc="0" normalizeH="0" baseline="0" noProof="0" dirty="0">
                  <a:ln w="11430"/>
                  <a:solidFill>
                    <a:schemeClr val="tx2"/>
                  </a:solidFill>
                  <a:effectLst/>
                  <a:uLnTx/>
                  <a:uFillTx/>
                  <a:cs typeface="Calibri"/>
                </a:endParaRPr>
              </a:p>
            </p:txBody>
          </p:sp>
          <p:pic>
            <p:nvPicPr>
              <p:cNvPr id="35" name="Picture 2" descr="Hands Thumbs Down icon"/>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6178408" y="2656136"/>
                <a:ext cx="381600" cy="38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uppo 41"/>
            <p:cNvGrpSpPr/>
            <p:nvPr/>
          </p:nvGrpSpPr>
          <p:grpSpPr>
            <a:xfrm>
              <a:off x="6135323" y="3362764"/>
              <a:ext cx="5796000" cy="869062"/>
              <a:chOff x="6135323" y="3373944"/>
              <a:chExt cx="5796000" cy="869062"/>
            </a:xfrm>
          </p:grpSpPr>
          <p:sp>
            <p:nvSpPr>
              <p:cNvPr id="17" name="Rettangolo 16"/>
              <p:cNvSpPr/>
              <p:nvPr/>
            </p:nvSpPr>
            <p:spPr bwMode="ltGray">
              <a:xfrm>
                <a:off x="6135323" y="3373944"/>
                <a:ext cx="5796000" cy="869062"/>
              </a:xfrm>
              <a:prstGeom prst="rect">
                <a:avLst/>
              </a:prstGeom>
              <a:solidFill>
                <a:schemeClr val="bg1">
                  <a:lumMod val="85000"/>
                </a:schemeClr>
              </a:solidFill>
              <a:ln>
                <a:solidFill>
                  <a:srgbClr val="000000"/>
                </a:solidFill>
              </a:ln>
            </p:spPr>
            <p:style>
              <a:lnRef idx="1">
                <a:schemeClr val="dk1"/>
              </a:lnRef>
              <a:fillRef idx="2">
                <a:schemeClr val="dk1"/>
              </a:fillRef>
              <a:effectRef idx="1">
                <a:schemeClr val="dk1"/>
              </a:effectRef>
              <a:fontRef idx="minor">
                <a:schemeClr val="dk1"/>
              </a:fontRef>
            </p:style>
            <p:txBody>
              <a:bodyPr lIns="540000" rtlCol="0" anchor="t"/>
              <a:lstStyle/>
              <a:p>
                <a:pPr marL="118872" lvl="0" defTabSz="914400">
                  <a:buClr>
                    <a:srgbClr val="006699"/>
                  </a:buClr>
                  <a:buSzPct val="80000"/>
                  <a:defRPr/>
                </a:pPr>
                <a:r>
                  <a:rPr lang="it-IT" b="1" kern="0" dirty="0">
                    <a:ln w="11430"/>
                    <a:solidFill>
                      <a:schemeClr val="accent4"/>
                    </a:solidFill>
                    <a:cs typeface="Calibri"/>
                  </a:rPr>
                  <a:t>Three-</a:t>
                </a:r>
                <a:r>
                  <a:rPr lang="it-IT" b="1" kern="0" dirty="0" err="1">
                    <a:ln w="11430"/>
                    <a:solidFill>
                      <a:schemeClr val="accent4"/>
                    </a:solidFill>
                    <a:cs typeface="Calibri"/>
                  </a:rPr>
                  <a:t>tier</a:t>
                </a:r>
                <a:r>
                  <a:rPr lang="it-IT" b="1" kern="0" dirty="0">
                    <a:ln w="11430"/>
                    <a:solidFill>
                      <a:schemeClr val="accent4"/>
                    </a:solidFill>
                    <a:cs typeface="Calibri"/>
                  </a:rPr>
                  <a:t> CA </a:t>
                </a:r>
                <a:r>
                  <a:rPr lang="it-IT" b="1" kern="0" dirty="0" err="1">
                    <a:ln w="11430"/>
                    <a:solidFill>
                      <a:schemeClr val="accent4"/>
                    </a:solidFill>
                    <a:cs typeface="Calibri"/>
                  </a:rPr>
                  <a:t>hierarchy</a:t>
                </a:r>
                <a:r>
                  <a:rPr lang="it-IT" b="1" kern="0" dirty="0">
                    <a:ln w="11430"/>
                    <a:solidFill>
                      <a:schemeClr val="accent4"/>
                    </a:solidFill>
                    <a:cs typeface="Calibri"/>
                  </a:rPr>
                  <a:t> </a:t>
                </a:r>
              </a:p>
              <a:p>
                <a:pPr marL="118872" lvl="0" defTabSz="914400">
                  <a:buClr>
                    <a:srgbClr val="006699"/>
                  </a:buClr>
                  <a:buSzPct val="80000"/>
                  <a:defRPr/>
                </a:pPr>
                <a:r>
                  <a:rPr lang="it-IT" sz="1600" kern="0" dirty="0">
                    <a:ln w="11430"/>
                    <a:solidFill>
                      <a:schemeClr val="tx2"/>
                    </a:solidFill>
                    <a:cs typeface="Calibri"/>
                  </a:rPr>
                  <a:t>Architettura consigliata se è necessario implementare policy per il rilascio di certificati</a:t>
                </a:r>
                <a:endParaRPr kumimoji="0" lang="it-IT" sz="1600" i="0" u="none" strike="noStrike" kern="0" cap="none" spc="0" normalizeH="0" baseline="0" noProof="0" dirty="0">
                  <a:ln w="11430"/>
                  <a:solidFill>
                    <a:schemeClr val="tx2"/>
                  </a:solidFill>
                  <a:effectLst/>
                  <a:uLnTx/>
                  <a:uFillTx/>
                  <a:cs typeface="Calibri"/>
                </a:endParaRPr>
              </a:p>
            </p:txBody>
          </p:sp>
          <p:pic>
            <p:nvPicPr>
              <p:cNvPr id="36" name="Picture 2" descr="Hands Thumbs Down icon"/>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6178408" y="3617675"/>
                <a:ext cx="381600" cy="38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uppo 40"/>
            <p:cNvGrpSpPr/>
            <p:nvPr/>
          </p:nvGrpSpPr>
          <p:grpSpPr>
            <a:xfrm>
              <a:off x="6135323" y="4331551"/>
              <a:ext cx="5796000" cy="869062"/>
              <a:chOff x="6135323" y="4335483"/>
              <a:chExt cx="5796000" cy="869062"/>
            </a:xfrm>
          </p:grpSpPr>
          <p:sp>
            <p:nvSpPr>
              <p:cNvPr id="15" name="Rettangolo 14"/>
              <p:cNvSpPr/>
              <p:nvPr/>
            </p:nvSpPr>
            <p:spPr bwMode="ltGray">
              <a:xfrm>
                <a:off x="6135323" y="4335483"/>
                <a:ext cx="5796000" cy="869062"/>
              </a:xfrm>
              <a:prstGeom prst="rect">
                <a:avLst/>
              </a:prstGeom>
              <a:solidFill>
                <a:schemeClr val="bg1">
                  <a:lumMod val="85000"/>
                </a:schemeClr>
              </a:solidFill>
              <a:ln>
                <a:solidFill>
                  <a:srgbClr val="000000"/>
                </a:solidFill>
              </a:ln>
            </p:spPr>
            <p:style>
              <a:lnRef idx="1">
                <a:schemeClr val="dk1"/>
              </a:lnRef>
              <a:fillRef idx="2">
                <a:schemeClr val="dk1"/>
              </a:fillRef>
              <a:effectRef idx="1">
                <a:schemeClr val="dk1"/>
              </a:effectRef>
              <a:fontRef idx="minor">
                <a:schemeClr val="dk1"/>
              </a:fontRef>
            </p:style>
            <p:txBody>
              <a:bodyPr lIns="540000" rtlCol="0" anchor="t"/>
              <a:lstStyle/>
              <a:p>
                <a:pPr marL="118872" lvl="0" defTabSz="914400">
                  <a:buClr>
                    <a:srgbClr val="006699"/>
                  </a:buClr>
                  <a:buSzPct val="80000"/>
                  <a:defRPr/>
                </a:pPr>
                <a:r>
                  <a:rPr lang="en-US" b="1" kern="0" dirty="0">
                    <a:ln w="11430"/>
                    <a:solidFill>
                      <a:schemeClr val="accent4"/>
                    </a:solidFill>
                    <a:cs typeface="Calibri"/>
                  </a:rPr>
                  <a:t>Hardware Security Module (HSM) </a:t>
                </a:r>
                <a:r>
                  <a:rPr lang="it-IT" b="1" kern="0" dirty="0">
                    <a:ln w="11430"/>
                    <a:solidFill>
                      <a:schemeClr val="accent4"/>
                    </a:solidFill>
                    <a:cs typeface="Calibri"/>
                  </a:rPr>
                  <a:t> </a:t>
                </a:r>
              </a:p>
              <a:p>
                <a:pPr marL="118872" lvl="0" defTabSz="914400">
                  <a:buClr>
                    <a:srgbClr val="006699"/>
                  </a:buClr>
                  <a:buSzPct val="80000"/>
                  <a:defRPr/>
                </a:pPr>
                <a:r>
                  <a:rPr lang="it-IT" sz="1600" kern="0" dirty="0" err="1">
                    <a:ln w="11430"/>
                    <a:solidFill>
                      <a:schemeClr val="tx2"/>
                    </a:solidFill>
                    <a:cs typeface="Calibri"/>
                  </a:rPr>
                  <a:t>Store</a:t>
                </a:r>
                <a:r>
                  <a:rPr lang="it-IT" sz="1600" kern="0" dirty="0">
                    <a:ln w="11430"/>
                    <a:solidFill>
                      <a:schemeClr val="tx2"/>
                    </a:solidFill>
                    <a:cs typeface="Calibri"/>
                  </a:rPr>
                  <a:t> hardware sicuro per le chiavi private della CA indipendente dall’OS</a:t>
                </a:r>
                <a:endParaRPr kumimoji="0" lang="it-IT" sz="1600" i="0" u="none" strike="noStrike" kern="0" cap="none" spc="0" normalizeH="0" baseline="0" noProof="0" dirty="0">
                  <a:ln w="11430"/>
                  <a:solidFill>
                    <a:schemeClr val="tx2"/>
                  </a:solidFill>
                  <a:effectLst/>
                  <a:uLnTx/>
                  <a:uFillTx/>
                  <a:cs typeface="Calibri"/>
                </a:endParaRPr>
              </a:p>
            </p:txBody>
          </p:sp>
          <p:pic>
            <p:nvPicPr>
              <p:cNvPr id="37" name="Picture 2" descr="Hands Thumbs Down icon"/>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6178408" y="4579214"/>
                <a:ext cx="381600" cy="3816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28869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Installazione </a:t>
            </a:r>
            <a:r>
              <a:rPr lang="it-IT" dirty="0" smtClean="0"/>
              <a:t>PKI a </a:t>
            </a:r>
            <a:r>
              <a:rPr lang="it-IT" dirty="0"/>
              <a:t>due livelli in</a:t>
            </a:r>
            <a:br>
              <a:rPr lang="it-IT" dirty="0"/>
            </a:br>
            <a:r>
              <a:rPr lang="it-IT" dirty="0"/>
              <a:t>Windows Server 2016</a:t>
            </a:r>
          </a:p>
        </p:txBody>
      </p:sp>
      <p:sp>
        <p:nvSpPr>
          <p:cNvPr id="4" name="Segnaposto testo 3"/>
          <p:cNvSpPr>
            <a:spLocks noGrp="1"/>
          </p:cNvSpPr>
          <p:nvPr>
            <p:ph type="body" sz="quarter" idx="10"/>
          </p:nvPr>
        </p:nvSpPr>
        <p:spPr/>
        <p:txBody>
          <a:bodyPr>
            <a:normAutofit/>
          </a:bodyPr>
          <a:lstStyle/>
          <a:p>
            <a:r>
              <a:rPr lang="en-US" dirty="0"/>
              <a:t>Public Key Infrastructure Windows e Let's Encrypt</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00" y="88277"/>
            <a:ext cx="3486315" cy="1080000"/>
          </a:xfrm>
          <a:prstGeom prst="rect">
            <a:avLst/>
          </a:prstGeom>
        </p:spPr>
      </p:pic>
    </p:spTree>
    <p:extLst>
      <p:ext uri="{BB962C8B-B14F-4D97-AF65-F5344CB8AC3E}">
        <p14:creationId xmlns:p14="http://schemas.microsoft.com/office/powerpoint/2010/main" val="141362786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i Office">
  <a:themeElements>
    <a:clrScheme name="Personalizzato 1">
      <a:dk1>
        <a:srgbClr val="FFFFFF"/>
      </a:dk1>
      <a:lt1>
        <a:sysClr val="window" lastClr="FFFFFF"/>
      </a:lt1>
      <a:dk2>
        <a:srgbClr val="00133A"/>
      </a:dk2>
      <a:lt2>
        <a:srgbClr val="00133A"/>
      </a:lt2>
      <a:accent1>
        <a:srgbClr val="F7C94E"/>
      </a:accent1>
      <a:accent2>
        <a:srgbClr val="9F2936"/>
      </a:accent2>
      <a:accent3>
        <a:srgbClr val="1B587C"/>
      </a:accent3>
      <a:accent4>
        <a:srgbClr val="4E8542"/>
      </a:accent4>
      <a:accent5>
        <a:srgbClr val="604878"/>
      </a:accent5>
      <a:accent6>
        <a:srgbClr val="C19859"/>
      </a:accent6>
      <a:hlink>
        <a:srgbClr val="00B0F0"/>
      </a:hlink>
      <a:folHlink>
        <a:srgbClr val="FFC000"/>
      </a:folHlink>
    </a:clrScheme>
    <a:fontScheme name="Personalizzato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2860</TotalTime>
  <Words>4130</Words>
  <Application>Microsoft Office PowerPoint</Application>
  <PresentationFormat>Widescreen</PresentationFormat>
  <Paragraphs>368</Paragraphs>
  <Slides>33</Slides>
  <Notes>2</Notes>
  <HiddenSlides>0</HiddenSlides>
  <MMClips>0</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33</vt:i4>
      </vt:variant>
    </vt:vector>
  </HeadingPairs>
  <TitlesOfParts>
    <vt:vector size="41" baseType="lpstr">
      <vt:lpstr>Arial</vt:lpstr>
      <vt:lpstr>Calibri</vt:lpstr>
      <vt:lpstr>Calibri Light</vt:lpstr>
      <vt:lpstr>Consolas</vt:lpstr>
      <vt:lpstr>Segoe Condensed</vt:lpstr>
      <vt:lpstr>Segoe UI Light</vt:lpstr>
      <vt:lpstr>Tema di Office</vt:lpstr>
      <vt:lpstr>1_Tema di Office</vt:lpstr>
      <vt:lpstr>Incontro TTG 13 dicembre 2018</vt:lpstr>
      <vt:lpstr>Presentazione standard di PowerPoint</vt:lpstr>
      <vt:lpstr>Architettura di una PKI</vt:lpstr>
      <vt:lpstr>Public Key Infrastructure (PKI)</vt:lpstr>
      <vt:lpstr>Gerarchia PKI a livello singolo</vt:lpstr>
      <vt:lpstr>Gerarchia PKI a due livelli</vt:lpstr>
      <vt:lpstr>Gerarchia PKI a tre livelli</vt:lpstr>
      <vt:lpstr>Bad &amp; good practices</vt:lpstr>
      <vt:lpstr>Installazione PKI a due livelli in Windows Server 2016</vt:lpstr>
      <vt:lpstr>Architettura di una PKI a due livelli</vt:lpstr>
      <vt:lpstr>Server Web</vt:lpstr>
      <vt:lpstr>Presentazione standard di PowerPoint</vt:lpstr>
      <vt:lpstr>Installazione Root CA Offline</vt:lpstr>
      <vt:lpstr>Configurazione Root CA Offline</vt:lpstr>
      <vt:lpstr>Pubblicazione CRL Root CA Offline</vt:lpstr>
      <vt:lpstr>Presentazione standard di PowerPoint</vt:lpstr>
      <vt:lpstr>Installazione Subordinate CA</vt:lpstr>
      <vt:lpstr>Configurazione Subordinate CA</vt:lpstr>
      <vt:lpstr>Pubblicazione CRL Subordinate CA</vt:lpstr>
      <vt:lpstr>Presentazione standard di PowerPoint</vt:lpstr>
      <vt:lpstr>Gestione PKI con PowerShell</vt:lpstr>
      <vt:lpstr>Utilizzo di Let’s Encrypt in Windows Server 2016</vt:lpstr>
      <vt:lpstr>Let’s Encrypt Overview</vt:lpstr>
      <vt:lpstr>Architettura e requisiti di Let’s Encrypt</vt:lpstr>
      <vt:lpstr>Protocollo ACME: Validazione dominio</vt:lpstr>
      <vt:lpstr>Protocollo ACME: Gestione certificato</vt:lpstr>
      <vt:lpstr>ACME v2</vt:lpstr>
      <vt:lpstr>Client ACME</vt:lpstr>
      <vt:lpstr>Certify the web</vt:lpstr>
      <vt:lpstr>Presentazione standard di PowerPoint</vt:lpstr>
      <vt:lpstr>Utilizzo di Let's Encrypt in Azure</vt:lpstr>
      <vt:lpstr>DNS CAA Resource Record</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Ermanno Goletto</dc:creator>
  <cp:lastModifiedBy>Ermanno</cp:lastModifiedBy>
  <cp:revision>455</cp:revision>
  <dcterms:created xsi:type="dcterms:W3CDTF">2016-07-02T15:53:36Z</dcterms:created>
  <dcterms:modified xsi:type="dcterms:W3CDTF">2018-12-12T23:01:26Z</dcterms:modified>
</cp:coreProperties>
</file>